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403" r:id="rId2"/>
    <p:sldId id="404" r:id="rId3"/>
    <p:sldId id="402" r:id="rId4"/>
    <p:sldId id="407" r:id="rId5"/>
    <p:sldId id="408" r:id="rId6"/>
    <p:sldId id="367" r:id="rId7"/>
    <p:sldId id="368" r:id="rId8"/>
    <p:sldId id="398" r:id="rId9"/>
    <p:sldId id="411" r:id="rId10"/>
    <p:sldId id="412" r:id="rId11"/>
    <p:sldId id="369" r:id="rId12"/>
    <p:sldId id="370" r:id="rId13"/>
    <p:sldId id="371" r:id="rId14"/>
    <p:sldId id="372" r:id="rId15"/>
    <p:sldId id="373" r:id="rId16"/>
    <p:sldId id="374" r:id="rId17"/>
    <p:sldId id="375" r:id="rId18"/>
    <p:sldId id="405" r:id="rId19"/>
    <p:sldId id="406" r:id="rId20"/>
    <p:sldId id="409" r:id="rId21"/>
    <p:sldId id="410" r:id="rId22"/>
    <p:sldId id="343" r:id="rId23"/>
    <p:sldId id="345" r:id="rId24"/>
    <p:sldId id="346" r:id="rId25"/>
    <p:sldId id="347" r:id="rId26"/>
    <p:sldId id="348" r:id="rId27"/>
    <p:sldId id="349" r:id="rId28"/>
    <p:sldId id="350" r:id="rId29"/>
    <p:sldId id="351" r:id="rId30"/>
    <p:sldId id="352" r:id="rId31"/>
    <p:sldId id="353" r:id="rId32"/>
    <p:sldId id="354" r:id="rId33"/>
  </p:sldIdLst>
  <p:sldSz cx="9144000" cy="5143500" type="screen16x9"/>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ABB8"/>
    <a:srgbClr val="9C9FCA"/>
    <a:srgbClr val="CBACE3"/>
    <a:srgbClr val="BC637C"/>
    <a:srgbClr val="080050"/>
    <a:srgbClr val="FFF1C5"/>
    <a:srgbClr val="FFF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97" autoAdjust="0"/>
    <p:restoredTop sz="96357" autoAdjust="0"/>
  </p:normalViewPr>
  <p:slideViewPr>
    <p:cSldViewPr snapToGrid="0" snapToObjects="1">
      <p:cViewPr varScale="1">
        <p:scale>
          <a:sx n="142" d="100"/>
          <a:sy n="142" d="100"/>
        </p:scale>
        <p:origin x="312" y="102"/>
      </p:cViewPr>
      <p:guideLst>
        <p:guide orient="horz" pos="1620"/>
        <p:guide pos="2880"/>
      </p:guideLst>
    </p:cSldViewPr>
  </p:slideViewPr>
  <p:outlineViewPr>
    <p:cViewPr>
      <p:scale>
        <a:sx n="33" d="100"/>
        <a:sy n="33" d="100"/>
      </p:scale>
      <p:origin x="0" y="-1626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F9CF4-F39C-4B86-BE5F-229A5093C640}" type="datetimeFigureOut">
              <a:rPr lang="en-US" smtClean="0"/>
              <a:t>6/6/2020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7C7FB-81BF-4F50-BD33-847D40E272C9}" type="slidenum">
              <a:rPr lang="en-US" smtClean="0"/>
              <a:t>‹#›</a:t>
            </a:fld>
            <a:endParaRPr lang="en-US"/>
          </a:p>
        </p:txBody>
      </p:sp>
    </p:spTree>
    <p:extLst>
      <p:ext uri="{BB962C8B-B14F-4D97-AF65-F5344CB8AC3E}">
        <p14:creationId xmlns:p14="http://schemas.microsoft.com/office/powerpoint/2010/main" val="381327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7C7FB-81BF-4F50-BD33-847D40E272C9}" type="slidenum">
              <a:rPr lang="en-US" smtClean="0"/>
              <a:t>3</a:t>
            </a:fld>
            <a:endParaRPr lang="en-US"/>
          </a:p>
        </p:txBody>
      </p:sp>
    </p:spTree>
    <p:extLst>
      <p:ext uri="{BB962C8B-B14F-4D97-AF65-F5344CB8AC3E}">
        <p14:creationId xmlns:p14="http://schemas.microsoft.com/office/powerpoint/2010/main" val="268489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7C7FB-81BF-4F50-BD33-847D40E272C9}" type="slidenum">
              <a:rPr lang="en-US" smtClean="0"/>
              <a:t>5</a:t>
            </a:fld>
            <a:endParaRPr lang="en-US"/>
          </a:p>
        </p:txBody>
      </p:sp>
    </p:spTree>
    <p:extLst>
      <p:ext uri="{BB962C8B-B14F-4D97-AF65-F5344CB8AC3E}">
        <p14:creationId xmlns:p14="http://schemas.microsoft.com/office/powerpoint/2010/main" val="6183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263CA4-42CB-AA4A-9FAE-F706C47A8902}"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263CA4-42CB-AA4A-9FAE-F706C47A8902}"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263CA4-42CB-AA4A-9FAE-F706C47A8902}" type="datetimeFigureOut">
              <a:rPr lang="en-US" smtClean="0"/>
              <a:t>6/6/2020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263CA4-42CB-AA4A-9FAE-F706C47A8902}" type="datetimeFigureOut">
              <a:rPr lang="en-US" smtClean="0"/>
              <a:t>6/6/2020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3CA4-42CB-AA4A-9FAE-F706C47A8902}" type="datetimeFigureOut">
              <a:rPr lang="en-US" smtClean="0"/>
              <a:t>6/6/2020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263CA4-42CB-AA4A-9FAE-F706C47A8902}" type="datetimeFigureOut">
              <a:rPr lang="en-US" smtClean="0"/>
              <a:t>6/6/2020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B849D6-A2AF-EB40-A7CE-F623886AC525}" type="slidenum">
              <a:rPr lang="en-US" smtClean="0"/>
              <a:t>‹#›</a:t>
            </a:fld>
            <a:endParaRPr lang="en-US"/>
          </a:p>
        </p:txBody>
      </p:sp>
      <p:sp>
        <p:nvSpPr>
          <p:cNvPr id="10" name="Rectangle 9">
            <a:extLst>
              <a:ext uri="{FF2B5EF4-FFF2-40B4-BE49-F238E27FC236}">
                <a16:creationId xmlns:a16="http://schemas.microsoft.com/office/drawing/2014/main" id="{A8E950E9-2C05-4D72-A78E-DC98EB8482FC}"/>
              </a:ext>
            </a:extLst>
          </p:cNvPr>
          <p:cNvSpPr/>
          <p:nvPr/>
        </p:nvSpPr>
        <p:spPr>
          <a:xfrm>
            <a:off x="753369" y="1860378"/>
            <a:ext cx="2362731" cy="812437"/>
          </a:xfrm>
          <a:prstGeom prst="rect">
            <a:avLst/>
          </a:prstGeom>
        </p:spPr>
        <p:txBody>
          <a:bodyPr wrap="square">
            <a:normAutofit/>
          </a:bodyPr>
          <a:lstStyle/>
          <a:p>
            <a:pPr algn="ctr"/>
            <a:endParaRPr lang="en-US" sz="2500" b="1" dirty="0">
              <a:solidFill>
                <a:schemeClr val="bg2">
                  <a:lumMod val="10000"/>
                </a:schemeClr>
              </a:solidFill>
            </a:endParaRPr>
          </a:p>
        </p:txBody>
      </p:sp>
    </p:spTree>
    <p:extLst>
      <p:ext uri="{BB962C8B-B14F-4D97-AF65-F5344CB8AC3E}">
        <p14:creationId xmlns:p14="http://schemas.microsoft.com/office/powerpoint/2010/main" val="410503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ssianic-torah-truth-seeker.or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6417" y="115827"/>
            <a:ext cx="6395824" cy="5656106"/>
            <a:chOff x="-1256417" y="115827"/>
            <a:chExt cx="6395824" cy="5656106"/>
          </a:xfrm>
        </p:grpSpPr>
        <p:sp>
          <p:nvSpPr>
            <p:cNvPr id="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1"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2"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4"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5"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6"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sp>
        <p:nvSpPr>
          <p:cNvPr id="118" name="Snip Same Side Corner Rectangle 117"/>
          <p:cNvSpPr/>
          <p:nvPr/>
        </p:nvSpPr>
        <p:spPr>
          <a:xfrm rot="16200000">
            <a:off x="8957181" y="-1786083"/>
            <a:ext cx="2922312" cy="8733185"/>
          </a:xfrm>
          <a:prstGeom prst="snip2SameRect">
            <a:avLst>
              <a:gd name="adj1" fmla="val 50000"/>
              <a:gd name="adj2" fmla="val 0"/>
            </a:avLst>
          </a:prstGeom>
          <a:gradFill>
            <a:gsLst>
              <a:gs pos="0">
                <a:schemeClr val="accent5">
                  <a:lumMod val="5000"/>
                  <a:lumOff val="9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1938659" y="1024018"/>
            <a:ext cx="3353702" cy="2185214"/>
          </a:xfrm>
          <a:prstGeom prst="rect">
            <a:avLst/>
          </a:prstGeom>
          <a:noFill/>
        </p:spPr>
        <p:txBody>
          <a:bodyPr wrap="square" rtlCol="0">
            <a:spAutoFit/>
          </a:bodyPr>
          <a:lstStyle/>
          <a:p>
            <a:pPr algn="just"/>
            <a:r>
              <a:rPr lang="en-US" sz="3600" cap="all" spc="600" dirty="0">
                <a:solidFill>
                  <a:schemeClr val="accent1">
                    <a:lumMod val="50000"/>
                  </a:schemeClr>
                </a:solidFill>
              </a:rPr>
              <a:t>Family ties</a:t>
            </a:r>
            <a:endParaRPr lang="en-US" sz="2400" cap="all" dirty="0"/>
          </a:p>
          <a:p>
            <a:r>
              <a:rPr lang="en-US" sz="2200" dirty="0">
                <a:solidFill>
                  <a:schemeClr val="bg2">
                    <a:lumMod val="50000"/>
                  </a:schemeClr>
                </a:solidFill>
              </a:rPr>
              <a:t>The Remaining Inheritances.</a:t>
            </a:r>
          </a:p>
          <a:p>
            <a:pPr algn="just"/>
            <a:endParaRPr lang="en-US" sz="2200" dirty="0">
              <a:solidFill>
                <a:schemeClr val="bg2">
                  <a:lumMod val="50000"/>
                </a:schemeClr>
              </a:solidFill>
            </a:endParaRPr>
          </a:p>
          <a:p>
            <a:pPr algn="just"/>
            <a:r>
              <a:rPr lang="en-US" sz="2200" dirty="0">
                <a:solidFill>
                  <a:schemeClr val="bg2">
                    <a:lumMod val="50000"/>
                  </a:schemeClr>
                </a:solidFill>
              </a:rPr>
              <a:t>Joshua 14 – 19 </a:t>
            </a:r>
            <a:r>
              <a:rPr lang="en-US" sz="1600" dirty="0">
                <a:solidFill>
                  <a:schemeClr val="bg2">
                    <a:lumMod val="50000"/>
                  </a:schemeClr>
                </a:solidFill>
              </a:rPr>
              <a:t>Part 2.</a:t>
            </a:r>
            <a:r>
              <a:rPr lang="en-US" sz="2200" dirty="0">
                <a:solidFill>
                  <a:schemeClr val="bg2">
                    <a:lumMod val="50000"/>
                  </a:schemeClr>
                </a:solidFill>
              </a:rPr>
              <a:t>  </a:t>
            </a:r>
          </a:p>
          <a:p>
            <a:pPr algn="just"/>
            <a:r>
              <a:rPr lang="en-US" sz="1200" dirty="0">
                <a:solidFill>
                  <a:schemeClr val="bg2">
                    <a:lumMod val="50000"/>
                  </a:schemeClr>
                </a:solidFill>
              </a:rPr>
              <a:t>(YAH 6/07/20)</a:t>
            </a:r>
            <a:endParaRPr lang="en-US" sz="2200" dirty="0">
              <a:solidFill>
                <a:schemeClr val="bg2">
                  <a:lumMod val="50000"/>
                </a:schemeClr>
              </a:solidFill>
            </a:endParaRPr>
          </a:p>
        </p:txBody>
      </p:sp>
      <p:sp>
        <p:nvSpPr>
          <p:cNvPr id="3" name="TextBox 2">
            <a:extLst>
              <a:ext uri="{FF2B5EF4-FFF2-40B4-BE49-F238E27FC236}">
                <a16:creationId xmlns:a16="http://schemas.microsoft.com/office/drawing/2014/main" id="{3A46CC5C-0201-47E1-9E41-9CAAADA0B482}"/>
              </a:ext>
            </a:extLst>
          </p:cNvPr>
          <p:cNvSpPr txBox="1"/>
          <p:nvPr/>
        </p:nvSpPr>
        <p:spPr>
          <a:xfrm>
            <a:off x="817123" y="4468238"/>
            <a:ext cx="6412619" cy="308418"/>
          </a:xfrm>
          <a:prstGeom prst="rect">
            <a:avLst/>
          </a:prstGeom>
          <a:noFill/>
        </p:spPr>
        <p:txBody>
          <a:bodyPr wrap="square" rtlCol="0">
            <a:spAutoFit/>
          </a:bodyPr>
          <a:lstStyle/>
          <a:p>
            <a:r>
              <a:rPr lang="en-US" i="1" dirty="0">
                <a:solidFill>
                  <a:schemeClr val="tx1">
                    <a:lumMod val="50000"/>
                    <a:lumOff val="50000"/>
                  </a:schemeClr>
                </a:solidFill>
              </a:rPr>
              <a:t>…and there </a:t>
            </a:r>
            <a:r>
              <a:rPr lang="en-US" i="1" dirty="0" err="1">
                <a:solidFill>
                  <a:schemeClr val="tx1">
                    <a:lumMod val="50000"/>
                    <a:lumOff val="50000"/>
                  </a:schemeClr>
                </a:solidFill>
              </a:rPr>
              <a:t>remaineth</a:t>
            </a:r>
            <a:r>
              <a:rPr lang="en-US" i="1" dirty="0">
                <a:solidFill>
                  <a:schemeClr val="tx1">
                    <a:lumMod val="50000"/>
                    <a:lumOff val="50000"/>
                  </a:schemeClr>
                </a:solidFill>
              </a:rPr>
              <a:t> yet very much land to be possessed.  </a:t>
            </a:r>
            <a:r>
              <a:rPr lang="en-US" sz="1200" i="1" dirty="0">
                <a:solidFill>
                  <a:schemeClr val="tx1">
                    <a:lumMod val="50000"/>
                    <a:lumOff val="50000"/>
                  </a:schemeClr>
                </a:solidFill>
              </a:rPr>
              <a:t>Joshua 13:2b</a:t>
            </a:r>
            <a:endParaRPr lang="en-US" i="1" dirty="0">
              <a:solidFill>
                <a:schemeClr val="tx1">
                  <a:lumMod val="50000"/>
                  <a:lumOff val="50000"/>
                </a:schemeClr>
              </a:solidFill>
            </a:endParaRPr>
          </a:p>
        </p:txBody>
      </p:sp>
      <p:pic>
        <p:nvPicPr>
          <p:cNvPr id="18" name="Picture 17">
            <a:extLst>
              <a:ext uri="{FF2B5EF4-FFF2-40B4-BE49-F238E27FC236}">
                <a16:creationId xmlns:a16="http://schemas.microsoft.com/office/drawing/2014/main" id="{4657F1C5-1DB5-4AFE-ACDB-37135F70EC20}"/>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Layer>
                </a14:imgProps>
              </a:ext>
            </a:extLst>
          </a:blip>
          <a:srcRect/>
          <a:stretch/>
        </p:blipFill>
        <p:spPr>
          <a:xfrm>
            <a:off x="5292361" y="1325792"/>
            <a:ext cx="3851639" cy="2485510"/>
          </a:xfrm>
          <a:prstGeom prst="rect">
            <a:avLst/>
          </a:prstGeom>
          <a:effectLst>
            <a:softEdge rad="50800"/>
          </a:effectLst>
        </p:spPr>
      </p:pic>
    </p:spTree>
    <p:extLst>
      <p:ext uri="{BB962C8B-B14F-4D97-AF65-F5344CB8AC3E}">
        <p14:creationId xmlns:p14="http://schemas.microsoft.com/office/powerpoint/2010/main" val="33497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100"/>
                                        <p:tgtEl>
                                          <p:spTgt spid="118"/>
                                        </p:tgtEl>
                                      </p:cBhvr>
                                    </p:animEffect>
                                  </p:childTnLst>
                                </p:cTn>
                              </p:par>
                              <p:par>
                                <p:cTn id="8" presetID="35" presetClass="path" presetSubtype="0" decel="69000" fill="hold" grpId="0" nodeType="withEffect">
                                  <p:stCondLst>
                                    <p:cond delay="0"/>
                                  </p:stCondLst>
                                  <p:childTnLst>
                                    <p:animMotion origin="layout" path="M 0.34444 -3.20988E-6 L -0.60712 -3.20988E-6 " pathEditMode="relative" rAng="0" ptsTypes="AA">
                                      <p:cBhvr>
                                        <p:cTn id="9" dur="2000" fill="hold"/>
                                        <p:tgtEl>
                                          <p:spTgt spid="118"/>
                                        </p:tgtEl>
                                        <p:attrNameLst>
                                          <p:attrName>ppt_x</p:attrName>
                                          <p:attrName>ppt_y</p:attrName>
                                        </p:attrNameLst>
                                      </p:cBhvr>
                                      <p:rCtr x="-47587" y="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P spid="1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1FDF5C5-9540-4824-B82A-6F7EEC469624}"/>
              </a:ext>
            </a:extLst>
          </p:cNvPr>
          <p:cNvGrpSpPr/>
          <p:nvPr/>
        </p:nvGrpSpPr>
        <p:grpSpPr>
          <a:xfrm>
            <a:off x="5255665" y="1536872"/>
            <a:ext cx="1393015" cy="1243312"/>
            <a:chOff x="5255665" y="1536872"/>
            <a:chExt cx="1393015" cy="1243312"/>
          </a:xfrm>
        </p:grpSpPr>
        <p:sp>
          <p:nvSpPr>
            <p:cNvPr id="77" name="Freeform 28">
              <a:extLst>
                <a:ext uri="{FF2B5EF4-FFF2-40B4-BE49-F238E27FC236}">
                  <a16:creationId xmlns:a16="http://schemas.microsoft.com/office/drawing/2014/main" id="{3A84C91A-AA8F-446A-86CF-8C929F327481}"/>
                </a:ext>
              </a:extLst>
            </p:cNvPr>
            <p:cNvSpPr>
              <a:spLocks noChangeArrowheads="1"/>
            </p:cNvSpPr>
            <p:nvPr/>
          </p:nvSpPr>
          <p:spPr bwMode="auto">
            <a:xfrm rot="5400000" flipH="1">
              <a:off x="5341216" y="1451321"/>
              <a:ext cx="1221913" cy="1393015"/>
            </a:xfrm>
            <a:custGeom>
              <a:avLst/>
              <a:gdLst>
                <a:gd name="T0" fmla="*/ 898 w 899"/>
                <a:gd name="T1" fmla="*/ 270 h 1050"/>
                <a:gd name="T2" fmla="*/ 898 w 899"/>
                <a:gd name="T3" fmla="*/ 780 h 1050"/>
                <a:gd name="T4" fmla="*/ 448 w 899"/>
                <a:gd name="T5" fmla="*/ 1049 h 1050"/>
                <a:gd name="T6" fmla="*/ 0 w 899"/>
                <a:gd name="T7" fmla="*/ 780 h 1050"/>
                <a:gd name="T8" fmla="*/ 0 w 899"/>
                <a:gd name="T9" fmla="*/ 270 h 1050"/>
                <a:gd name="T10" fmla="*/ 448 w 899"/>
                <a:gd name="T11" fmla="*/ 0 h 1050"/>
                <a:gd name="T12" fmla="*/ 898 w 899"/>
                <a:gd name="T13" fmla="*/ 270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70"/>
                  </a:moveTo>
                  <a:lnTo>
                    <a:pt x="898" y="780"/>
                  </a:lnTo>
                  <a:lnTo>
                    <a:pt x="448" y="1049"/>
                  </a:lnTo>
                  <a:lnTo>
                    <a:pt x="0" y="780"/>
                  </a:lnTo>
                  <a:lnTo>
                    <a:pt x="0" y="270"/>
                  </a:lnTo>
                  <a:lnTo>
                    <a:pt x="448" y="0"/>
                  </a:lnTo>
                  <a:lnTo>
                    <a:pt x="898" y="270"/>
                  </a:lnTo>
                </a:path>
              </a:pathLst>
            </a:custGeom>
            <a:noFill/>
            <a:ln w="31750" cap="flat">
              <a:solidFill>
                <a:schemeClr val="accent5"/>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7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5390351" y="1477204"/>
              <a:ext cx="1083096" cy="123476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a:p>
          </p:txBody>
        </p:sp>
        <p:sp>
          <p:nvSpPr>
            <p:cNvPr id="79" name="Rectangle 78">
              <a:extLst>
                <a:ext uri="{FF2B5EF4-FFF2-40B4-BE49-F238E27FC236}">
                  <a16:creationId xmlns:a16="http://schemas.microsoft.com/office/drawing/2014/main" id="{A8E950E9-2C05-4D72-A78E-DC98EB8482FC}"/>
                </a:ext>
              </a:extLst>
            </p:cNvPr>
            <p:cNvSpPr/>
            <p:nvPr/>
          </p:nvSpPr>
          <p:spPr>
            <a:xfrm>
              <a:off x="5435127" y="1632377"/>
              <a:ext cx="1089509" cy="1147807"/>
            </a:xfrm>
            <a:prstGeom prst="rect">
              <a:avLst/>
            </a:prstGeom>
          </p:spPr>
          <p:txBody>
            <a:bodyPr wrap="square">
              <a:normAutofit fontScale="92500" lnSpcReduction="20000"/>
            </a:bodyPr>
            <a:lstStyle/>
            <a:p>
              <a:pPr algn="ctr"/>
              <a:r>
                <a:rPr lang="en-US" sz="1400" b="1" dirty="0">
                  <a:solidFill>
                    <a:schemeClr val="bg2">
                      <a:lumMod val="10000"/>
                    </a:schemeClr>
                  </a:solidFill>
                </a:rPr>
                <a:t>The tabernacle has been moved from Gilgal to Shiloh</a:t>
              </a:r>
            </a:p>
          </p:txBody>
        </p:sp>
      </p:grpSp>
      <p:grpSp>
        <p:nvGrpSpPr>
          <p:cNvPr id="20" name="Group 19">
            <a:extLst>
              <a:ext uri="{FF2B5EF4-FFF2-40B4-BE49-F238E27FC236}">
                <a16:creationId xmlns:a16="http://schemas.microsoft.com/office/drawing/2014/main" id="{FBB7D091-E7F2-4C47-8C8B-30ACDD1FDCA8}"/>
              </a:ext>
            </a:extLst>
          </p:cNvPr>
          <p:cNvGrpSpPr/>
          <p:nvPr/>
        </p:nvGrpSpPr>
        <p:grpSpPr>
          <a:xfrm>
            <a:off x="6302889" y="2117638"/>
            <a:ext cx="1309788" cy="1225239"/>
            <a:chOff x="6302889" y="2117638"/>
            <a:chExt cx="1309788" cy="1225239"/>
          </a:xfrm>
        </p:grpSpPr>
        <p:sp>
          <p:nvSpPr>
            <p:cNvPr id="25" name="Freeform 24"/>
            <p:cNvSpPr>
              <a:spLocks noChangeArrowheads="1"/>
            </p:cNvSpPr>
            <p:nvPr/>
          </p:nvSpPr>
          <p:spPr bwMode="auto">
            <a:xfrm rot="5400000" flipH="1">
              <a:off x="6459944" y="2178290"/>
              <a:ext cx="995133" cy="1160988"/>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dirty="0"/>
            </a:p>
          </p:txBody>
        </p:sp>
        <p:sp>
          <p:nvSpPr>
            <p:cNvPr id="27" name="Freeform 26"/>
            <p:cNvSpPr>
              <a:spLocks noChangeArrowheads="1"/>
            </p:cNvSpPr>
            <p:nvPr/>
          </p:nvSpPr>
          <p:spPr bwMode="auto">
            <a:xfrm rot="5400000" flipH="1">
              <a:off x="6396445" y="2126645"/>
              <a:ext cx="1122676" cy="1309788"/>
            </a:xfrm>
            <a:custGeom>
              <a:avLst/>
              <a:gdLst>
                <a:gd name="T0" fmla="*/ 898 w 899"/>
                <a:gd name="T1" fmla="*/ 270 h 1049"/>
                <a:gd name="T2" fmla="*/ 898 w 899"/>
                <a:gd name="T3" fmla="*/ 778 h 1049"/>
                <a:gd name="T4" fmla="*/ 450 w 899"/>
                <a:gd name="T5" fmla="*/ 1048 h 1049"/>
                <a:gd name="T6" fmla="*/ 0 w 899"/>
                <a:gd name="T7" fmla="*/ 778 h 1049"/>
                <a:gd name="T8" fmla="*/ 0 w 899"/>
                <a:gd name="T9" fmla="*/ 270 h 1049"/>
                <a:gd name="T10" fmla="*/ 450 w 899"/>
                <a:gd name="T11" fmla="*/ 0 h 1049"/>
                <a:gd name="T12" fmla="*/ 898 w 899"/>
                <a:gd name="T13" fmla="*/ 270 h 1049"/>
              </a:gdLst>
              <a:ahLst/>
              <a:cxnLst>
                <a:cxn ang="0">
                  <a:pos x="T0" y="T1"/>
                </a:cxn>
                <a:cxn ang="0">
                  <a:pos x="T2" y="T3"/>
                </a:cxn>
                <a:cxn ang="0">
                  <a:pos x="T4" y="T5"/>
                </a:cxn>
                <a:cxn ang="0">
                  <a:pos x="T6" y="T7"/>
                </a:cxn>
                <a:cxn ang="0">
                  <a:pos x="T8" y="T9"/>
                </a:cxn>
                <a:cxn ang="0">
                  <a:pos x="T10" y="T11"/>
                </a:cxn>
                <a:cxn ang="0">
                  <a:pos x="T12" y="T13"/>
                </a:cxn>
              </a:cxnLst>
              <a:rect l="0" t="0" r="r" b="b"/>
              <a:pathLst>
                <a:path w="899" h="1049">
                  <a:moveTo>
                    <a:pt x="898" y="270"/>
                  </a:moveTo>
                  <a:lnTo>
                    <a:pt x="898" y="778"/>
                  </a:lnTo>
                  <a:lnTo>
                    <a:pt x="450" y="1048"/>
                  </a:lnTo>
                  <a:lnTo>
                    <a:pt x="0" y="778"/>
                  </a:lnTo>
                  <a:lnTo>
                    <a:pt x="0" y="270"/>
                  </a:lnTo>
                  <a:lnTo>
                    <a:pt x="450" y="0"/>
                  </a:lnTo>
                  <a:lnTo>
                    <a:pt x="898" y="270"/>
                  </a:lnTo>
                </a:path>
              </a:pathLst>
            </a:custGeom>
            <a:noFill/>
            <a:ln w="31750" cap="flat">
              <a:solidFill>
                <a:schemeClr val="accent4"/>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81" name="Rectangle 80"/>
            <p:cNvSpPr/>
            <p:nvPr/>
          </p:nvSpPr>
          <p:spPr>
            <a:xfrm>
              <a:off x="6402909" y="2117638"/>
              <a:ext cx="1139426" cy="1147807"/>
            </a:xfrm>
            <a:prstGeom prst="rect">
              <a:avLst/>
            </a:prstGeom>
          </p:spPr>
          <p:txBody>
            <a:bodyPr wrap="square">
              <a:normAutofit fontScale="55000" lnSpcReduction="20000"/>
            </a:bodyPr>
            <a:lstStyle/>
            <a:p>
              <a:pPr algn="ctr"/>
              <a:endParaRPr lang="en-US" sz="2500" b="1" dirty="0">
                <a:solidFill>
                  <a:schemeClr val="bg2">
                    <a:lumMod val="10000"/>
                  </a:schemeClr>
                </a:solidFill>
              </a:endParaRPr>
            </a:p>
            <a:p>
              <a:pPr algn="ctr"/>
              <a:r>
                <a:rPr lang="en-US" sz="2500" b="1" dirty="0">
                  <a:solidFill>
                    <a:schemeClr val="bg2">
                      <a:lumMod val="10000"/>
                    </a:schemeClr>
                  </a:solidFill>
                </a:rPr>
                <a:t>The remaining seven tribes are </a:t>
              </a:r>
            </a:p>
            <a:p>
              <a:pPr algn="ctr"/>
              <a:r>
                <a:rPr lang="en-US" sz="2500" b="1" dirty="0">
                  <a:solidFill>
                    <a:schemeClr val="bg2">
                      <a:lumMod val="10000"/>
                    </a:schemeClr>
                  </a:solidFill>
                </a:rPr>
                <a:t>activated.</a:t>
              </a:r>
            </a:p>
          </p:txBody>
        </p:sp>
      </p:grpSp>
      <p:grpSp>
        <p:nvGrpSpPr>
          <p:cNvPr id="23" name="Group 22">
            <a:extLst>
              <a:ext uri="{FF2B5EF4-FFF2-40B4-BE49-F238E27FC236}">
                <a16:creationId xmlns:a16="http://schemas.microsoft.com/office/drawing/2014/main" id="{76C70942-0EFA-4C38-BC1A-11D76FFEA986}"/>
              </a:ext>
            </a:extLst>
          </p:cNvPr>
          <p:cNvGrpSpPr/>
          <p:nvPr/>
        </p:nvGrpSpPr>
        <p:grpSpPr>
          <a:xfrm>
            <a:off x="7273533" y="2795759"/>
            <a:ext cx="1309788" cy="1122676"/>
            <a:chOff x="7273533" y="2795759"/>
            <a:chExt cx="1309788" cy="1122676"/>
          </a:xfrm>
        </p:grpSpPr>
        <p:sp>
          <p:nvSpPr>
            <p:cNvPr id="159" name="Freeform 158"/>
            <p:cNvSpPr>
              <a:spLocks noChangeArrowheads="1"/>
            </p:cNvSpPr>
            <p:nvPr/>
          </p:nvSpPr>
          <p:spPr bwMode="auto">
            <a:xfrm rot="5400000">
              <a:off x="7367089" y="2702203"/>
              <a:ext cx="1122676" cy="1309788"/>
            </a:xfrm>
            <a:custGeom>
              <a:avLst/>
              <a:gdLst>
                <a:gd name="T0" fmla="*/ 898 w 899"/>
                <a:gd name="T1" fmla="*/ 270 h 1049"/>
                <a:gd name="T2" fmla="*/ 898 w 899"/>
                <a:gd name="T3" fmla="*/ 778 h 1049"/>
                <a:gd name="T4" fmla="*/ 450 w 899"/>
                <a:gd name="T5" fmla="*/ 1048 h 1049"/>
                <a:gd name="T6" fmla="*/ 0 w 899"/>
                <a:gd name="T7" fmla="*/ 778 h 1049"/>
                <a:gd name="T8" fmla="*/ 0 w 899"/>
                <a:gd name="T9" fmla="*/ 270 h 1049"/>
                <a:gd name="T10" fmla="*/ 450 w 899"/>
                <a:gd name="T11" fmla="*/ 0 h 1049"/>
                <a:gd name="T12" fmla="*/ 898 w 899"/>
                <a:gd name="T13" fmla="*/ 270 h 1049"/>
              </a:gdLst>
              <a:ahLst/>
              <a:cxnLst>
                <a:cxn ang="0">
                  <a:pos x="T0" y="T1"/>
                </a:cxn>
                <a:cxn ang="0">
                  <a:pos x="T2" y="T3"/>
                </a:cxn>
                <a:cxn ang="0">
                  <a:pos x="T4" y="T5"/>
                </a:cxn>
                <a:cxn ang="0">
                  <a:pos x="T6" y="T7"/>
                </a:cxn>
                <a:cxn ang="0">
                  <a:pos x="T8" y="T9"/>
                </a:cxn>
                <a:cxn ang="0">
                  <a:pos x="T10" y="T11"/>
                </a:cxn>
                <a:cxn ang="0">
                  <a:pos x="T12" y="T13"/>
                </a:cxn>
              </a:cxnLst>
              <a:rect l="0" t="0" r="r" b="b"/>
              <a:pathLst>
                <a:path w="899" h="1049">
                  <a:moveTo>
                    <a:pt x="898" y="270"/>
                  </a:moveTo>
                  <a:lnTo>
                    <a:pt x="898" y="778"/>
                  </a:lnTo>
                  <a:lnTo>
                    <a:pt x="450" y="1048"/>
                  </a:lnTo>
                  <a:lnTo>
                    <a:pt x="0" y="778"/>
                  </a:lnTo>
                  <a:lnTo>
                    <a:pt x="0" y="270"/>
                  </a:lnTo>
                  <a:lnTo>
                    <a:pt x="450" y="0"/>
                  </a:lnTo>
                  <a:lnTo>
                    <a:pt x="898" y="270"/>
                  </a:lnTo>
                </a:path>
              </a:pathLst>
            </a:custGeom>
            <a:noFill/>
            <a:ln w="31750" cap="flat">
              <a:solidFill>
                <a:schemeClr val="accent1">
                  <a:lumMod val="60000"/>
                  <a:lumOff val="40000"/>
                </a:schemeClr>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18" name="Freeform 17"/>
            <p:cNvSpPr>
              <a:spLocks noChangeArrowheads="1"/>
            </p:cNvSpPr>
            <p:nvPr/>
          </p:nvSpPr>
          <p:spPr bwMode="auto">
            <a:xfrm rot="5400000">
              <a:off x="7430588" y="2778647"/>
              <a:ext cx="995133" cy="1160988"/>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a:p>
          </p:txBody>
        </p:sp>
        <p:sp>
          <p:nvSpPr>
            <p:cNvPr id="83" name="Rectangle 82"/>
            <p:cNvSpPr/>
            <p:nvPr/>
          </p:nvSpPr>
          <p:spPr>
            <a:xfrm>
              <a:off x="7432557" y="2936056"/>
              <a:ext cx="1080108" cy="888021"/>
            </a:xfrm>
            <a:prstGeom prst="rect">
              <a:avLst/>
            </a:prstGeom>
          </p:spPr>
          <p:txBody>
            <a:bodyPr wrap="square">
              <a:normAutofit/>
            </a:bodyPr>
            <a:lstStyle/>
            <a:p>
              <a:pPr algn="ctr"/>
              <a:r>
                <a:rPr lang="en-US" sz="1400" b="1" dirty="0">
                  <a:solidFill>
                    <a:schemeClr val="bg2">
                      <a:lumMod val="10000"/>
                    </a:schemeClr>
                  </a:solidFill>
                </a:rPr>
                <a:t>Levi’s Unique Inheritance</a:t>
              </a:r>
            </a:p>
          </p:txBody>
        </p:sp>
      </p:grpSp>
      <p:sp>
        <p:nvSpPr>
          <p:cNvPr id="90" name="Rectangle 89">
            <a:extLst>
              <a:ext uri="{FF2B5EF4-FFF2-40B4-BE49-F238E27FC236}">
                <a16:creationId xmlns:a16="http://schemas.microsoft.com/office/drawing/2014/main" id="{8659617B-FA19-4C48-A502-8D75A3CA3C85}"/>
              </a:ext>
            </a:extLst>
          </p:cNvPr>
          <p:cNvSpPr/>
          <p:nvPr/>
        </p:nvSpPr>
        <p:spPr>
          <a:xfrm>
            <a:off x="5280422" y="4690937"/>
            <a:ext cx="3541675" cy="307777"/>
          </a:xfrm>
          <a:prstGeom prst="rect">
            <a:avLst/>
          </a:prstGeom>
        </p:spPr>
        <p:txBody>
          <a:bodyPr wrap="none">
            <a:normAutofit/>
          </a:bodyPr>
          <a:lstStyle/>
          <a:p>
            <a:r>
              <a:rPr lang="en-US" sz="1400" i="1" dirty="0">
                <a:solidFill>
                  <a:schemeClr val="bg2">
                    <a:lumMod val="25000"/>
                  </a:schemeClr>
                </a:solidFill>
              </a:rPr>
              <a:t>Am I failing to possess what God has for me?</a:t>
            </a:r>
          </a:p>
        </p:txBody>
      </p:sp>
      <p:sp>
        <p:nvSpPr>
          <p:cNvPr id="92" name="TextBox 91">
            <a:extLst>
              <a:ext uri="{FF2B5EF4-FFF2-40B4-BE49-F238E27FC236}">
                <a16:creationId xmlns:a16="http://schemas.microsoft.com/office/drawing/2014/main" id="{EC2D5891-584D-43D4-8EEC-47EEFD11EBB4}"/>
              </a:ext>
            </a:extLst>
          </p:cNvPr>
          <p:cNvSpPr txBox="1"/>
          <p:nvPr/>
        </p:nvSpPr>
        <p:spPr>
          <a:xfrm>
            <a:off x="619138" y="111790"/>
            <a:ext cx="4260511" cy="477054"/>
          </a:xfrm>
          <a:prstGeom prst="rect">
            <a:avLst/>
          </a:prstGeom>
          <a:noFill/>
        </p:spPr>
        <p:txBody>
          <a:bodyPr wrap="square" rtlCol="0">
            <a:normAutofit/>
          </a:bodyPr>
          <a:lstStyle/>
          <a:p>
            <a:r>
              <a:rPr lang="en-US" sz="2500" dirty="0">
                <a:solidFill>
                  <a:schemeClr val="accent5"/>
                </a:solidFill>
              </a:rPr>
              <a:t>Some Drive-By Snapshots</a:t>
            </a:r>
          </a:p>
        </p:txBody>
      </p:sp>
      <p:sp>
        <p:nvSpPr>
          <p:cNvPr id="93" name="TextBox 92">
            <a:extLst>
              <a:ext uri="{FF2B5EF4-FFF2-40B4-BE49-F238E27FC236}">
                <a16:creationId xmlns:a16="http://schemas.microsoft.com/office/drawing/2014/main" id="{DF137499-DA12-42C4-B9E8-247B4C1D5766}"/>
              </a:ext>
            </a:extLst>
          </p:cNvPr>
          <p:cNvSpPr txBox="1"/>
          <p:nvPr/>
        </p:nvSpPr>
        <p:spPr>
          <a:xfrm>
            <a:off x="619138" y="455238"/>
            <a:ext cx="4663241" cy="338554"/>
          </a:xfrm>
          <a:prstGeom prst="rect">
            <a:avLst/>
          </a:prstGeom>
          <a:noFill/>
        </p:spPr>
        <p:txBody>
          <a:bodyPr wrap="square" rtlCol="0">
            <a:normAutofit/>
          </a:bodyPr>
          <a:lstStyle/>
          <a:p>
            <a:r>
              <a:rPr lang="en-US" sz="1600" b="1" dirty="0">
                <a:solidFill>
                  <a:schemeClr val="accent5">
                    <a:lumMod val="50000"/>
                  </a:schemeClr>
                </a:solidFill>
              </a:rPr>
              <a:t>Chapter 18:a</a:t>
            </a:r>
          </a:p>
        </p:txBody>
      </p:sp>
      <p:sp>
        <p:nvSpPr>
          <p:cNvPr id="4" name="TextBox 3">
            <a:extLst>
              <a:ext uri="{FF2B5EF4-FFF2-40B4-BE49-F238E27FC236}">
                <a16:creationId xmlns:a16="http://schemas.microsoft.com/office/drawing/2014/main" id="{F7AAD571-4539-4CEA-AC06-5902EA590D8D}"/>
              </a:ext>
            </a:extLst>
          </p:cNvPr>
          <p:cNvSpPr txBox="1"/>
          <p:nvPr/>
        </p:nvSpPr>
        <p:spPr>
          <a:xfrm>
            <a:off x="598649" y="865401"/>
            <a:ext cx="3541675" cy="4494179"/>
          </a:xfrm>
          <a:prstGeom prst="rect">
            <a:avLst/>
          </a:prstGeom>
          <a:noFill/>
        </p:spPr>
        <p:txBody>
          <a:bodyPr wrap="square" rtlCol="0">
            <a:spAutoFit/>
          </a:bodyPr>
          <a:lstStyle/>
          <a:p>
            <a:r>
              <a:rPr lang="en-US" sz="1600" b="1" dirty="0">
                <a:solidFill>
                  <a:schemeClr val="bg2">
                    <a:lumMod val="25000"/>
                  </a:schemeClr>
                </a:solidFill>
              </a:rPr>
              <a:t>Verse 7 – Levi’s unique inheritance was better than the other inheritances and was designed to accommodate their ministry. While they received personal land to raise food and cattle, they did not receive an allotment in Israel.</a:t>
            </a:r>
          </a:p>
          <a:p>
            <a:endParaRPr lang="en-US" sz="1600" b="1" dirty="0">
              <a:solidFill>
                <a:schemeClr val="bg2">
                  <a:lumMod val="25000"/>
                </a:schemeClr>
              </a:solidFill>
            </a:endParaRPr>
          </a:p>
          <a:p>
            <a:pPr marL="342900" indent="-342900">
              <a:buAutoNum type="arabicPeriod"/>
            </a:pPr>
            <a:r>
              <a:rPr lang="en-US" sz="1600" b="1" dirty="0">
                <a:solidFill>
                  <a:schemeClr val="bg2">
                    <a:lumMod val="25000"/>
                  </a:schemeClr>
                </a:solidFill>
              </a:rPr>
              <a:t>They inherited the offerings. (See Leviticus 1-7)</a:t>
            </a:r>
          </a:p>
          <a:p>
            <a:pPr marL="342900" indent="-342900">
              <a:buAutoNum type="arabicPeriod"/>
            </a:pPr>
            <a:r>
              <a:rPr lang="en-US" sz="1600" b="1" dirty="0">
                <a:solidFill>
                  <a:schemeClr val="bg2">
                    <a:lumMod val="25000"/>
                  </a:schemeClr>
                </a:solidFill>
              </a:rPr>
              <a:t>The Lord Himself was to be their inheritance! (13:33)</a:t>
            </a:r>
          </a:p>
          <a:p>
            <a:pPr marL="342900" indent="-342900">
              <a:buAutoNum type="arabicPeriod"/>
            </a:pPr>
            <a:r>
              <a:rPr lang="en-US" sz="1600" b="1" dirty="0">
                <a:solidFill>
                  <a:schemeClr val="bg2">
                    <a:lumMod val="25000"/>
                  </a:schemeClr>
                </a:solidFill>
              </a:rPr>
              <a:t>The “priesthood of the Lord” was their inheritance. (18:7)</a:t>
            </a:r>
          </a:p>
          <a:p>
            <a:endParaRPr lang="en-US" sz="1600" b="1" dirty="0">
              <a:solidFill>
                <a:schemeClr val="bg2">
                  <a:lumMod val="25000"/>
                </a:schemeClr>
              </a:solidFill>
            </a:endParaRPr>
          </a:p>
          <a:p>
            <a:pPr marL="285750" indent="-285750">
              <a:buFont typeface="Arial" panose="020B0604020202020204" pitchFamily="34" charset="0"/>
              <a:buChar char="•"/>
            </a:pPr>
            <a:r>
              <a:rPr lang="en-US" sz="1600" b="1" dirty="0">
                <a:solidFill>
                  <a:schemeClr val="accent2">
                    <a:lumMod val="75000"/>
                  </a:schemeClr>
                </a:solidFill>
              </a:rPr>
              <a:t>There are many sweet truths for you and me as kingly priests, to apply to our own lives</a:t>
            </a:r>
            <a:r>
              <a:rPr lang="en-US" sz="1600" b="1" dirty="0">
                <a:solidFill>
                  <a:schemeClr val="bg2">
                    <a:lumMod val="25000"/>
                  </a:schemeClr>
                </a:solidFill>
              </a:rPr>
              <a:t>.</a:t>
            </a:r>
          </a:p>
          <a:p>
            <a:endParaRPr lang="en-US" dirty="0"/>
          </a:p>
        </p:txBody>
      </p:sp>
      <p:pic>
        <p:nvPicPr>
          <p:cNvPr id="74" name="Picture 73" descr="A close up of a logo&#10;&#10;Description automatically generated">
            <a:extLst>
              <a:ext uri="{FF2B5EF4-FFF2-40B4-BE49-F238E27FC236}">
                <a16:creationId xmlns:a16="http://schemas.microsoft.com/office/drawing/2014/main" id="{843F7BC2-980C-491E-B270-2BB7C4C57005}"/>
              </a:ext>
            </a:extLst>
          </p:cNvPr>
          <p:cNvPicPr>
            <a:picLocks noChangeAspect="1"/>
          </p:cNvPicPr>
          <p:nvPr/>
        </p:nvPicPr>
        <p:blipFill>
          <a:blip r:embed="rId2"/>
          <a:stretch>
            <a:fillRect/>
          </a:stretch>
        </p:blipFill>
        <p:spPr>
          <a:xfrm rot="20963580">
            <a:off x="5823803" y="266172"/>
            <a:ext cx="465865" cy="992301"/>
          </a:xfrm>
          <a:prstGeom prst="rect">
            <a:avLst/>
          </a:prstGeom>
        </p:spPr>
      </p:pic>
      <p:pic>
        <p:nvPicPr>
          <p:cNvPr id="29" name="Picture 28" descr="A picture containing person, man, standing, table&#10;&#10;Description automatically generated">
            <a:extLst>
              <a:ext uri="{FF2B5EF4-FFF2-40B4-BE49-F238E27FC236}">
                <a16:creationId xmlns:a16="http://schemas.microsoft.com/office/drawing/2014/main" id="{FB54FF95-8183-4A94-8A47-26186B26011E}"/>
              </a:ext>
            </a:extLst>
          </p:cNvPr>
          <p:cNvPicPr>
            <a:picLocks noChangeAspect="1"/>
          </p:cNvPicPr>
          <p:nvPr/>
        </p:nvPicPr>
        <p:blipFill>
          <a:blip r:embed="rId3"/>
          <a:stretch>
            <a:fillRect/>
          </a:stretch>
        </p:blipFill>
        <p:spPr>
          <a:xfrm>
            <a:off x="6566658" y="-4341"/>
            <a:ext cx="2677232" cy="1990908"/>
          </a:xfrm>
          <a:prstGeom prst="rect">
            <a:avLst/>
          </a:prstGeom>
        </p:spPr>
      </p:pic>
    </p:spTree>
    <p:extLst>
      <p:ext uri="{BB962C8B-B14F-4D97-AF65-F5344CB8AC3E}">
        <p14:creationId xmlns:p14="http://schemas.microsoft.com/office/powerpoint/2010/main" val="419051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953F-986E-483C-B876-B7ED64BAC070}"/>
              </a:ext>
            </a:extLst>
          </p:cNvPr>
          <p:cNvSpPr>
            <a:spLocks noGrp="1"/>
          </p:cNvSpPr>
          <p:nvPr>
            <p:ph type="title"/>
          </p:nvPr>
        </p:nvSpPr>
        <p:spPr>
          <a:xfrm>
            <a:off x="552694" y="0"/>
            <a:ext cx="7886700" cy="994172"/>
          </a:xfrm>
        </p:spPr>
        <p:txBody>
          <a:bodyPr/>
          <a:lstStyle/>
          <a:p>
            <a:r>
              <a:rPr lang="en-US" dirty="0"/>
              <a:t>Benjamin</a:t>
            </a:r>
          </a:p>
        </p:txBody>
      </p:sp>
      <p:pic>
        <p:nvPicPr>
          <p:cNvPr id="5" name="Content Placeholder 4" descr="A close up of a map&#10;&#10;Description automatically generated">
            <a:extLst>
              <a:ext uri="{FF2B5EF4-FFF2-40B4-BE49-F238E27FC236}">
                <a16:creationId xmlns:a16="http://schemas.microsoft.com/office/drawing/2014/main" id="{4A0CE13A-84A1-4CB2-8284-5C94C908C655}"/>
              </a:ext>
            </a:extLst>
          </p:cNvPr>
          <p:cNvPicPr>
            <a:picLocks noGrp="1" noChangeAspect="1"/>
          </p:cNvPicPr>
          <p:nvPr>
            <p:ph idx="1"/>
          </p:nvPr>
        </p:nvPicPr>
        <p:blipFill>
          <a:blip r:embed="rId2"/>
          <a:stretch>
            <a:fillRect/>
          </a:stretch>
        </p:blipFill>
        <p:spPr>
          <a:xfrm>
            <a:off x="4447435" y="0"/>
            <a:ext cx="4067915" cy="5143500"/>
          </a:xfrm>
        </p:spPr>
      </p:pic>
      <p:pic>
        <p:nvPicPr>
          <p:cNvPr id="4" name="Content Placeholder 4" descr="A picture containing text, map&#10;&#10;Description automatically generated">
            <a:extLst>
              <a:ext uri="{FF2B5EF4-FFF2-40B4-BE49-F238E27FC236}">
                <a16:creationId xmlns:a16="http://schemas.microsoft.com/office/drawing/2014/main" id="{7A2BF1E8-A527-45C6-A8FC-CCFC1E1066E6}"/>
              </a:ext>
            </a:extLst>
          </p:cNvPr>
          <p:cNvPicPr>
            <a:picLocks noChangeAspect="1"/>
          </p:cNvPicPr>
          <p:nvPr/>
        </p:nvPicPr>
        <p:blipFill>
          <a:blip r:embed="rId3"/>
          <a:stretch>
            <a:fillRect/>
          </a:stretch>
        </p:blipFill>
        <p:spPr>
          <a:xfrm>
            <a:off x="4447435" y="0"/>
            <a:ext cx="4041321" cy="5143500"/>
          </a:xfrm>
          <a:prstGeom prst="rect">
            <a:avLst/>
          </a:prstGeom>
        </p:spPr>
      </p:pic>
      <p:sp>
        <p:nvSpPr>
          <p:cNvPr id="3" name="TextBox 2">
            <a:extLst>
              <a:ext uri="{FF2B5EF4-FFF2-40B4-BE49-F238E27FC236}">
                <a16:creationId xmlns:a16="http://schemas.microsoft.com/office/drawing/2014/main" id="{712232FA-C8DA-4CDF-AF3A-BC69DCA22E8C}"/>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6" name="TextBox 5">
            <a:extLst>
              <a:ext uri="{FF2B5EF4-FFF2-40B4-BE49-F238E27FC236}">
                <a16:creationId xmlns:a16="http://schemas.microsoft.com/office/drawing/2014/main" id="{C99A5A5F-082C-4C8B-A798-D5F6872814FC}"/>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t>God has set the boundaries of my spiritual warfare (both in geography and history).</a:t>
            </a:r>
          </a:p>
          <a:p>
            <a:endParaRPr lang="en-US" dirty="0"/>
          </a:p>
          <a:p>
            <a:pPr marL="285750" indent="-285750">
              <a:buFont typeface="Wingdings" panose="05000000000000000000" pitchFamily="2" charset="2"/>
              <a:buChar char="ü"/>
            </a:pPr>
            <a:r>
              <a:rPr lang="en-US" dirty="0"/>
              <a:t> I have a unique area of spiritual responsibility and influence which no one else has. </a:t>
            </a:r>
          </a:p>
          <a:p>
            <a:endParaRPr lang="en-US" dirty="0"/>
          </a:p>
          <a:p>
            <a:pPr marL="285750" indent="-285750">
              <a:buFont typeface="Wingdings" panose="05000000000000000000" pitchFamily="2" charset="2"/>
              <a:buChar char="ü"/>
            </a:pPr>
            <a:r>
              <a:rPr lang="en-US" dirty="0"/>
              <a:t>God allotted to me the unique gifts needed to carry out my unique ministry.</a:t>
            </a:r>
          </a:p>
        </p:txBody>
      </p:sp>
    </p:spTree>
    <p:extLst>
      <p:ext uri="{BB962C8B-B14F-4D97-AF65-F5344CB8AC3E}">
        <p14:creationId xmlns:p14="http://schemas.microsoft.com/office/powerpoint/2010/main" val="18428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1797-64FE-4A96-96A0-52E61396BAB6}"/>
              </a:ext>
            </a:extLst>
          </p:cNvPr>
          <p:cNvSpPr>
            <a:spLocks noGrp="1"/>
          </p:cNvSpPr>
          <p:nvPr>
            <p:ph type="title"/>
          </p:nvPr>
        </p:nvSpPr>
        <p:spPr/>
        <p:txBody>
          <a:bodyPr>
            <a:normAutofit fontScale="90000"/>
          </a:bodyPr>
          <a:lstStyle/>
          <a:p>
            <a:r>
              <a:rPr lang="en-US" dirty="0"/>
              <a:t>Simeon</a:t>
            </a:r>
            <a:br>
              <a:rPr lang="en-US" dirty="0"/>
            </a:br>
            <a:r>
              <a:rPr lang="en-US" sz="1600" b="1" dirty="0">
                <a:solidFill>
                  <a:schemeClr val="bg2">
                    <a:lumMod val="25000"/>
                  </a:schemeClr>
                </a:solidFill>
              </a:rPr>
              <a:t>Genesis 49:5-7</a:t>
            </a:r>
            <a:br>
              <a:rPr lang="en-US" sz="3600" dirty="0">
                <a:solidFill>
                  <a:schemeClr val="tx1">
                    <a:lumMod val="85000"/>
                    <a:lumOff val="15000"/>
                  </a:schemeClr>
                </a:solidFill>
              </a:rPr>
            </a:br>
            <a:endParaRPr lang="en-US" dirty="0"/>
          </a:p>
        </p:txBody>
      </p:sp>
      <p:pic>
        <p:nvPicPr>
          <p:cNvPr id="5" name="Content Placeholder 4" descr="A close up of a map&#10;&#10;Description automatically generated">
            <a:extLst>
              <a:ext uri="{FF2B5EF4-FFF2-40B4-BE49-F238E27FC236}">
                <a16:creationId xmlns:a16="http://schemas.microsoft.com/office/drawing/2014/main" id="{585FF2FE-30EC-42D5-8E69-BA02905D45E9}"/>
              </a:ext>
            </a:extLst>
          </p:cNvPr>
          <p:cNvPicPr>
            <a:picLocks noGrp="1" noChangeAspect="1"/>
          </p:cNvPicPr>
          <p:nvPr>
            <p:ph idx="1"/>
          </p:nvPr>
        </p:nvPicPr>
        <p:blipFill>
          <a:blip r:embed="rId2"/>
          <a:stretch>
            <a:fillRect/>
          </a:stretch>
        </p:blipFill>
        <p:spPr>
          <a:xfrm>
            <a:off x="4441805" y="0"/>
            <a:ext cx="4073545" cy="5147355"/>
          </a:xfrm>
        </p:spPr>
      </p:pic>
      <p:pic>
        <p:nvPicPr>
          <p:cNvPr id="4" name="Content Placeholder 4" descr="A picture containing text, map&#10;&#10;Description automatically generated">
            <a:extLst>
              <a:ext uri="{FF2B5EF4-FFF2-40B4-BE49-F238E27FC236}">
                <a16:creationId xmlns:a16="http://schemas.microsoft.com/office/drawing/2014/main" id="{10807501-6577-4EC0-82EE-01C1C83CDB86}"/>
              </a:ext>
            </a:extLst>
          </p:cNvPr>
          <p:cNvPicPr>
            <a:picLocks noChangeAspect="1"/>
          </p:cNvPicPr>
          <p:nvPr/>
        </p:nvPicPr>
        <p:blipFill>
          <a:blip r:embed="rId3"/>
          <a:stretch>
            <a:fillRect/>
          </a:stretch>
        </p:blipFill>
        <p:spPr>
          <a:xfrm>
            <a:off x="4441805" y="3855"/>
            <a:ext cx="4041321" cy="5143500"/>
          </a:xfrm>
          <a:prstGeom prst="rect">
            <a:avLst/>
          </a:prstGeom>
        </p:spPr>
      </p:pic>
      <p:sp>
        <p:nvSpPr>
          <p:cNvPr id="6" name="Content Placeholder 13">
            <a:extLst>
              <a:ext uri="{FF2B5EF4-FFF2-40B4-BE49-F238E27FC236}">
                <a16:creationId xmlns:a16="http://schemas.microsoft.com/office/drawing/2014/main" id="{404B4F2A-D74A-471F-AFE9-AD66645A518E}"/>
              </a:ext>
            </a:extLst>
          </p:cNvPr>
          <p:cNvSpPr txBox="1">
            <a:spLocks/>
          </p:cNvSpPr>
          <p:nvPr/>
        </p:nvSpPr>
        <p:spPr>
          <a:xfrm>
            <a:off x="245199" y="989317"/>
            <a:ext cx="4073545" cy="3818313"/>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rPr>
              <a:t>About those matters in our family lines and personal pasts…</a:t>
            </a:r>
          </a:p>
          <a:p>
            <a:pPr marL="0" indent="0">
              <a:buNone/>
            </a:pPr>
            <a:endParaRPr lang="en-US" sz="1800" dirty="0">
              <a:solidFill>
                <a:schemeClr val="tx1">
                  <a:lumMod val="85000"/>
                  <a:lumOff val="15000"/>
                </a:schemeClr>
              </a:solidFill>
            </a:endParaRPr>
          </a:p>
          <a:p>
            <a:pPr marL="0" indent="0">
              <a:buNone/>
            </a:pPr>
            <a:r>
              <a:rPr lang="en-US" sz="1800" dirty="0">
                <a:solidFill>
                  <a:schemeClr val="tx1">
                    <a:lumMod val="85000"/>
                    <a:lumOff val="15000"/>
                  </a:schemeClr>
                </a:solidFill>
              </a:rPr>
              <a:t>Both Simeon and Levi receive less than stellar blessings from Grandpa Jacob.</a:t>
            </a:r>
          </a:p>
          <a:p>
            <a:pPr marL="0" indent="0">
              <a:buNone/>
            </a:pPr>
            <a:endParaRPr lang="en-US" sz="1800" dirty="0">
              <a:solidFill>
                <a:schemeClr val="tx1">
                  <a:lumMod val="85000"/>
                  <a:lumOff val="15000"/>
                </a:schemeClr>
              </a:solidFill>
            </a:endParaRPr>
          </a:p>
          <a:p>
            <a:pPr lvl="1"/>
            <a:r>
              <a:rPr lang="en-US" sz="1600" dirty="0">
                <a:solidFill>
                  <a:schemeClr val="tx1">
                    <a:lumMod val="85000"/>
                    <a:lumOff val="15000"/>
                  </a:schemeClr>
                </a:solidFill>
              </a:rPr>
              <a:t>Levi will later show signs of growth and righteousness as this tribe stands alone and fiercely defends God’s righteousness.</a:t>
            </a:r>
            <a:br>
              <a:rPr lang="en-US" sz="1600" dirty="0">
                <a:solidFill>
                  <a:schemeClr val="tx1">
                    <a:lumMod val="85000"/>
                    <a:lumOff val="15000"/>
                  </a:schemeClr>
                </a:solidFill>
              </a:rPr>
            </a:br>
            <a:endParaRPr lang="en-US" sz="1600" dirty="0">
              <a:solidFill>
                <a:schemeClr val="tx1">
                  <a:lumMod val="85000"/>
                  <a:lumOff val="15000"/>
                </a:schemeClr>
              </a:solidFill>
            </a:endParaRPr>
          </a:p>
          <a:p>
            <a:pPr lvl="1"/>
            <a:r>
              <a:rPr lang="en-US" sz="1600" dirty="0">
                <a:solidFill>
                  <a:schemeClr val="tx1">
                    <a:lumMod val="85000"/>
                    <a:lumOff val="15000"/>
                  </a:schemeClr>
                </a:solidFill>
              </a:rPr>
              <a:t>The seeds of anger bear poignant fruit for Simeon.</a:t>
            </a:r>
            <a:endParaRPr lang="en-US" dirty="0">
              <a:solidFill>
                <a:schemeClr val="tx1">
                  <a:lumMod val="85000"/>
                  <a:lumOff val="15000"/>
                </a:schemeClr>
              </a:solidFill>
            </a:endParaRPr>
          </a:p>
          <a:p>
            <a:pPr marL="0" indent="0">
              <a:buNone/>
            </a:pPr>
            <a:endParaRPr lang="en-US" sz="1600" dirty="0">
              <a:solidFill>
                <a:schemeClr val="accent2"/>
              </a:solidFill>
            </a:endParaRPr>
          </a:p>
          <a:p>
            <a:r>
              <a:rPr lang="en-US" sz="1600" i="1" dirty="0">
                <a:solidFill>
                  <a:schemeClr val="accent2"/>
                </a:solidFill>
              </a:rPr>
              <a:t>This is a good time to remember that </a:t>
            </a:r>
            <a:r>
              <a:rPr lang="en-US" sz="1600" b="1" i="1" dirty="0">
                <a:solidFill>
                  <a:schemeClr val="accent2"/>
                </a:solidFill>
              </a:rPr>
              <a:t>anger </a:t>
            </a:r>
            <a:r>
              <a:rPr lang="en-US" sz="1600" i="1" dirty="0">
                <a:solidFill>
                  <a:schemeClr val="accent2"/>
                </a:solidFill>
              </a:rPr>
              <a:t>destroys ourselves and our offspring.</a:t>
            </a:r>
          </a:p>
          <a:p>
            <a:r>
              <a:rPr lang="en-US" sz="1600" i="1" dirty="0">
                <a:solidFill>
                  <a:schemeClr val="accent2"/>
                </a:solidFill>
              </a:rPr>
              <a:t>It is also a good time to remember that change and growth can occur. Levi overcame her past in spite of her commonality to Simeon.</a:t>
            </a:r>
          </a:p>
          <a:p>
            <a:endParaRPr lang="en-US" sz="1600" dirty="0">
              <a:solidFill>
                <a:schemeClr val="accent2"/>
              </a:solidFill>
            </a:endParaRPr>
          </a:p>
          <a:p>
            <a:pPr marL="0" indent="0">
              <a:buNone/>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42296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F112-79BD-4599-A3B9-7EE1DF860A03}"/>
              </a:ext>
            </a:extLst>
          </p:cNvPr>
          <p:cNvSpPr>
            <a:spLocks noGrp="1"/>
          </p:cNvSpPr>
          <p:nvPr>
            <p:ph type="title"/>
          </p:nvPr>
        </p:nvSpPr>
        <p:spPr>
          <a:xfrm>
            <a:off x="628650" y="94987"/>
            <a:ext cx="3415322" cy="994172"/>
          </a:xfrm>
        </p:spPr>
        <p:txBody>
          <a:bodyPr/>
          <a:lstStyle/>
          <a:p>
            <a:r>
              <a:rPr lang="en-US" dirty="0"/>
              <a:t>Zebulun</a:t>
            </a:r>
          </a:p>
        </p:txBody>
      </p:sp>
      <p:pic>
        <p:nvPicPr>
          <p:cNvPr id="5" name="Content Placeholder 4" descr="A close up of a map&#10;&#10;Description automatically generated">
            <a:extLst>
              <a:ext uri="{FF2B5EF4-FFF2-40B4-BE49-F238E27FC236}">
                <a16:creationId xmlns:a16="http://schemas.microsoft.com/office/drawing/2014/main" id="{366CFFE6-1A58-447F-90E0-3ED6D8BE89A6}"/>
              </a:ext>
            </a:extLst>
          </p:cNvPr>
          <p:cNvPicPr>
            <a:picLocks noGrp="1" noChangeAspect="1"/>
          </p:cNvPicPr>
          <p:nvPr>
            <p:ph idx="1"/>
          </p:nvPr>
        </p:nvPicPr>
        <p:blipFill>
          <a:blip r:embed="rId2"/>
          <a:stretch>
            <a:fillRect/>
          </a:stretch>
        </p:blipFill>
        <p:spPr>
          <a:xfrm>
            <a:off x="4253018" y="0"/>
            <a:ext cx="4035780" cy="5145274"/>
          </a:xfrm>
        </p:spPr>
      </p:pic>
      <p:pic>
        <p:nvPicPr>
          <p:cNvPr id="4" name="Content Placeholder 4" descr="A picture containing text, map&#10;&#10;Description automatically generated">
            <a:extLst>
              <a:ext uri="{FF2B5EF4-FFF2-40B4-BE49-F238E27FC236}">
                <a16:creationId xmlns:a16="http://schemas.microsoft.com/office/drawing/2014/main" id="{8DAE740D-79C6-471A-9D81-90DC6BA51C38}"/>
              </a:ext>
            </a:extLst>
          </p:cNvPr>
          <p:cNvPicPr>
            <a:picLocks noChangeAspect="1"/>
          </p:cNvPicPr>
          <p:nvPr/>
        </p:nvPicPr>
        <p:blipFill>
          <a:blip r:embed="rId3"/>
          <a:stretch>
            <a:fillRect/>
          </a:stretch>
        </p:blipFill>
        <p:spPr>
          <a:xfrm>
            <a:off x="4247477" y="1774"/>
            <a:ext cx="4041321" cy="5143500"/>
          </a:xfrm>
          <a:prstGeom prst="rect">
            <a:avLst/>
          </a:prstGeom>
        </p:spPr>
      </p:pic>
      <p:sp>
        <p:nvSpPr>
          <p:cNvPr id="7" name="TextBox 6">
            <a:extLst>
              <a:ext uri="{FF2B5EF4-FFF2-40B4-BE49-F238E27FC236}">
                <a16:creationId xmlns:a16="http://schemas.microsoft.com/office/drawing/2014/main" id="{8CCFF2CE-CD56-45CE-A3D2-183996C97AA2}"/>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8" name="TextBox 7">
            <a:extLst>
              <a:ext uri="{FF2B5EF4-FFF2-40B4-BE49-F238E27FC236}">
                <a16:creationId xmlns:a16="http://schemas.microsoft.com/office/drawing/2014/main" id="{B3B67AB8-1CE4-44CB-BA80-ACF74ECA30BE}"/>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solidFill>
                  <a:schemeClr val="accent2">
                    <a:lumMod val="75000"/>
                  </a:schemeClr>
                </a:solidFill>
              </a:rPr>
              <a:t>God has set the boundaries of my spiritual warfare (both in geography and history).</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 I have a unique area of spiritual responsibility and influence which no one else has. </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God allotted to me the unique gifts needed to carry out my unique ministry.</a:t>
            </a:r>
          </a:p>
        </p:txBody>
      </p:sp>
    </p:spTree>
    <p:extLst>
      <p:ext uri="{BB962C8B-B14F-4D97-AF65-F5344CB8AC3E}">
        <p14:creationId xmlns:p14="http://schemas.microsoft.com/office/powerpoint/2010/main" val="31632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80EF-1B7E-4F9F-AE5A-923FB8E0F901}"/>
              </a:ext>
            </a:extLst>
          </p:cNvPr>
          <p:cNvSpPr>
            <a:spLocks noGrp="1"/>
          </p:cNvSpPr>
          <p:nvPr>
            <p:ph type="title"/>
          </p:nvPr>
        </p:nvSpPr>
        <p:spPr>
          <a:xfrm>
            <a:off x="542425" y="379"/>
            <a:ext cx="3845379" cy="802926"/>
          </a:xfrm>
        </p:spPr>
        <p:txBody>
          <a:bodyPr/>
          <a:lstStyle/>
          <a:p>
            <a:r>
              <a:rPr lang="en-US" dirty="0"/>
              <a:t>Issachar</a:t>
            </a:r>
          </a:p>
        </p:txBody>
      </p:sp>
      <p:pic>
        <p:nvPicPr>
          <p:cNvPr id="5" name="Content Placeholder 4" descr="A close up of a map&#10;&#10;Description automatically generated">
            <a:extLst>
              <a:ext uri="{FF2B5EF4-FFF2-40B4-BE49-F238E27FC236}">
                <a16:creationId xmlns:a16="http://schemas.microsoft.com/office/drawing/2014/main" id="{EB99264F-51DE-4B0D-9F48-3401AD488403}"/>
              </a:ext>
            </a:extLst>
          </p:cNvPr>
          <p:cNvPicPr>
            <a:picLocks noGrp="1" noChangeAspect="1"/>
          </p:cNvPicPr>
          <p:nvPr>
            <p:ph idx="1"/>
          </p:nvPr>
        </p:nvPicPr>
        <p:blipFill>
          <a:blip r:embed="rId2"/>
          <a:stretch>
            <a:fillRect/>
          </a:stretch>
        </p:blipFill>
        <p:spPr>
          <a:xfrm>
            <a:off x="4387804" y="0"/>
            <a:ext cx="4056649" cy="5143500"/>
          </a:xfrm>
        </p:spPr>
      </p:pic>
      <p:pic>
        <p:nvPicPr>
          <p:cNvPr id="4" name="Content Placeholder 4" descr="A picture containing text, map&#10;&#10;Description automatically generated">
            <a:extLst>
              <a:ext uri="{FF2B5EF4-FFF2-40B4-BE49-F238E27FC236}">
                <a16:creationId xmlns:a16="http://schemas.microsoft.com/office/drawing/2014/main" id="{BE3EA2DA-EAC8-4B45-90C4-4BA7FC99F40F}"/>
              </a:ext>
            </a:extLst>
          </p:cNvPr>
          <p:cNvPicPr>
            <a:picLocks noChangeAspect="1"/>
          </p:cNvPicPr>
          <p:nvPr/>
        </p:nvPicPr>
        <p:blipFill>
          <a:blip r:embed="rId3"/>
          <a:stretch>
            <a:fillRect/>
          </a:stretch>
        </p:blipFill>
        <p:spPr>
          <a:xfrm>
            <a:off x="4387804" y="0"/>
            <a:ext cx="4041321" cy="5143500"/>
          </a:xfrm>
          <a:prstGeom prst="rect">
            <a:avLst/>
          </a:prstGeom>
        </p:spPr>
      </p:pic>
      <p:sp>
        <p:nvSpPr>
          <p:cNvPr id="7" name="TextBox 6">
            <a:extLst>
              <a:ext uri="{FF2B5EF4-FFF2-40B4-BE49-F238E27FC236}">
                <a16:creationId xmlns:a16="http://schemas.microsoft.com/office/drawing/2014/main" id="{C21E5410-9957-4D57-AF1A-BA264DA9E2EB}"/>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8" name="TextBox 7">
            <a:extLst>
              <a:ext uri="{FF2B5EF4-FFF2-40B4-BE49-F238E27FC236}">
                <a16:creationId xmlns:a16="http://schemas.microsoft.com/office/drawing/2014/main" id="{A3A19012-72F9-4B4F-8971-0116973657D8}"/>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solidFill>
                  <a:schemeClr val="accent2">
                    <a:lumMod val="75000"/>
                  </a:schemeClr>
                </a:solidFill>
              </a:rPr>
              <a:t>God has set the boundaries of my spiritual warfare (both in geography and history).</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 I have a unique area of spiritual responsibility and influence which no one else has. </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God allotted to me the unique gifts needed to carry out my unique ministry.</a:t>
            </a:r>
          </a:p>
        </p:txBody>
      </p:sp>
    </p:spTree>
    <p:extLst>
      <p:ext uri="{BB962C8B-B14F-4D97-AF65-F5344CB8AC3E}">
        <p14:creationId xmlns:p14="http://schemas.microsoft.com/office/powerpoint/2010/main" val="25089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B166-C3A8-46F5-ACA1-92E6EA105DCE}"/>
              </a:ext>
            </a:extLst>
          </p:cNvPr>
          <p:cNvSpPr>
            <a:spLocks noGrp="1"/>
          </p:cNvSpPr>
          <p:nvPr>
            <p:ph type="title"/>
          </p:nvPr>
        </p:nvSpPr>
        <p:spPr/>
        <p:txBody>
          <a:bodyPr/>
          <a:lstStyle/>
          <a:p>
            <a:r>
              <a:rPr lang="en-US" dirty="0"/>
              <a:t>Asher</a:t>
            </a:r>
          </a:p>
        </p:txBody>
      </p:sp>
      <p:pic>
        <p:nvPicPr>
          <p:cNvPr id="5" name="Content Placeholder 4" descr="A picture containing text, map&#10;&#10;Description automatically generated">
            <a:extLst>
              <a:ext uri="{FF2B5EF4-FFF2-40B4-BE49-F238E27FC236}">
                <a16:creationId xmlns:a16="http://schemas.microsoft.com/office/drawing/2014/main" id="{68C10636-4D32-4AC2-A37F-A5AA44188F6E}"/>
              </a:ext>
            </a:extLst>
          </p:cNvPr>
          <p:cNvPicPr>
            <a:picLocks noGrp="1" noChangeAspect="1"/>
          </p:cNvPicPr>
          <p:nvPr>
            <p:ph idx="1"/>
          </p:nvPr>
        </p:nvPicPr>
        <p:blipFill>
          <a:blip r:embed="rId2"/>
          <a:stretch>
            <a:fillRect/>
          </a:stretch>
        </p:blipFill>
        <p:spPr>
          <a:xfrm>
            <a:off x="4473324" y="-6430"/>
            <a:ext cx="4042935" cy="5149930"/>
          </a:xfrm>
        </p:spPr>
      </p:pic>
      <p:pic>
        <p:nvPicPr>
          <p:cNvPr id="4" name="Content Placeholder 4" descr="A picture containing text, map&#10;&#10;Description automatically generated">
            <a:extLst>
              <a:ext uri="{FF2B5EF4-FFF2-40B4-BE49-F238E27FC236}">
                <a16:creationId xmlns:a16="http://schemas.microsoft.com/office/drawing/2014/main" id="{45BF5FBD-0941-4BCA-8D41-237A372FC1C2}"/>
              </a:ext>
            </a:extLst>
          </p:cNvPr>
          <p:cNvPicPr>
            <a:picLocks noChangeAspect="1"/>
          </p:cNvPicPr>
          <p:nvPr/>
        </p:nvPicPr>
        <p:blipFill>
          <a:blip r:embed="rId3"/>
          <a:stretch>
            <a:fillRect/>
          </a:stretch>
        </p:blipFill>
        <p:spPr>
          <a:xfrm>
            <a:off x="4474938" y="0"/>
            <a:ext cx="4041321" cy="5143500"/>
          </a:xfrm>
          <a:prstGeom prst="rect">
            <a:avLst/>
          </a:prstGeom>
        </p:spPr>
      </p:pic>
      <p:sp>
        <p:nvSpPr>
          <p:cNvPr id="7" name="TextBox 6">
            <a:extLst>
              <a:ext uri="{FF2B5EF4-FFF2-40B4-BE49-F238E27FC236}">
                <a16:creationId xmlns:a16="http://schemas.microsoft.com/office/drawing/2014/main" id="{B2220512-CC4F-49F1-B57C-82A568556D9F}"/>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8" name="TextBox 7">
            <a:extLst>
              <a:ext uri="{FF2B5EF4-FFF2-40B4-BE49-F238E27FC236}">
                <a16:creationId xmlns:a16="http://schemas.microsoft.com/office/drawing/2014/main" id="{8FAEA065-386E-48F2-9FAA-365A5FC10015}"/>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solidFill>
                  <a:schemeClr val="accent2">
                    <a:lumMod val="75000"/>
                  </a:schemeClr>
                </a:solidFill>
              </a:rPr>
              <a:t>God has set the boundaries of my spiritual warfare (both in geography and history).</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 I have a unique area of spiritual responsibility and influence which no one else has. </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God allotted to me the unique gifts needed to carry out my unique ministry.</a:t>
            </a:r>
          </a:p>
        </p:txBody>
      </p:sp>
    </p:spTree>
    <p:extLst>
      <p:ext uri="{BB962C8B-B14F-4D97-AF65-F5344CB8AC3E}">
        <p14:creationId xmlns:p14="http://schemas.microsoft.com/office/powerpoint/2010/main" val="15892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E44-7F3C-4C3E-80D1-B8384C356F5D}"/>
              </a:ext>
            </a:extLst>
          </p:cNvPr>
          <p:cNvSpPr>
            <a:spLocks noGrp="1"/>
          </p:cNvSpPr>
          <p:nvPr>
            <p:ph type="title"/>
          </p:nvPr>
        </p:nvSpPr>
        <p:spPr/>
        <p:txBody>
          <a:bodyPr/>
          <a:lstStyle/>
          <a:p>
            <a:r>
              <a:rPr lang="en-US" dirty="0"/>
              <a:t>Naphtali</a:t>
            </a:r>
          </a:p>
        </p:txBody>
      </p:sp>
      <p:pic>
        <p:nvPicPr>
          <p:cNvPr id="5" name="Content Placeholder 4" descr="A picture containing text, map&#10;&#10;Description automatically generated">
            <a:extLst>
              <a:ext uri="{FF2B5EF4-FFF2-40B4-BE49-F238E27FC236}">
                <a16:creationId xmlns:a16="http://schemas.microsoft.com/office/drawing/2014/main" id="{6F1C9CFB-8240-4A0B-8744-3C596421304D}"/>
              </a:ext>
            </a:extLst>
          </p:cNvPr>
          <p:cNvPicPr>
            <a:picLocks noGrp="1" noChangeAspect="1"/>
          </p:cNvPicPr>
          <p:nvPr>
            <p:ph idx="1"/>
          </p:nvPr>
        </p:nvPicPr>
        <p:blipFill>
          <a:blip r:embed="rId2"/>
          <a:stretch>
            <a:fillRect/>
          </a:stretch>
        </p:blipFill>
        <p:spPr>
          <a:xfrm>
            <a:off x="4379720" y="0"/>
            <a:ext cx="4070493" cy="5143500"/>
          </a:xfrm>
        </p:spPr>
      </p:pic>
      <p:pic>
        <p:nvPicPr>
          <p:cNvPr id="4" name="Content Placeholder 4" descr="A picture containing text, map&#10;&#10;Description automatically generated">
            <a:extLst>
              <a:ext uri="{FF2B5EF4-FFF2-40B4-BE49-F238E27FC236}">
                <a16:creationId xmlns:a16="http://schemas.microsoft.com/office/drawing/2014/main" id="{75EB039A-9CEE-4277-8AD1-CB95D3A197EC}"/>
              </a:ext>
            </a:extLst>
          </p:cNvPr>
          <p:cNvPicPr>
            <a:picLocks noChangeAspect="1"/>
          </p:cNvPicPr>
          <p:nvPr/>
        </p:nvPicPr>
        <p:blipFill>
          <a:blip r:embed="rId3"/>
          <a:stretch>
            <a:fillRect/>
          </a:stretch>
        </p:blipFill>
        <p:spPr>
          <a:xfrm>
            <a:off x="4441460" y="0"/>
            <a:ext cx="4041321" cy="5143500"/>
          </a:xfrm>
          <a:prstGeom prst="rect">
            <a:avLst/>
          </a:prstGeom>
        </p:spPr>
      </p:pic>
      <p:sp>
        <p:nvSpPr>
          <p:cNvPr id="7" name="TextBox 6">
            <a:extLst>
              <a:ext uri="{FF2B5EF4-FFF2-40B4-BE49-F238E27FC236}">
                <a16:creationId xmlns:a16="http://schemas.microsoft.com/office/drawing/2014/main" id="{F76F06ED-2B9D-4FA6-A747-C11BF9257CEA}"/>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8" name="TextBox 7">
            <a:extLst>
              <a:ext uri="{FF2B5EF4-FFF2-40B4-BE49-F238E27FC236}">
                <a16:creationId xmlns:a16="http://schemas.microsoft.com/office/drawing/2014/main" id="{7721DE86-4447-45B9-B22A-BB890B4819F1}"/>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solidFill>
                  <a:schemeClr val="accent2">
                    <a:lumMod val="75000"/>
                  </a:schemeClr>
                </a:solidFill>
              </a:rPr>
              <a:t>God has set the boundaries of my spiritual warfare (both in geography and history).</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 I have a unique area of spiritual responsibility and influence which no one else has. </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God allotted to me the unique gifts needed to carry out my unique ministry.</a:t>
            </a:r>
          </a:p>
        </p:txBody>
      </p:sp>
    </p:spTree>
    <p:extLst>
      <p:ext uri="{BB962C8B-B14F-4D97-AF65-F5344CB8AC3E}">
        <p14:creationId xmlns:p14="http://schemas.microsoft.com/office/powerpoint/2010/main" val="124324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E44-7F3C-4C3E-80D1-B8384C356F5D}"/>
              </a:ext>
            </a:extLst>
          </p:cNvPr>
          <p:cNvSpPr>
            <a:spLocks noGrp="1"/>
          </p:cNvSpPr>
          <p:nvPr>
            <p:ph type="title"/>
          </p:nvPr>
        </p:nvSpPr>
        <p:spPr>
          <a:xfrm>
            <a:off x="591351" y="8441"/>
            <a:ext cx="3617654" cy="884781"/>
          </a:xfrm>
        </p:spPr>
        <p:txBody>
          <a:bodyPr/>
          <a:lstStyle/>
          <a:p>
            <a:r>
              <a:rPr lang="en-US" dirty="0"/>
              <a:t>Dan</a:t>
            </a:r>
          </a:p>
        </p:txBody>
      </p:sp>
      <p:pic>
        <p:nvPicPr>
          <p:cNvPr id="5" name="Content Placeholder 4" descr="A close up of a map&#10;&#10;Description automatically generated">
            <a:extLst>
              <a:ext uri="{FF2B5EF4-FFF2-40B4-BE49-F238E27FC236}">
                <a16:creationId xmlns:a16="http://schemas.microsoft.com/office/drawing/2014/main" id="{E3B55A85-A36D-43AF-97C6-5D80683D03CC}"/>
              </a:ext>
            </a:extLst>
          </p:cNvPr>
          <p:cNvPicPr>
            <a:picLocks noGrp="1" noChangeAspect="1"/>
          </p:cNvPicPr>
          <p:nvPr>
            <p:ph idx="1"/>
          </p:nvPr>
        </p:nvPicPr>
        <p:blipFill>
          <a:blip r:embed="rId2"/>
          <a:stretch>
            <a:fillRect/>
          </a:stretch>
        </p:blipFill>
        <p:spPr>
          <a:xfrm>
            <a:off x="4571999" y="0"/>
            <a:ext cx="4078619" cy="5151941"/>
          </a:xfrm>
        </p:spPr>
      </p:pic>
      <p:pic>
        <p:nvPicPr>
          <p:cNvPr id="4" name="Content Placeholder 4" descr="A picture containing text, map&#10;&#10;Description automatically generated">
            <a:extLst>
              <a:ext uri="{FF2B5EF4-FFF2-40B4-BE49-F238E27FC236}">
                <a16:creationId xmlns:a16="http://schemas.microsoft.com/office/drawing/2014/main" id="{D49B7DE4-89F9-4D5D-88BC-B9B3098BB4FF}"/>
              </a:ext>
            </a:extLst>
          </p:cNvPr>
          <p:cNvPicPr>
            <a:picLocks noChangeAspect="1"/>
          </p:cNvPicPr>
          <p:nvPr/>
        </p:nvPicPr>
        <p:blipFill>
          <a:blip r:embed="rId3"/>
          <a:stretch>
            <a:fillRect/>
          </a:stretch>
        </p:blipFill>
        <p:spPr>
          <a:xfrm>
            <a:off x="4571999" y="8441"/>
            <a:ext cx="4041321" cy="5143500"/>
          </a:xfrm>
          <a:prstGeom prst="rect">
            <a:avLst/>
          </a:prstGeom>
        </p:spPr>
      </p:pic>
      <p:sp>
        <p:nvSpPr>
          <p:cNvPr id="7" name="TextBox 6">
            <a:extLst>
              <a:ext uri="{FF2B5EF4-FFF2-40B4-BE49-F238E27FC236}">
                <a16:creationId xmlns:a16="http://schemas.microsoft.com/office/drawing/2014/main" id="{0BCE93E4-6868-47AE-8E17-C4953EAD279A}"/>
              </a:ext>
            </a:extLst>
          </p:cNvPr>
          <p:cNvSpPr txBox="1"/>
          <p:nvPr/>
        </p:nvSpPr>
        <p:spPr>
          <a:xfrm>
            <a:off x="426318" y="893222"/>
            <a:ext cx="3540640" cy="1172757"/>
          </a:xfrm>
          <a:prstGeom prst="rect">
            <a:avLst/>
          </a:prstGeom>
          <a:noFill/>
        </p:spPr>
        <p:txBody>
          <a:bodyPr wrap="square" rtlCol="0">
            <a:spAutoFit/>
          </a:bodyPr>
          <a:lstStyle/>
          <a:p>
            <a:pPr marL="285750" indent="-285750">
              <a:buFont typeface="Arial" panose="020B0604020202020204" pitchFamily="34" charset="0"/>
              <a:buChar char="•"/>
            </a:pPr>
            <a:r>
              <a:rPr lang="en-US" dirty="0"/>
              <a:t>The boundaries are described.</a:t>
            </a:r>
          </a:p>
          <a:p>
            <a:pPr marL="285750" indent="-285750">
              <a:buFont typeface="Arial" panose="020B0604020202020204" pitchFamily="34" charset="0"/>
              <a:buChar char="•"/>
            </a:pPr>
            <a:r>
              <a:rPr lang="en-US" dirty="0"/>
              <a:t>The specific cities are noted.</a:t>
            </a:r>
          </a:p>
          <a:p>
            <a:pPr marL="285750" indent="-285750">
              <a:buFont typeface="Arial" panose="020B0604020202020204" pitchFamily="34" charset="0"/>
              <a:buChar char="•"/>
            </a:pPr>
            <a:r>
              <a:rPr lang="en-US" dirty="0"/>
              <a:t>The distribution is equitable, (according to their families.)</a:t>
            </a:r>
          </a:p>
          <a:p>
            <a:pPr marL="285750" indent="-285750">
              <a:buFont typeface="Arial" panose="020B0604020202020204" pitchFamily="34" charset="0"/>
              <a:buChar char="•"/>
            </a:pPr>
            <a:r>
              <a:rPr lang="en-US" dirty="0"/>
              <a:t>No other special remarks in the passage.</a:t>
            </a:r>
          </a:p>
        </p:txBody>
      </p:sp>
      <p:sp>
        <p:nvSpPr>
          <p:cNvPr id="8" name="TextBox 7">
            <a:extLst>
              <a:ext uri="{FF2B5EF4-FFF2-40B4-BE49-F238E27FC236}">
                <a16:creationId xmlns:a16="http://schemas.microsoft.com/office/drawing/2014/main" id="{56421DCD-8B4C-4572-8156-4751E17CC018}"/>
              </a:ext>
            </a:extLst>
          </p:cNvPr>
          <p:cNvSpPr txBox="1"/>
          <p:nvPr/>
        </p:nvSpPr>
        <p:spPr>
          <a:xfrm>
            <a:off x="426318" y="2367128"/>
            <a:ext cx="3617654" cy="2469266"/>
          </a:xfrm>
          <a:prstGeom prst="rect">
            <a:avLst/>
          </a:prstGeom>
          <a:noFill/>
        </p:spPr>
        <p:txBody>
          <a:bodyPr wrap="square" rtlCol="0">
            <a:spAutoFit/>
          </a:bodyPr>
          <a:lstStyle/>
          <a:p>
            <a:r>
              <a:rPr lang="en-US" b="1" dirty="0">
                <a:solidFill>
                  <a:schemeClr val="accent2">
                    <a:lumMod val="75000"/>
                  </a:schemeClr>
                </a:solidFill>
              </a:rPr>
              <a:t>The same spiritual application is here for me:</a:t>
            </a:r>
          </a:p>
          <a:p>
            <a:endParaRPr lang="en-US" dirty="0"/>
          </a:p>
          <a:p>
            <a:pPr marL="285750" indent="-285750">
              <a:buFont typeface="Wingdings" panose="05000000000000000000" pitchFamily="2" charset="2"/>
              <a:buChar char="ü"/>
            </a:pPr>
            <a:r>
              <a:rPr lang="en-US" dirty="0">
                <a:solidFill>
                  <a:schemeClr val="accent2">
                    <a:lumMod val="75000"/>
                  </a:schemeClr>
                </a:solidFill>
              </a:rPr>
              <a:t>God has set the boundaries of my spiritual warfare (both in geography and history).</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 I have a unique area of spiritual responsibility and influence which no one else has. </a:t>
            </a:r>
          </a:p>
          <a:p>
            <a:endParaRPr lang="en-US" dirty="0">
              <a:solidFill>
                <a:schemeClr val="accent2">
                  <a:lumMod val="75000"/>
                </a:schemeClr>
              </a:solidFill>
            </a:endParaRPr>
          </a:p>
          <a:p>
            <a:pPr marL="285750" indent="-285750">
              <a:buFont typeface="Wingdings" panose="05000000000000000000" pitchFamily="2" charset="2"/>
              <a:buChar char="ü"/>
            </a:pPr>
            <a:r>
              <a:rPr lang="en-US" dirty="0">
                <a:solidFill>
                  <a:schemeClr val="accent2">
                    <a:lumMod val="75000"/>
                  </a:schemeClr>
                </a:solidFill>
              </a:rPr>
              <a:t>God allotted to me the unique gifts needed to carry out my unique ministry.</a:t>
            </a:r>
          </a:p>
        </p:txBody>
      </p:sp>
    </p:spTree>
    <p:extLst>
      <p:ext uri="{BB962C8B-B14F-4D97-AF65-F5344CB8AC3E}">
        <p14:creationId xmlns:p14="http://schemas.microsoft.com/office/powerpoint/2010/main" val="1094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E44-7F3C-4C3E-80D1-B8384C356F5D}"/>
              </a:ext>
            </a:extLst>
          </p:cNvPr>
          <p:cNvSpPr>
            <a:spLocks noGrp="1"/>
          </p:cNvSpPr>
          <p:nvPr>
            <p:ph type="title"/>
          </p:nvPr>
        </p:nvSpPr>
        <p:spPr>
          <a:xfrm>
            <a:off x="486696" y="110136"/>
            <a:ext cx="3130443" cy="1257452"/>
          </a:xfrm>
        </p:spPr>
        <p:txBody>
          <a:bodyPr>
            <a:normAutofit/>
          </a:bodyPr>
          <a:lstStyle/>
          <a:p>
            <a:r>
              <a:rPr lang="en-US" dirty="0"/>
              <a:t>Cities of Refuge</a:t>
            </a:r>
            <a:br>
              <a:rPr lang="en-US" dirty="0"/>
            </a:br>
            <a:r>
              <a:rPr lang="en-US" sz="1400" b="1" dirty="0">
                <a:solidFill>
                  <a:srgbClr val="0070C0"/>
                </a:solidFill>
              </a:rPr>
              <a:t>Chapter 20</a:t>
            </a:r>
            <a:endParaRPr lang="en-US" b="1" dirty="0">
              <a:solidFill>
                <a:srgbClr val="0070C0"/>
              </a:solidFill>
            </a:endParaRPr>
          </a:p>
        </p:txBody>
      </p:sp>
      <p:sp>
        <p:nvSpPr>
          <p:cNvPr id="16" name="Content Placeholder 13">
            <a:extLst>
              <a:ext uri="{FF2B5EF4-FFF2-40B4-BE49-F238E27FC236}">
                <a16:creationId xmlns:a16="http://schemas.microsoft.com/office/drawing/2014/main" id="{7193E418-370C-45C9-BCE8-DF08324BE881}"/>
              </a:ext>
            </a:extLst>
          </p:cNvPr>
          <p:cNvSpPr>
            <a:spLocks noGrp="1"/>
          </p:cNvSpPr>
          <p:nvPr>
            <p:ph idx="1"/>
          </p:nvPr>
        </p:nvSpPr>
        <p:spPr>
          <a:xfrm>
            <a:off x="389440" y="1152218"/>
            <a:ext cx="3978629" cy="2623695"/>
          </a:xfrm>
        </p:spPr>
        <p:txBody>
          <a:bodyPr>
            <a:normAutofit fontScale="92500" lnSpcReduction="10000"/>
          </a:bodyPr>
          <a:lstStyle/>
          <a:p>
            <a:r>
              <a:rPr lang="en-US" sz="1600" dirty="0">
                <a:solidFill>
                  <a:schemeClr val="tx1">
                    <a:lumMod val="85000"/>
                    <a:lumOff val="15000"/>
                  </a:schemeClr>
                </a:solidFill>
              </a:rPr>
              <a:t>Six </a:t>
            </a:r>
            <a:r>
              <a:rPr lang="en-US" sz="1600" i="1" dirty="0">
                <a:solidFill>
                  <a:schemeClr val="tx1">
                    <a:lumMod val="85000"/>
                    <a:lumOff val="15000"/>
                  </a:schemeClr>
                </a:solidFill>
              </a:rPr>
              <a:t>Levitical</a:t>
            </a:r>
            <a:r>
              <a:rPr lang="en-US" sz="1600" dirty="0">
                <a:solidFill>
                  <a:schemeClr val="tx1">
                    <a:lumMod val="85000"/>
                    <a:lumOff val="15000"/>
                  </a:schemeClr>
                </a:solidFill>
              </a:rPr>
              <a:t> cities were set aside as instructed by Moses.</a:t>
            </a:r>
          </a:p>
          <a:p>
            <a:r>
              <a:rPr lang="en-US" sz="1600" dirty="0">
                <a:solidFill>
                  <a:schemeClr val="tx1">
                    <a:lumMod val="85000"/>
                    <a:lumOff val="15000"/>
                  </a:schemeClr>
                </a:solidFill>
              </a:rPr>
              <a:t>Three cities were on each side of the Jordan. No one was more than a day’s journey from a city on good roads.</a:t>
            </a:r>
          </a:p>
          <a:p>
            <a:r>
              <a:rPr lang="en-US" sz="1600" dirty="0">
                <a:solidFill>
                  <a:schemeClr val="tx1">
                    <a:lumMod val="85000"/>
                    <a:lumOff val="15000"/>
                  </a:schemeClr>
                </a:solidFill>
              </a:rPr>
              <a:t>These were not “</a:t>
            </a:r>
            <a:r>
              <a:rPr lang="en-US" sz="1600" baseline="30000" dirty="0">
                <a:solidFill>
                  <a:schemeClr val="tx1">
                    <a:lumMod val="85000"/>
                    <a:lumOff val="15000"/>
                  </a:schemeClr>
                </a:solidFill>
              </a:rPr>
              <a:t>*</a:t>
            </a:r>
            <a:r>
              <a:rPr lang="en-US" sz="1600" dirty="0">
                <a:solidFill>
                  <a:schemeClr val="tx1">
                    <a:lumMod val="85000"/>
                    <a:lumOff val="15000"/>
                  </a:schemeClr>
                </a:solidFill>
              </a:rPr>
              <a:t>sanctuary cities,” as specific rules for effecting justice were enacted.</a:t>
            </a:r>
          </a:p>
          <a:p>
            <a:r>
              <a:rPr lang="en-US" sz="1600" dirty="0">
                <a:solidFill>
                  <a:schemeClr val="tx1">
                    <a:lumMod val="85000"/>
                    <a:lumOff val="15000"/>
                  </a:schemeClr>
                </a:solidFill>
              </a:rPr>
              <a:t>They provided a safety net to ensure justice, not defeat it, and for the safety of the innocent as Israel transitioned from nomadic law to a landed judicial system.</a:t>
            </a:r>
          </a:p>
        </p:txBody>
      </p:sp>
      <p:pic>
        <p:nvPicPr>
          <p:cNvPr id="10" name="Content Placeholder 9" descr="A close up of a map&#10;&#10;Description automatically generated">
            <a:extLst>
              <a:ext uri="{FF2B5EF4-FFF2-40B4-BE49-F238E27FC236}">
                <a16:creationId xmlns:a16="http://schemas.microsoft.com/office/drawing/2014/main" id="{238D78B1-5A1C-4C02-9FC0-8407C20EE3BF}"/>
              </a:ext>
            </a:extLst>
          </p:cNvPr>
          <p:cNvPicPr>
            <a:picLocks noChangeAspect="1"/>
          </p:cNvPicPr>
          <p:nvPr/>
        </p:nvPicPr>
        <p:blipFill rotWithShape="1">
          <a:blip r:embed="rId2"/>
          <a:srcRect r="-2" b="1616"/>
          <a:stretch/>
        </p:blipFill>
        <p:spPr>
          <a:xfrm>
            <a:off x="4517063" y="-65784"/>
            <a:ext cx="4140241" cy="6086258"/>
          </a:xfrm>
          <a:prstGeom prst="rect">
            <a:avLst/>
          </a:prstGeom>
          <a:effectLst/>
        </p:spPr>
      </p:pic>
      <p:sp>
        <p:nvSpPr>
          <p:cNvPr id="13" name="Title 1">
            <a:extLst>
              <a:ext uri="{FF2B5EF4-FFF2-40B4-BE49-F238E27FC236}">
                <a16:creationId xmlns:a16="http://schemas.microsoft.com/office/drawing/2014/main" id="{EA6E9F65-F520-4415-AE94-3BDC26DD0BDB}"/>
              </a:ext>
            </a:extLst>
          </p:cNvPr>
          <p:cNvSpPr txBox="1">
            <a:spLocks/>
          </p:cNvSpPr>
          <p:nvPr/>
        </p:nvSpPr>
        <p:spPr>
          <a:xfrm>
            <a:off x="334064" y="4591396"/>
            <a:ext cx="3692577" cy="3484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900" i="1" dirty="0"/>
              <a:t>Note: The site that hosts this image, </a:t>
            </a:r>
            <a:r>
              <a:rPr lang="en-US" sz="900" i="1" dirty="0" err="1"/>
              <a:t>BridgesForPeace</a:t>
            </a:r>
            <a:r>
              <a:rPr lang="en-US" sz="900" i="1" dirty="0"/>
              <a:t> is not vetted and may or may not be recommended for purposes other than this paste.</a:t>
            </a:r>
          </a:p>
        </p:txBody>
      </p:sp>
      <p:sp>
        <p:nvSpPr>
          <p:cNvPr id="11" name="TextBox 10">
            <a:extLst>
              <a:ext uri="{FF2B5EF4-FFF2-40B4-BE49-F238E27FC236}">
                <a16:creationId xmlns:a16="http://schemas.microsoft.com/office/drawing/2014/main" id="{D75CCD22-30E1-4DF0-AA23-1E3F7551A992}"/>
              </a:ext>
            </a:extLst>
          </p:cNvPr>
          <p:cNvSpPr txBox="1"/>
          <p:nvPr/>
        </p:nvSpPr>
        <p:spPr>
          <a:xfrm>
            <a:off x="389440" y="3845851"/>
            <a:ext cx="3868110" cy="553998"/>
          </a:xfrm>
          <a:prstGeom prst="rect">
            <a:avLst/>
          </a:prstGeom>
          <a:noFill/>
        </p:spPr>
        <p:txBody>
          <a:bodyPr wrap="square" rtlCol="0">
            <a:spAutoFit/>
          </a:bodyPr>
          <a:lstStyle/>
          <a:p>
            <a:r>
              <a:rPr lang="en-US" sz="1000" baseline="30000" dirty="0"/>
              <a:t>* </a:t>
            </a:r>
            <a:r>
              <a:rPr lang="en-US" sz="1000" dirty="0"/>
              <a:t>Terms such as sanctuary and asylum should be used judiciously when discussing these cities as some modern contexts do not correspond to this provision.</a:t>
            </a:r>
          </a:p>
        </p:txBody>
      </p:sp>
    </p:spTree>
    <p:extLst>
      <p:ext uri="{BB962C8B-B14F-4D97-AF65-F5344CB8AC3E}">
        <p14:creationId xmlns:p14="http://schemas.microsoft.com/office/powerpoint/2010/main" val="262090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E44-7F3C-4C3E-80D1-B8384C356F5D}"/>
              </a:ext>
            </a:extLst>
          </p:cNvPr>
          <p:cNvSpPr>
            <a:spLocks noGrp="1"/>
          </p:cNvSpPr>
          <p:nvPr>
            <p:ph type="title"/>
          </p:nvPr>
        </p:nvSpPr>
        <p:spPr>
          <a:xfrm>
            <a:off x="396286" y="9283"/>
            <a:ext cx="3568131" cy="1257452"/>
          </a:xfrm>
        </p:spPr>
        <p:txBody>
          <a:bodyPr>
            <a:normAutofit/>
          </a:bodyPr>
          <a:lstStyle/>
          <a:p>
            <a:r>
              <a:rPr lang="en-US" dirty="0"/>
              <a:t>The Levitical Cities</a:t>
            </a:r>
            <a:br>
              <a:rPr lang="en-US" dirty="0"/>
            </a:br>
            <a:r>
              <a:rPr lang="en-US" sz="1400" b="1" dirty="0">
                <a:solidFill>
                  <a:srgbClr val="0070C0"/>
                </a:solidFill>
              </a:rPr>
              <a:t>Chapter 21</a:t>
            </a:r>
            <a:endParaRPr lang="en-US" b="1" dirty="0">
              <a:solidFill>
                <a:srgbClr val="0070C0"/>
              </a:solidFill>
            </a:endParaRPr>
          </a:p>
        </p:txBody>
      </p:sp>
      <p:sp>
        <p:nvSpPr>
          <p:cNvPr id="16" name="Content Placeholder 13">
            <a:extLst>
              <a:ext uri="{FF2B5EF4-FFF2-40B4-BE49-F238E27FC236}">
                <a16:creationId xmlns:a16="http://schemas.microsoft.com/office/drawing/2014/main" id="{7193E418-370C-45C9-BCE8-DF08324BE881}"/>
              </a:ext>
            </a:extLst>
          </p:cNvPr>
          <p:cNvSpPr>
            <a:spLocks noGrp="1"/>
          </p:cNvSpPr>
          <p:nvPr>
            <p:ph idx="1"/>
          </p:nvPr>
        </p:nvSpPr>
        <p:spPr>
          <a:xfrm>
            <a:off x="281602" y="1081740"/>
            <a:ext cx="3770855" cy="2623695"/>
          </a:xfrm>
        </p:spPr>
        <p:txBody>
          <a:bodyPr>
            <a:normAutofit/>
          </a:bodyPr>
          <a:lstStyle/>
          <a:p>
            <a:r>
              <a:rPr lang="en-US" sz="1600" dirty="0"/>
              <a:t>Just as the cities of refuge formed a </a:t>
            </a:r>
            <a:r>
              <a:rPr lang="en-US" sz="1600" dirty="0">
                <a:solidFill>
                  <a:schemeClr val="tx1">
                    <a:lumMod val="85000"/>
                    <a:lumOff val="15000"/>
                  </a:schemeClr>
                </a:solidFill>
              </a:rPr>
              <a:t>safety net for </a:t>
            </a:r>
            <a:r>
              <a:rPr lang="en-US" sz="1600" i="1" dirty="0">
                <a:solidFill>
                  <a:schemeClr val="tx1">
                    <a:lumMod val="85000"/>
                    <a:lumOff val="15000"/>
                  </a:schemeClr>
                </a:solidFill>
              </a:rPr>
              <a:t>justice</a:t>
            </a:r>
            <a:r>
              <a:rPr lang="en-US" sz="1600" dirty="0">
                <a:solidFill>
                  <a:schemeClr val="tx1">
                    <a:lumMod val="85000"/>
                    <a:lumOff val="15000"/>
                  </a:schemeClr>
                </a:solidFill>
              </a:rPr>
              <a:t>, the Levitical cities overlaid a </a:t>
            </a:r>
            <a:r>
              <a:rPr lang="en-US" sz="1600" i="1" dirty="0">
                <a:solidFill>
                  <a:schemeClr val="tx1">
                    <a:lumMod val="85000"/>
                    <a:lumOff val="15000"/>
                  </a:schemeClr>
                </a:solidFill>
              </a:rPr>
              <a:t>spiritual</a:t>
            </a:r>
            <a:r>
              <a:rPr lang="en-US" sz="1600" dirty="0">
                <a:solidFill>
                  <a:schemeClr val="tx1">
                    <a:lumMod val="85000"/>
                    <a:lumOff val="15000"/>
                  </a:schemeClr>
                </a:solidFill>
              </a:rPr>
              <a:t> health network on God’s people.</a:t>
            </a:r>
          </a:p>
          <a:p>
            <a:r>
              <a:rPr lang="en-US" sz="1600" dirty="0">
                <a:solidFill>
                  <a:schemeClr val="tx1">
                    <a:lumMod val="85000"/>
                    <a:lumOff val="15000"/>
                  </a:schemeClr>
                </a:solidFill>
              </a:rPr>
              <a:t>In contrast, we are a kingdom of </a:t>
            </a:r>
            <a:r>
              <a:rPr lang="en-US" sz="1600" baseline="30000" dirty="0">
                <a:solidFill>
                  <a:schemeClr val="tx1">
                    <a:lumMod val="85000"/>
                    <a:lumOff val="15000"/>
                  </a:schemeClr>
                </a:solidFill>
              </a:rPr>
              <a:t>*</a:t>
            </a:r>
            <a:r>
              <a:rPr lang="en-US" sz="1600" dirty="0">
                <a:solidFill>
                  <a:schemeClr val="tx1">
                    <a:lumMod val="85000"/>
                    <a:lumOff val="15000"/>
                  </a:schemeClr>
                </a:solidFill>
              </a:rPr>
              <a:t>priests (or kingly priests). Each believer has been granted full priesthood </a:t>
            </a:r>
            <a:r>
              <a:rPr lang="en-US" sz="1600" i="1" dirty="0">
                <a:solidFill>
                  <a:schemeClr val="tx1">
                    <a:lumMod val="85000"/>
                    <a:lumOff val="15000"/>
                  </a:schemeClr>
                </a:solidFill>
              </a:rPr>
              <a:t>in and through Christ </a:t>
            </a:r>
            <a:r>
              <a:rPr lang="en-US" sz="1600" dirty="0">
                <a:solidFill>
                  <a:schemeClr val="tx1">
                    <a:lumMod val="85000"/>
                    <a:lumOff val="15000"/>
                  </a:schemeClr>
                </a:solidFill>
              </a:rPr>
              <a:t>our Chief priest and mediator. We have been biblically equipped with wonderful, priestly, tools for ministry.</a:t>
            </a:r>
          </a:p>
        </p:txBody>
      </p:sp>
      <p:pic>
        <p:nvPicPr>
          <p:cNvPr id="3" name="Picture 2">
            <a:extLst>
              <a:ext uri="{FF2B5EF4-FFF2-40B4-BE49-F238E27FC236}">
                <a16:creationId xmlns:a16="http://schemas.microsoft.com/office/drawing/2014/main" id="{2D91824B-F7FF-421F-8C5B-949384898F17}"/>
              </a:ext>
            </a:extLst>
          </p:cNvPr>
          <p:cNvPicPr>
            <a:picLocks noChangeAspect="1"/>
          </p:cNvPicPr>
          <p:nvPr/>
        </p:nvPicPr>
        <p:blipFill>
          <a:blip r:embed="rId2"/>
          <a:stretch>
            <a:fillRect/>
          </a:stretch>
        </p:blipFill>
        <p:spPr>
          <a:xfrm>
            <a:off x="4160295" y="0"/>
            <a:ext cx="4702103" cy="5143500"/>
          </a:xfrm>
          <a:prstGeom prst="rect">
            <a:avLst/>
          </a:prstGeom>
        </p:spPr>
      </p:pic>
      <p:sp>
        <p:nvSpPr>
          <p:cNvPr id="4" name="TextBox 3">
            <a:extLst>
              <a:ext uri="{FF2B5EF4-FFF2-40B4-BE49-F238E27FC236}">
                <a16:creationId xmlns:a16="http://schemas.microsoft.com/office/drawing/2014/main" id="{E07A21AA-9241-4957-94A6-92A3AEDC0E86}"/>
              </a:ext>
            </a:extLst>
          </p:cNvPr>
          <p:cNvSpPr txBox="1"/>
          <p:nvPr/>
        </p:nvSpPr>
        <p:spPr>
          <a:xfrm>
            <a:off x="281602" y="3587537"/>
            <a:ext cx="3568131" cy="1116331"/>
          </a:xfrm>
          <a:prstGeom prst="rect">
            <a:avLst/>
          </a:prstGeom>
          <a:noFill/>
        </p:spPr>
        <p:txBody>
          <a:bodyPr wrap="square" rtlCol="0">
            <a:spAutoFit/>
          </a:bodyPr>
          <a:lstStyle/>
          <a:p>
            <a:r>
              <a:rPr lang="en-US" sz="1050" baseline="30000" dirty="0"/>
              <a:t>*</a:t>
            </a:r>
            <a:r>
              <a:rPr lang="en-US" sz="1050" dirty="0"/>
              <a:t>It is an egregious error to equate modern pastors or elders as priests by virtue of their positions. They are authoritative teachers, and examples given to equip us for our priestly work. </a:t>
            </a:r>
            <a:r>
              <a:rPr lang="en-US" sz="1050" b="1" dirty="0">
                <a:solidFill>
                  <a:srgbClr val="C00000"/>
                </a:solidFill>
              </a:rPr>
              <a:t>However, as our spiritual leaders go, so goes the flock more often than not. </a:t>
            </a:r>
          </a:p>
          <a:p>
            <a:endParaRPr lang="en-US" dirty="0"/>
          </a:p>
        </p:txBody>
      </p:sp>
      <p:sp>
        <p:nvSpPr>
          <p:cNvPr id="13" name="Title 1">
            <a:extLst>
              <a:ext uri="{FF2B5EF4-FFF2-40B4-BE49-F238E27FC236}">
                <a16:creationId xmlns:a16="http://schemas.microsoft.com/office/drawing/2014/main" id="{EA6E9F65-F520-4415-AE94-3BDC26DD0BDB}"/>
              </a:ext>
            </a:extLst>
          </p:cNvPr>
          <p:cNvSpPr txBox="1">
            <a:spLocks/>
          </p:cNvSpPr>
          <p:nvPr/>
        </p:nvSpPr>
        <p:spPr>
          <a:xfrm>
            <a:off x="4220116" y="4703868"/>
            <a:ext cx="3692577" cy="3484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900" i="1" dirty="0"/>
              <a:t>Note: The site that hosts this image, </a:t>
            </a:r>
            <a:r>
              <a:rPr lang="en-US" sz="900" dirty="0">
                <a:hlinkClick r:id="rId3"/>
              </a:rPr>
              <a:t>https://www.messianic-torah-truth-seeker.org/</a:t>
            </a:r>
            <a:r>
              <a:rPr lang="en-US" sz="900" i="1" dirty="0"/>
              <a:t> is not vetted and may or may not be recommended for purposes other than this paste.</a:t>
            </a:r>
          </a:p>
        </p:txBody>
      </p:sp>
    </p:spTree>
    <p:extLst>
      <p:ext uri="{BB962C8B-B14F-4D97-AF65-F5344CB8AC3E}">
        <p14:creationId xmlns:p14="http://schemas.microsoft.com/office/powerpoint/2010/main" val="333676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3C56-542E-406B-801B-DDEA034795F3}"/>
              </a:ext>
            </a:extLst>
          </p:cNvPr>
          <p:cNvSpPr>
            <a:spLocks noGrp="1"/>
          </p:cNvSpPr>
          <p:nvPr>
            <p:ph type="title"/>
          </p:nvPr>
        </p:nvSpPr>
        <p:spPr/>
        <p:txBody>
          <a:bodyPr>
            <a:normAutofit/>
          </a:bodyPr>
          <a:lstStyle/>
          <a:p>
            <a:r>
              <a:rPr lang="en-US" sz="2800" i="1" dirty="0"/>
              <a:t>Our Tour Plans for Today</a:t>
            </a:r>
          </a:p>
        </p:txBody>
      </p:sp>
      <p:sp>
        <p:nvSpPr>
          <p:cNvPr id="3" name="Content Placeholder 2">
            <a:extLst>
              <a:ext uri="{FF2B5EF4-FFF2-40B4-BE49-F238E27FC236}">
                <a16:creationId xmlns:a16="http://schemas.microsoft.com/office/drawing/2014/main" id="{92C76D36-3E81-4A94-BD7E-22DEF36AFD20}"/>
              </a:ext>
            </a:extLst>
          </p:cNvPr>
          <p:cNvSpPr>
            <a:spLocks noGrp="1"/>
          </p:cNvSpPr>
          <p:nvPr>
            <p:ph idx="1"/>
          </p:nvPr>
        </p:nvSpPr>
        <p:spPr>
          <a:xfrm>
            <a:off x="1737258" y="1306128"/>
            <a:ext cx="6144384" cy="3263504"/>
          </a:xfrm>
        </p:spPr>
        <p:txBody>
          <a:bodyPr>
            <a:normAutofit/>
          </a:bodyPr>
          <a:lstStyle/>
          <a:p>
            <a:pPr marL="742950" indent="-742950">
              <a:buFont typeface="+mj-lt"/>
              <a:buAutoNum type="arabicPeriod"/>
            </a:pPr>
            <a:r>
              <a:rPr lang="en-US" sz="4000" baseline="30000" dirty="0"/>
              <a:t>Tour the remaining inheritances.</a:t>
            </a:r>
          </a:p>
          <a:p>
            <a:pPr marL="742950" indent="-742950">
              <a:buFont typeface="+mj-lt"/>
              <a:buAutoNum type="arabicPeriod"/>
            </a:pPr>
            <a:r>
              <a:rPr lang="en-US" sz="4000" baseline="30000" dirty="0"/>
              <a:t>Take a few snapshots along the road.</a:t>
            </a:r>
          </a:p>
          <a:p>
            <a:pPr marL="742950" indent="-742950">
              <a:buFont typeface="+mj-lt"/>
              <a:buAutoNum type="arabicPeriod"/>
            </a:pPr>
            <a:r>
              <a:rPr lang="en-US" sz="4000" baseline="30000" dirty="0"/>
              <a:t>Stop off at the Cities of Refuge</a:t>
            </a:r>
          </a:p>
          <a:p>
            <a:pPr marL="742950" indent="-742950">
              <a:buFont typeface="+mj-lt"/>
              <a:buAutoNum type="arabicPeriod"/>
            </a:pPr>
            <a:r>
              <a:rPr lang="en-US" sz="4000" baseline="30000" dirty="0"/>
              <a:t>End our Journey at the Levitical cities.</a:t>
            </a:r>
          </a:p>
          <a:p>
            <a:pPr marL="0" indent="0">
              <a:buNone/>
            </a:pPr>
            <a:endParaRPr lang="en-US" sz="4000" baseline="30000" dirty="0"/>
          </a:p>
          <a:p>
            <a:pPr marL="0" indent="0">
              <a:buNone/>
            </a:pPr>
            <a:r>
              <a:rPr lang="en-US" sz="2800" i="1" baseline="30000" dirty="0">
                <a:latin typeface="+mj-lt"/>
              </a:rPr>
              <a:t>Most of our applications this week will be en route and very much to the point.</a:t>
            </a:r>
          </a:p>
          <a:p>
            <a:pPr marL="0" indent="0">
              <a:buNone/>
            </a:pPr>
            <a:endParaRPr lang="en-US" baseline="30000" dirty="0"/>
          </a:p>
        </p:txBody>
      </p:sp>
      <p:pic>
        <p:nvPicPr>
          <p:cNvPr id="5" name="Picture 4" descr="A close up of a logo&#10;&#10;Description automatically generated">
            <a:extLst>
              <a:ext uri="{FF2B5EF4-FFF2-40B4-BE49-F238E27FC236}">
                <a16:creationId xmlns:a16="http://schemas.microsoft.com/office/drawing/2014/main" id="{208D4A01-7BFB-4780-94E8-F8C87398CEAC}"/>
              </a:ext>
            </a:extLst>
          </p:cNvPr>
          <p:cNvPicPr>
            <a:picLocks noChangeAspect="1"/>
          </p:cNvPicPr>
          <p:nvPr/>
        </p:nvPicPr>
        <p:blipFill>
          <a:blip r:embed="rId2"/>
          <a:stretch>
            <a:fillRect/>
          </a:stretch>
        </p:blipFill>
        <p:spPr>
          <a:xfrm>
            <a:off x="802515" y="1402585"/>
            <a:ext cx="623161" cy="1246322"/>
          </a:xfrm>
          <a:prstGeom prst="rect">
            <a:avLst/>
          </a:prstGeom>
        </p:spPr>
      </p:pic>
      <p:pic>
        <p:nvPicPr>
          <p:cNvPr id="7" name="Picture 6" descr="A close up of a car&#10;&#10;Description automatically generated">
            <a:extLst>
              <a:ext uri="{FF2B5EF4-FFF2-40B4-BE49-F238E27FC236}">
                <a16:creationId xmlns:a16="http://schemas.microsoft.com/office/drawing/2014/main" id="{F50F2841-0B89-4C99-8AF7-4815543E7D53}"/>
              </a:ext>
            </a:extLst>
          </p:cNvPr>
          <p:cNvPicPr>
            <a:picLocks noChangeAspect="1"/>
          </p:cNvPicPr>
          <p:nvPr/>
        </p:nvPicPr>
        <p:blipFill>
          <a:blip r:embed="rId3"/>
          <a:stretch>
            <a:fillRect/>
          </a:stretch>
        </p:blipFill>
        <p:spPr>
          <a:xfrm>
            <a:off x="7620000" y="372325"/>
            <a:ext cx="777766" cy="398605"/>
          </a:xfrm>
          <a:prstGeom prst="rect">
            <a:avLst/>
          </a:prstGeom>
        </p:spPr>
      </p:pic>
    </p:spTree>
    <p:extLst>
      <p:ext uri="{BB962C8B-B14F-4D97-AF65-F5344CB8AC3E}">
        <p14:creationId xmlns:p14="http://schemas.microsoft.com/office/powerpoint/2010/main" val="25958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5234-66B9-4898-B7FE-8E513CA4F536}"/>
              </a:ext>
            </a:extLst>
          </p:cNvPr>
          <p:cNvSpPr>
            <a:spLocks noGrp="1"/>
          </p:cNvSpPr>
          <p:nvPr>
            <p:ph type="title"/>
          </p:nvPr>
        </p:nvSpPr>
        <p:spPr>
          <a:xfrm>
            <a:off x="376015" y="-144209"/>
            <a:ext cx="7886700" cy="994172"/>
          </a:xfrm>
        </p:spPr>
        <p:txBody>
          <a:bodyPr>
            <a:normAutofit/>
          </a:bodyPr>
          <a:lstStyle/>
          <a:p>
            <a:r>
              <a:rPr lang="en-US" sz="2800" dirty="0">
                <a:solidFill>
                  <a:srgbClr val="00B0F0"/>
                </a:solidFill>
              </a:rPr>
              <a:t>As we end our tour…take your belongings!</a:t>
            </a:r>
          </a:p>
        </p:txBody>
      </p:sp>
      <p:sp>
        <p:nvSpPr>
          <p:cNvPr id="3" name="Content Placeholder 2">
            <a:extLst>
              <a:ext uri="{FF2B5EF4-FFF2-40B4-BE49-F238E27FC236}">
                <a16:creationId xmlns:a16="http://schemas.microsoft.com/office/drawing/2014/main" id="{65C891A3-13BF-434F-ADE7-C3887C09DDB5}"/>
              </a:ext>
            </a:extLst>
          </p:cNvPr>
          <p:cNvSpPr>
            <a:spLocks noGrp="1"/>
          </p:cNvSpPr>
          <p:nvPr>
            <p:ph idx="1"/>
          </p:nvPr>
        </p:nvSpPr>
        <p:spPr>
          <a:xfrm>
            <a:off x="376015" y="828942"/>
            <a:ext cx="8451791" cy="4042161"/>
          </a:xfrm>
        </p:spPr>
        <p:txBody>
          <a:bodyPr>
            <a:normAutofit fontScale="85000" lnSpcReduction="20000"/>
          </a:bodyPr>
          <a:lstStyle/>
          <a:p>
            <a:r>
              <a:rPr lang="en-US" kern="1300" dirty="0">
                <a:solidFill>
                  <a:schemeClr val="accent2">
                    <a:lumMod val="75000"/>
                  </a:schemeClr>
                </a:solidFill>
              </a:rPr>
              <a:t>There are </a:t>
            </a:r>
            <a:r>
              <a:rPr lang="en-US" i="1" kern="1300" dirty="0">
                <a:solidFill>
                  <a:schemeClr val="accent2">
                    <a:lumMod val="75000"/>
                  </a:schemeClr>
                </a:solidFill>
              </a:rPr>
              <a:t>battles</a:t>
            </a:r>
            <a:r>
              <a:rPr lang="en-US" kern="1300" dirty="0">
                <a:solidFill>
                  <a:schemeClr val="accent2">
                    <a:lumMod val="75000"/>
                  </a:schemeClr>
                </a:solidFill>
              </a:rPr>
              <a:t> </a:t>
            </a:r>
            <a:r>
              <a:rPr lang="en-US" u="sng" kern="1300" dirty="0">
                <a:solidFill>
                  <a:schemeClr val="accent2">
                    <a:lumMod val="75000"/>
                  </a:schemeClr>
                </a:solidFill>
              </a:rPr>
              <a:t>not yet won</a:t>
            </a:r>
            <a:r>
              <a:rPr lang="en-US" kern="1300" dirty="0">
                <a:solidFill>
                  <a:schemeClr val="accent2">
                    <a:lumMod val="75000"/>
                  </a:schemeClr>
                </a:solidFill>
              </a:rPr>
              <a:t>, because God wants them to be won in stages:  “…by little and little.” Deut. 7:22</a:t>
            </a:r>
            <a:br>
              <a:rPr lang="en-US" kern="1300" dirty="0">
                <a:solidFill>
                  <a:schemeClr val="accent2">
                    <a:lumMod val="75000"/>
                  </a:schemeClr>
                </a:solidFill>
              </a:rPr>
            </a:br>
            <a:endParaRPr lang="en-US" kern="1300" dirty="0">
              <a:solidFill>
                <a:schemeClr val="accent2">
                  <a:lumMod val="75000"/>
                </a:schemeClr>
              </a:solidFill>
            </a:endParaRPr>
          </a:p>
          <a:p>
            <a:r>
              <a:rPr lang="en-US" kern="1300" dirty="0">
                <a:solidFill>
                  <a:schemeClr val="accent2">
                    <a:lumMod val="75000"/>
                  </a:schemeClr>
                </a:solidFill>
              </a:rPr>
              <a:t>Some </a:t>
            </a:r>
            <a:r>
              <a:rPr lang="en-US" i="1" kern="1300" dirty="0">
                <a:solidFill>
                  <a:schemeClr val="accent2">
                    <a:lumMod val="75000"/>
                  </a:schemeClr>
                </a:solidFill>
              </a:rPr>
              <a:t>battles</a:t>
            </a:r>
            <a:r>
              <a:rPr lang="en-US" kern="1300" dirty="0">
                <a:solidFill>
                  <a:schemeClr val="accent2">
                    <a:lumMod val="75000"/>
                  </a:schemeClr>
                </a:solidFill>
              </a:rPr>
              <a:t> </a:t>
            </a:r>
            <a:r>
              <a:rPr lang="en-US" u="sng" kern="1300" dirty="0">
                <a:solidFill>
                  <a:schemeClr val="accent2">
                    <a:lumMod val="75000"/>
                  </a:schemeClr>
                </a:solidFill>
              </a:rPr>
              <a:t>are ongoing</a:t>
            </a:r>
            <a:r>
              <a:rPr lang="en-US" kern="1300" dirty="0">
                <a:solidFill>
                  <a:schemeClr val="accent2">
                    <a:lumMod val="75000"/>
                  </a:schemeClr>
                </a:solidFill>
              </a:rPr>
              <a:t> because God is still granting grace to the disobedient. Their iniquity is “not yet full.”</a:t>
            </a:r>
            <a:br>
              <a:rPr lang="en-US" kern="1300" dirty="0">
                <a:solidFill>
                  <a:schemeClr val="accent2">
                    <a:lumMod val="75000"/>
                  </a:schemeClr>
                </a:solidFill>
              </a:rPr>
            </a:br>
            <a:endParaRPr lang="en-US" kern="1300" dirty="0">
              <a:solidFill>
                <a:schemeClr val="accent2">
                  <a:lumMod val="75000"/>
                </a:schemeClr>
              </a:solidFill>
            </a:endParaRPr>
          </a:p>
          <a:p>
            <a:r>
              <a:rPr lang="en-US" kern="1300" dirty="0">
                <a:solidFill>
                  <a:schemeClr val="accent2">
                    <a:lumMod val="75000"/>
                  </a:schemeClr>
                </a:solidFill>
              </a:rPr>
              <a:t>Some </a:t>
            </a:r>
            <a:r>
              <a:rPr lang="en-US" i="1" kern="1300" dirty="0">
                <a:solidFill>
                  <a:schemeClr val="accent2">
                    <a:lumMod val="75000"/>
                  </a:schemeClr>
                </a:solidFill>
              </a:rPr>
              <a:t>battles</a:t>
            </a:r>
            <a:r>
              <a:rPr lang="en-US" kern="1300" dirty="0">
                <a:solidFill>
                  <a:schemeClr val="accent2">
                    <a:lumMod val="75000"/>
                  </a:schemeClr>
                </a:solidFill>
              </a:rPr>
              <a:t> </a:t>
            </a:r>
            <a:r>
              <a:rPr lang="en-US" u="sng" kern="1300" dirty="0">
                <a:solidFill>
                  <a:schemeClr val="accent2">
                    <a:lumMod val="75000"/>
                  </a:schemeClr>
                </a:solidFill>
              </a:rPr>
              <a:t>are not won</a:t>
            </a:r>
            <a:r>
              <a:rPr lang="en-US" kern="1300" dirty="0">
                <a:solidFill>
                  <a:schemeClr val="accent2">
                    <a:lumMod val="75000"/>
                  </a:schemeClr>
                </a:solidFill>
              </a:rPr>
              <a:t> because we are too lazy to claim what is ours. Much of Israel’s failure to conquer can be chalked up to complacency and laziness.  “Of all sad words of tongue or pen…”</a:t>
            </a:r>
          </a:p>
          <a:p>
            <a:pPr marL="0" indent="0">
              <a:buNone/>
            </a:pPr>
            <a:endParaRPr lang="en-US" b="1" kern="1300" dirty="0">
              <a:solidFill>
                <a:schemeClr val="accent2">
                  <a:lumMod val="75000"/>
                </a:schemeClr>
              </a:solidFill>
            </a:endParaRPr>
          </a:p>
          <a:p>
            <a:pPr>
              <a:buFont typeface="Wingdings" panose="05000000000000000000" pitchFamily="2" charset="2"/>
              <a:buChar char="ü"/>
            </a:pPr>
            <a:r>
              <a:rPr lang="en-US" kern="1300" dirty="0">
                <a:solidFill>
                  <a:srgbClr val="0070C0"/>
                </a:solidFill>
              </a:rPr>
              <a:t>Some </a:t>
            </a:r>
            <a:r>
              <a:rPr lang="en-US" i="1" kern="1300" dirty="0">
                <a:solidFill>
                  <a:srgbClr val="0070C0"/>
                </a:solidFill>
              </a:rPr>
              <a:t>blessings</a:t>
            </a:r>
            <a:r>
              <a:rPr lang="en-US" kern="1300" dirty="0">
                <a:solidFill>
                  <a:srgbClr val="0070C0"/>
                </a:solidFill>
              </a:rPr>
              <a:t> are ours because of our </a:t>
            </a:r>
            <a:r>
              <a:rPr lang="en-US" i="1" kern="1300" dirty="0">
                <a:solidFill>
                  <a:srgbClr val="0070C0"/>
                </a:solidFill>
              </a:rPr>
              <a:t>position</a:t>
            </a:r>
            <a:r>
              <a:rPr lang="en-US" kern="1300" dirty="0">
                <a:solidFill>
                  <a:srgbClr val="0070C0"/>
                </a:solidFill>
              </a:rPr>
              <a:t> in God’s family.</a:t>
            </a:r>
          </a:p>
          <a:p>
            <a:pPr>
              <a:buFont typeface="Wingdings" panose="05000000000000000000" pitchFamily="2" charset="2"/>
              <a:buChar char="ü"/>
            </a:pPr>
            <a:r>
              <a:rPr lang="en-US" kern="1300" dirty="0">
                <a:solidFill>
                  <a:srgbClr val="0070C0"/>
                </a:solidFill>
              </a:rPr>
              <a:t>Some </a:t>
            </a:r>
            <a:r>
              <a:rPr lang="en-US" i="1" kern="1300" dirty="0">
                <a:solidFill>
                  <a:srgbClr val="0070C0"/>
                </a:solidFill>
              </a:rPr>
              <a:t>blessings </a:t>
            </a:r>
            <a:r>
              <a:rPr lang="en-US" kern="1300" dirty="0">
                <a:solidFill>
                  <a:srgbClr val="0070C0"/>
                </a:solidFill>
              </a:rPr>
              <a:t>are ours because we reach out and </a:t>
            </a:r>
            <a:r>
              <a:rPr lang="en-US" u="sng" kern="1300" dirty="0">
                <a:solidFill>
                  <a:srgbClr val="0070C0"/>
                </a:solidFill>
              </a:rPr>
              <a:t>ask</a:t>
            </a:r>
            <a:r>
              <a:rPr lang="en-US" kern="1300" dirty="0">
                <a:solidFill>
                  <a:srgbClr val="0070C0"/>
                </a:solidFill>
              </a:rPr>
              <a:t> for them.</a:t>
            </a:r>
          </a:p>
          <a:p>
            <a:pPr marL="0" indent="0">
              <a:buNone/>
            </a:pPr>
            <a:endParaRPr lang="en-US" kern="1300" dirty="0">
              <a:solidFill>
                <a:srgbClr val="0070C0"/>
              </a:solidFill>
            </a:endParaRPr>
          </a:p>
          <a:p>
            <a:pPr marL="0" indent="0">
              <a:buNone/>
            </a:pPr>
            <a:r>
              <a:rPr lang="en-US" kern="1300" dirty="0">
                <a:solidFill>
                  <a:srgbClr val="0070C0"/>
                </a:solidFill>
              </a:rPr>
              <a:t>We are never locked into our destiny. Our spiritual and physical family lines provide wonderful advantages and disappointing disadvantages, but we are never </a:t>
            </a:r>
            <a:r>
              <a:rPr lang="en-US" i="1" kern="1300" dirty="0">
                <a:solidFill>
                  <a:srgbClr val="0070C0"/>
                </a:solidFill>
              </a:rPr>
              <a:t>locked</a:t>
            </a:r>
            <a:r>
              <a:rPr lang="en-US" kern="1300" dirty="0">
                <a:solidFill>
                  <a:srgbClr val="0070C0"/>
                </a:solidFill>
              </a:rPr>
              <a:t> into our family history or behavioral traits.</a:t>
            </a:r>
          </a:p>
        </p:txBody>
      </p:sp>
      <p:pic>
        <p:nvPicPr>
          <p:cNvPr id="4" name="Picture 3" descr="A close up of a car&#10;&#10;Description automatically generated">
            <a:extLst>
              <a:ext uri="{FF2B5EF4-FFF2-40B4-BE49-F238E27FC236}">
                <a16:creationId xmlns:a16="http://schemas.microsoft.com/office/drawing/2014/main" id="{A57F1F38-77E8-4377-A20D-B2516AE99343}"/>
              </a:ext>
            </a:extLst>
          </p:cNvPr>
          <p:cNvPicPr>
            <a:picLocks noChangeAspect="1"/>
          </p:cNvPicPr>
          <p:nvPr/>
        </p:nvPicPr>
        <p:blipFill>
          <a:blip r:embed="rId2"/>
          <a:stretch>
            <a:fillRect/>
          </a:stretch>
        </p:blipFill>
        <p:spPr>
          <a:xfrm>
            <a:off x="7737584" y="123150"/>
            <a:ext cx="777766" cy="398605"/>
          </a:xfrm>
          <a:prstGeom prst="rect">
            <a:avLst/>
          </a:prstGeom>
        </p:spPr>
      </p:pic>
    </p:spTree>
    <p:extLst>
      <p:ext uri="{BB962C8B-B14F-4D97-AF65-F5344CB8AC3E}">
        <p14:creationId xmlns:p14="http://schemas.microsoft.com/office/powerpoint/2010/main" val="1475526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2BBA-5B1F-4321-9FB1-96DD0E7EC08D}"/>
              </a:ext>
            </a:extLst>
          </p:cNvPr>
          <p:cNvSpPr>
            <a:spLocks noGrp="1"/>
          </p:cNvSpPr>
          <p:nvPr>
            <p:ph type="title"/>
          </p:nvPr>
        </p:nvSpPr>
        <p:spPr/>
        <p:txBody>
          <a:bodyPr>
            <a:normAutofit fontScale="90000"/>
          </a:bodyPr>
          <a:lstStyle/>
          <a:p>
            <a:r>
              <a:rPr lang="en-US" dirty="0"/>
              <a:t>Download our supplemental before they go away!</a:t>
            </a:r>
          </a:p>
        </p:txBody>
      </p:sp>
      <p:pic>
        <p:nvPicPr>
          <p:cNvPr id="4" name="Content Placeholder 3" descr="A picture containing clock&#10;&#10;Description automatically generated">
            <a:extLst>
              <a:ext uri="{FF2B5EF4-FFF2-40B4-BE49-F238E27FC236}">
                <a16:creationId xmlns:a16="http://schemas.microsoft.com/office/drawing/2014/main" id="{814CC1B2-9B23-4E2B-BCF1-7037383FD9E7}"/>
              </a:ext>
            </a:extLst>
          </p:cNvPr>
          <p:cNvPicPr>
            <a:picLocks noGrp="1" noChangeAspect="1"/>
          </p:cNvPicPr>
          <p:nvPr>
            <p:ph idx="1"/>
          </p:nvPr>
        </p:nvPicPr>
        <p:blipFill>
          <a:blip r:embed="rId2"/>
          <a:stretch>
            <a:fillRect/>
          </a:stretch>
        </p:blipFill>
        <p:spPr>
          <a:xfrm>
            <a:off x="3995737" y="1480868"/>
            <a:ext cx="1152525" cy="1181100"/>
          </a:xfrm>
          <a:prstGeom prst="rect">
            <a:avLst/>
          </a:prstGeom>
        </p:spPr>
      </p:pic>
      <p:sp>
        <p:nvSpPr>
          <p:cNvPr id="5" name="TextBox 4">
            <a:extLst>
              <a:ext uri="{FF2B5EF4-FFF2-40B4-BE49-F238E27FC236}">
                <a16:creationId xmlns:a16="http://schemas.microsoft.com/office/drawing/2014/main" id="{CC875735-9AA6-4EDF-A258-E4451B500F57}"/>
              </a:ext>
            </a:extLst>
          </p:cNvPr>
          <p:cNvSpPr txBox="1"/>
          <p:nvPr/>
        </p:nvSpPr>
        <p:spPr>
          <a:xfrm>
            <a:off x="1457610" y="3337420"/>
            <a:ext cx="7382436" cy="308418"/>
          </a:xfrm>
          <a:prstGeom prst="rect">
            <a:avLst/>
          </a:prstGeom>
          <a:noFill/>
        </p:spPr>
        <p:txBody>
          <a:bodyPr wrap="square" rtlCol="0">
            <a:spAutoFit/>
          </a:bodyPr>
          <a:lstStyle/>
          <a:p>
            <a:r>
              <a:rPr lang="en-US" dirty="0"/>
              <a:t>3. Go to: https://www.internetbiblefellowship.com/yah-studies.html</a:t>
            </a:r>
          </a:p>
        </p:txBody>
      </p:sp>
      <p:sp>
        <p:nvSpPr>
          <p:cNvPr id="6" name="TextBox 5">
            <a:extLst>
              <a:ext uri="{FF2B5EF4-FFF2-40B4-BE49-F238E27FC236}">
                <a16:creationId xmlns:a16="http://schemas.microsoft.com/office/drawing/2014/main" id="{1C521A9A-64BF-4054-900C-8B1F624A21E6}"/>
              </a:ext>
            </a:extLst>
          </p:cNvPr>
          <p:cNvSpPr txBox="1"/>
          <p:nvPr/>
        </p:nvSpPr>
        <p:spPr>
          <a:xfrm>
            <a:off x="1457610" y="2812917"/>
            <a:ext cx="7147112" cy="524503"/>
          </a:xfrm>
          <a:prstGeom prst="rect">
            <a:avLst/>
          </a:prstGeom>
          <a:noFill/>
        </p:spPr>
        <p:txBody>
          <a:bodyPr wrap="square" rtlCol="0">
            <a:spAutoFit/>
          </a:bodyPr>
          <a:lstStyle/>
          <a:p>
            <a:r>
              <a:rPr lang="en-US" dirty="0"/>
              <a:t>1. Use your device to scan the QR code above, or</a:t>
            </a:r>
          </a:p>
          <a:p>
            <a:r>
              <a:rPr lang="en-US" dirty="0"/>
              <a:t>2. Visit StandingTrue.com, select Recent Studies, and select Yah Studies, or</a:t>
            </a:r>
          </a:p>
        </p:txBody>
      </p:sp>
    </p:spTree>
    <p:extLst>
      <p:ext uri="{BB962C8B-B14F-4D97-AF65-F5344CB8AC3E}">
        <p14:creationId xmlns:p14="http://schemas.microsoft.com/office/powerpoint/2010/main" val="89599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044B-4650-4451-993C-54B46BDE1594}"/>
              </a:ext>
            </a:extLst>
          </p:cNvPr>
          <p:cNvSpPr>
            <a:spLocks noGrp="1"/>
          </p:cNvSpPr>
          <p:nvPr>
            <p:ph type="title"/>
          </p:nvPr>
        </p:nvSpPr>
        <p:spPr/>
        <p:txBody>
          <a:bodyPr>
            <a:normAutofit/>
          </a:bodyPr>
          <a:lstStyle/>
          <a:p>
            <a:r>
              <a:rPr lang="en-US" sz="2400" dirty="0"/>
              <a:t>The Flesh Hates Spiritual Quarantine</a:t>
            </a:r>
          </a:p>
        </p:txBody>
      </p:sp>
      <p:pic>
        <p:nvPicPr>
          <p:cNvPr id="5" name="Content Placeholder 4" descr="A picture containing food&#10;&#10;Description automatically generated">
            <a:extLst>
              <a:ext uri="{FF2B5EF4-FFF2-40B4-BE49-F238E27FC236}">
                <a16:creationId xmlns:a16="http://schemas.microsoft.com/office/drawing/2014/main" id="{88676886-EFE8-4954-8FE2-9DB1EC880BD8}"/>
              </a:ext>
            </a:extLst>
          </p:cNvPr>
          <p:cNvPicPr>
            <a:picLocks noGrp="1" noChangeAspect="1"/>
          </p:cNvPicPr>
          <p:nvPr>
            <p:ph idx="1"/>
          </p:nvPr>
        </p:nvPicPr>
        <p:blipFill>
          <a:blip r:embed="rId2"/>
          <a:stretch>
            <a:fillRect/>
          </a:stretch>
        </p:blipFill>
        <p:spPr>
          <a:xfrm>
            <a:off x="-479502" y="-541245"/>
            <a:ext cx="9623502" cy="6571048"/>
          </a:xfrm>
        </p:spPr>
      </p:pic>
    </p:spTree>
    <p:extLst>
      <p:ext uri="{BB962C8B-B14F-4D97-AF65-F5344CB8AC3E}">
        <p14:creationId xmlns:p14="http://schemas.microsoft.com/office/powerpoint/2010/main" val="1039848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31588" y="411638"/>
            <a:ext cx="3133049" cy="833354"/>
          </a:xfrm>
        </p:spPr>
        <p:txBody>
          <a:bodyPr anchor="t">
            <a:normAutofit/>
          </a:bodyPr>
          <a:lstStyle/>
          <a:p>
            <a:r>
              <a:rPr lang="en-US" sz="4000" baseline="30000" dirty="0">
                <a:latin typeface="Univers" panose="020B0503020202020204" pitchFamily="34" charset="0"/>
              </a:rPr>
              <a:t>Can you draw </a:t>
            </a:r>
            <a:br>
              <a:rPr lang="en-US" sz="4000" baseline="30000" dirty="0">
                <a:latin typeface="Univers" panose="020B0503020202020204" pitchFamily="34" charset="0"/>
              </a:rPr>
            </a:br>
            <a:r>
              <a:rPr lang="en-US" sz="4000" baseline="30000" dirty="0">
                <a:latin typeface="Univers" panose="020B0503020202020204" pitchFamily="34" charset="0"/>
              </a:rPr>
              <a:t>8 analogies… </a:t>
            </a:r>
          </a:p>
        </p:txBody>
      </p:sp>
      <p:sp>
        <p:nvSpPr>
          <p:cNvPr id="3" name="Subtitle 2"/>
          <p:cNvSpPr>
            <a:spLocks noGrp="1"/>
          </p:cNvSpPr>
          <p:nvPr>
            <p:ph type="subTitle" idx="1"/>
          </p:nvPr>
        </p:nvSpPr>
        <p:spPr>
          <a:xfrm>
            <a:off x="5112015" y="4598498"/>
            <a:ext cx="3052622" cy="266729"/>
          </a:xfrm>
        </p:spPr>
        <p:txBody>
          <a:bodyPr>
            <a:normAutofit/>
          </a:bodyPr>
          <a:lstStyle/>
          <a:p>
            <a:pPr algn="r"/>
            <a:r>
              <a:rPr lang="en-US" sz="1100" dirty="0">
                <a:solidFill>
                  <a:schemeClr val="bg1"/>
                </a:solidFill>
              </a:rPr>
              <a:t>Today With Jim at StandingTrue.com</a:t>
            </a:r>
          </a:p>
        </p:txBody>
      </p:sp>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1588" y="1244992"/>
            <a:ext cx="3133049" cy="1762340"/>
          </a:xfrm>
          <a:prstGeom prst="rect">
            <a:avLst/>
          </a:prstGeom>
        </p:spPr>
      </p:pic>
      <p:sp>
        <p:nvSpPr>
          <p:cNvPr id="4" name="TextBox 3">
            <a:extLst>
              <a:ext uri="{FF2B5EF4-FFF2-40B4-BE49-F238E27FC236}">
                <a16:creationId xmlns:a16="http://schemas.microsoft.com/office/drawing/2014/main" id="{9061FF51-90CE-4318-A668-EACAC51D928C}"/>
              </a:ext>
            </a:extLst>
          </p:cNvPr>
          <p:cNvSpPr txBox="1"/>
          <p:nvPr/>
        </p:nvSpPr>
        <p:spPr>
          <a:xfrm>
            <a:off x="690735" y="300743"/>
            <a:ext cx="3881266" cy="4727384"/>
          </a:xfrm>
          <a:prstGeom prst="rect">
            <a:avLst/>
          </a:prstGeom>
          <a:noFill/>
        </p:spPr>
        <p:txBody>
          <a:bodyPr wrap="square" rtlCol="0">
            <a:spAutoFit/>
          </a:bodyPr>
          <a:lstStyle/>
          <a:p>
            <a:r>
              <a:rPr lang="en-US" sz="1800" i="1" baseline="30000" dirty="0"/>
              <a:t>Here are eight facts about viruses. </a:t>
            </a:r>
          </a:p>
          <a:p>
            <a:endParaRPr lang="en-US" sz="1800" baseline="30000" dirty="0"/>
          </a:p>
          <a:p>
            <a:r>
              <a:rPr lang="en-US" sz="2000" b="1" baseline="30000" dirty="0"/>
              <a:t>1. Unlike bacteria, viruses are not likely to have been created by God.</a:t>
            </a:r>
          </a:p>
          <a:p>
            <a:endParaRPr lang="en-US" sz="2000" b="1" baseline="30000" dirty="0"/>
          </a:p>
          <a:p>
            <a:r>
              <a:rPr lang="en-US" sz="2000" b="1" baseline="30000" dirty="0"/>
              <a:t>2. Unlike bacteria, scientists continually debate whether viruses are dead or alive.</a:t>
            </a:r>
          </a:p>
          <a:p>
            <a:endParaRPr lang="en-US" sz="2000" b="1" baseline="30000" dirty="0"/>
          </a:p>
          <a:p>
            <a:r>
              <a:rPr lang="en-US" sz="2000" b="1" baseline="30000" dirty="0"/>
              <a:t>3. Viruses are parasitical</a:t>
            </a:r>
            <a:r>
              <a:rPr lang="en-US" sz="2000" baseline="30000" dirty="0"/>
              <a:t>.</a:t>
            </a:r>
            <a:r>
              <a:rPr lang="en-US" sz="2000" b="1" baseline="30000" dirty="0"/>
              <a:t> They cannot reproduce on their own. </a:t>
            </a:r>
          </a:p>
          <a:p>
            <a:endParaRPr lang="en-US" sz="2000" b="1" baseline="30000" dirty="0"/>
          </a:p>
          <a:p>
            <a:r>
              <a:rPr lang="en-US" sz="2000" b="1" baseline="30000" dirty="0"/>
              <a:t>4. Viruses appear deceptively similar to natural functions.</a:t>
            </a:r>
          </a:p>
          <a:p>
            <a:endParaRPr lang="en-US" sz="2000" b="1" baseline="30000" dirty="0"/>
          </a:p>
          <a:p>
            <a:r>
              <a:rPr lang="en-US" sz="2000" b="1" baseline="30000" dirty="0"/>
              <a:t>5. Viruses force the body to do their own bidding. </a:t>
            </a:r>
            <a:endParaRPr lang="en-US" sz="2000" baseline="30000" dirty="0"/>
          </a:p>
          <a:p>
            <a:endParaRPr lang="en-US" sz="2000" b="1" baseline="30000" dirty="0"/>
          </a:p>
          <a:p>
            <a:r>
              <a:rPr lang="en-US" sz="2000" b="1" baseline="30000" dirty="0"/>
              <a:t>6. Viruses use human cells to manufacture new copies until the victim is overwhelmed.</a:t>
            </a:r>
          </a:p>
          <a:p>
            <a:endParaRPr lang="en-US" sz="2000" b="1" baseline="30000" dirty="0"/>
          </a:p>
          <a:p>
            <a:r>
              <a:rPr lang="en-US" sz="2000" b="1" baseline="30000" dirty="0"/>
              <a:t>7. Viruses mutate, making them difficult targets.</a:t>
            </a:r>
          </a:p>
          <a:p>
            <a:endParaRPr lang="en-US" sz="2000" b="1" baseline="30000" dirty="0"/>
          </a:p>
          <a:p>
            <a:r>
              <a:rPr lang="en-US" sz="2000" b="1" baseline="30000" dirty="0"/>
              <a:t>8. Viruses are vulnerable to light.</a:t>
            </a:r>
          </a:p>
          <a:p>
            <a:endParaRPr lang="en-US" sz="1053" dirty="0"/>
          </a:p>
        </p:txBody>
      </p:sp>
      <p:sp>
        <p:nvSpPr>
          <p:cNvPr id="6" name="Rectangle 5">
            <a:extLst>
              <a:ext uri="{FF2B5EF4-FFF2-40B4-BE49-F238E27FC236}">
                <a16:creationId xmlns:a16="http://schemas.microsoft.com/office/drawing/2014/main" id="{E627CBFC-372B-46C5-90D1-EB309DAA1773}"/>
              </a:ext>
            </a:extLst>
          </p:cNvPr>
          <p:cNvSpPr/>
          <p:nvPr/>
        </p:nvSpPr>
        <p:spPr>
          <a:xfrm>
            <a:off x="5031587" y="3299945"/>
            <a:ext cx="3133049" cy="1015663"/>
          </a:xfrm>
          <a:prstGeom prst="rect">
            <a:avLst/>
          </a:prstGeom>
        </p:spPr>
        <p:txBody>
          <a:bodyPr wrap="square">
            <a:spAutoFit/>
          </a:bodyPr>
          <a:lstStyle/>
          <a:p>
            <a:pPr algn="ctr"/>
            <a:r>
              <a:rPr lang="en-US" sz="3600" baseline="30000" dirty="0">
                <a:latin typeface="Univers" panose="020B0503020202020204" pitchFamily="34" charset="0"/>
              </a:rPr>
              <a:t>…between </a:t>
            </a:r>
          </a:p>
          <a:p>
            <a:pPr algn="ctr"/>
            <a:r>
              <a:rPr lang="en-US" sz="3600" baseline="30000" dirty="0">
                <a:solidFill>
                  <a:srgbClr val="C00000"/>
                </a:solidFill>
                <a:latin typeface="Univers" panose="020B0503020202020204" pitchFamily="34" charset="0"/>
              </a:rPr>
              <a:t>viruses</a:t>
            </a:r>
            <a:r>
              <a:rPr lang="en-US" sz="3600" baseline="30000" dirty="0">
                <a:latin typeface="Univers" panose="020B0503020202020204" pitchFamily="34" charset="0"/>
              </a:rPr>
              <a:t> and </a:t>
            </a:r>
            <a:r>
              <a:rPr lang="en-US" sz="3600" baseline="30000" dirty="0">
                <a:solidFill>
                  <a:srgbClr val="C00000"/>
                </a:solidFill>
                <a:latin typeface="Univers" panose="020B0503020202020204" pitchFamily="34" charset="0"/>
              </a:rPr>
              <a:t>sin</a:t>
            </a:r>
            <a:r>
              <a:rPr lang="en-US" sz="3600" baseline="30000" dirty="0">
                <a:latin typeface="Univers" panose="020B0503020202020204" pitchFamily="34" charset="0"/>
              </a:rPr>
              <a:t>?</a:t>
            </a:r>
            <a:endParaRPr lang="en-US" sz="3200" dirty="0"/>
          </a:p>
        </p:txBody>
      </p:sp>
    </p:spTree>
    <p:extLst>
      <p:ext uri="{BB962C8B-B14F-4D97-AF65-F5344CB8AC3E}">
        <p14:creationId xmlns:p14="http://schemas.microsoft.com/office/powerpoint/2010/main" val="42370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1" presetClass="mediacall" presetSubtype="0" fill="hold" nodeType="withEffect">
                                  <p:stCondLst>
                                    <p:cond delay="0"/>
                                  </p:stCondLst>
                                  <p:childTnLst>
                                    <p:cmd type="call" cmd="playFrom(0.0)">
                                      <p:cBhvr>
                                        <p:cTn id="8" dur="9999"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p:cTn id="1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p:cTn id="3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p:cTn id="3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 calcmode="lin" valueType="num">
                                      <p:cBhvr>
                                        <p:cTn id="46"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48" dur="500"/>
                                        <p:tgtEl>
                                          <p:spTgt spid="4">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 calcmode="lin" valueType="num">
                                      <p:cBhvr>
                                        <p:cTn id="53" dur="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12" end="12"/>
                                            </p:txEl>
                                          </p:spTgt>
                                        </p:tgtEl>
                                        <p:attrNameLst>
                                          <p:attrName>ppt_h</p:attrName>
                                        </p:attrNameLst>
                                      </p:cBhvr>
                                      <p:tavLst>
                                        <p:tav tm="0">
                                          <p:val>
                                            <p:fltVal val="0"/>
                                          </p:val>
                                        </p:tav>
                                        <p:tav tm="100000">
                                          <p:val>
                                            <p:strVal val="#ppt_h"/>
                                          </p:val>
                                        </p:tav>
                                      </p:tavLst>
                                    </p:anim>
                                    <p:animEffect transition="in" filter="fade">
                                      <p:cBhvr>
                                        <p:cTn id="55" dur="500"/>
                                        <p:tgtEl>
                                          <p:spTgt spid="4">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4">
                                            <p:txEl>
                                              <p:pRg st="14" end="14"/>
                                            </p:txEl>
                                          </p:spTgt>
                                        </p:tgtEl>
                                        <p:attrNameLst>
                                          <p:attrName>style.visibility</p:attrName>
                                        </p:attrNameLst>
                                      </p:cBhvr>
                                      <p:to>
                                        <p:strVal val="visible"/>
                                      </p:to>
                                    </p:set>
                                    <p:anim calcmode="lin" valueType="num">
                                      <p:cBhvr>
                                        <p:cTn id="60" dur="500" fill="hold"/>
                                        <p:tgtEl>
                                          <p:spTgt spid="4">
                                            <p:txEl>
                                              <p:pRg st="14" end="14"/>
                                            </p:txEl>
                                          </p:spTgt>
                                        </p:tgtEl>
                                        <p:attrNameLst>
                                          <p:attrName>ppt_w</p:attrName>
                                        </p:attrNameLst>
                                      </p:cBhvr>
                                      <p:tavLst>
                                        <p:tav tm="0">
                                          <p:val>
                                            <p:fltVal val="0"/>
                                          </p:val>
                                        </p:tav>
                                        <p:tav tm="100000">
                                          <p:val>
                                            <p:strVal val="#ppt_w"/>
                                          </p:val>
                                        </p:tav>
                                      </p:tavLst>
                                    </p:anim>
                                    <p:anim calcmode="lin" valueType="num">
                                      <p:cBhvr>
                                        <p:cTn id="61" dur="500" fill="hold"/>
                                        <p:tgtEl>
                                          <p:spTgt spid="4">
                                            <p:txEl>
                                              <p:pRg st="14" end="14"/>
                                            </p:txEl>
                                          </p:spTgt>
                                        </p:tgtEl>
                                        <p:attrNameLst>
                                          <p:attrName>ppt_h</p:attrName>
                                        </p:attrNameLst>
                                      </p:cBhvr>
                                      <p:tavLst>
                                        <p:tav tm="0">
                                          <p:val>
                                            <p:fltVal val="0"/>
                                          </p:val>
                                        </p:tav>
                                        <p:tav tm="100000">
                                          <p:val>
                                            <p:strVal val="#ppt_h"/>
                                          </p:val>
                                        </p:tav>
                                      </p:tavLst>
                                    </p:anim>
                                    <p:animEffect transition="in" filter="fade">
                                      <p:cBhvr>
                                        <p:cTn id="62" dur="500"/>
                                        <p:tgtEl>
                                          <p:spTgt spid="4">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anim calcmode="lin" valueType="num">
                                      <p:cBhvr>
                                        <p:cTn id="67" dur="500" fill="hold"/>
                                        <p:tgtEl>
                                          <p:spTgt spid="4">
                                            <p:txEl>
                                              <p:pRg st="16" end="16"/>
                                            </p:txEl>
                                          </p:spTgt>
                                        </p:tgtEl>
                                        <p:attrNameLst>
                                          <p:attrName>ppt_w</p:attrName>
                                        </p:attrNameLst>
                                      </p:cBhvr>
                                      <p:tavLst>
                                        <p:tav tm="0">
                                          <p:val>
                                            <p:fltVal val="0"/>
                                          </p:val>
                                        </p:tav>
                                        <p:tav tm="100000">
                                          <p:val>
                                            <p:strVal val="#ppt_w"/>
                                          </p:val>
                                        </p:tav>
                                      </p:tavLst>
                                    </p:anim>
                                    <p:anim calcmode="lin" valueType="num">
                                      <p:cBhvr>
                                        <p:cTn id="68" dur="500" fill="hold"/>
                                        <p:tgtEl>
                                          <p:spTgt spid="4">
                                            <p:txEl>
                                              <p:pRg st="16" end="16"/>
                                            </p:txEl>
                                          </p:spTgt>
                                        </p:tgtEl>
                                        <p:attrNameLst>
                                          <p:attrName>ppt_h</p:attrName>
                                        </p:attrNameLst>
                                      </p:cBhvr>
                                      <p:tavLst>
                                        <p:tav tm="0">
                                          <p:val>
                                            <p:fltVal val="0"/>
                                          </p:val>
                                        </p:tav>
                                        <p:tav tm="100000">
                                          <p:val>
                                            <p:strVal val="#ppt_h"/>
                                          </p:val>
                                        </p:tav>
                                      </p:tavLst>
                                    </p:anim>
                                    <p:animEffect transition="in" filter="fade">
                                      <p:cBhvr>
                                        <p:cTn id="69" dur="500"/>
                                        <p:tgtEl>
                                          <p:spTgt spid="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repeatCount="indefinite" fill="hold" display="0">
                  <p:stCondLst>
                    <p:cond delay="indefinite"/>
                  </p:stCondLst>
                </p:cTn>
                <p:tgtEl>
                  <p:spTgt spid="5"/>
                </p:tgtEl>
              </p:cMediaNode>
            </p:vide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5" y="300743"/>
            <a:ext cx="3881266" cy="1239250"/>
          </a:xfrm>
          <a:prstGeom prst="rect">
            <a:avLst/>
          </a:prstGeom>
          <a:noFill/>
        </p:spPr>
        <p:txBody>
          <a:bodyPr wrap="square" rtlCol="0">
            <a:spAutoFit/>
          </a:bodyPr>
          <a:lstStyle/>
          <a:p>
            <a:r>
              <a:rPr lang="en-US" sz="1800" i="1" baseline="30000" dirty="0"/>
              <a:t>Viruses and sin compared. </a:t>
            </a:r>
          </a:p>
          <a:p>
            <a:endParaRPr lang="en-US" sz="1800" baseline="30000" dirty="0">
              <a:solidFill>
                <a:srgbClr val="FF0000"/>
              </a:solidFill>
            </a:endParaRPr>
          </a:p>
          <a:p>
            <a:r>
              <a:rPr lang="en-US" sz="2000" b="1" baseline="30000" dirty="0">
                <a:solidFill>
                  <a:srgbClr val="FF0000"/>
                </a:solidFill>
              </a:rPr>
              <a:t>1. Unlike bacteria, viruses are not likely to have been created by God.</a:t>
            </a:r>
          </a:p>
          <a:p>
            <a:endParaRPr lang="en-US" sz="2000" b="1" baseline="30000" dirty="0"/>
          </a:p>
          <a:p>
            <a:endParaRPr lang="en-US" sz="1053" dirty="0"/>
          </a:p>
        </p:txBody>
      </p:sp>
      <p:sp>
        <p:nvSpPr>
          <p:cNvPr id="9" name="TextBox 8">
            <a:extLst>
              <a:ext uri="{FF2B5EF4-FFF2-40B4-BE49-F238E27FC236}">
                <a16:creationId xmlns:a16="http://schemas.microsoft.com/office/drawing/2014/main" id="{CACF51A0-3787-4593-A0F3-A0D17DF03EE2}"/>
              </a:ext>
            </a:extLst>
          </p:cNvPr>
          <p:cNvSpPr txBox="1"/>
          <p:nvPr/>
        </p:nvSpPr>
        <p:spPr>
          <a:xfrm>
            <a:off x="618979" y="1378634"/>
            <a:ext cx="8039686" cy="2463238"/>
          </a:xfrm>
          <a:prstGeom prst="rect">
            <a:avLst/>
          </a:prstGeom>
          <a:noFill/>
        </p:spPr>
        <p:txBody>
          <a:bodyPr wrap="square" rtlCol="0">
            <a:spAutoFit/>
          </a:bodyPr>
          <a:lstStyle/>
          <a:p>
            <a:r>
              <a:rPr lang="en-US" sz="2800" i="1" baseline="30000" dirty="0"/>
              <a:t>“God did not create viruses, since they do not reproduce after their kinds or even clone themselves, like microbes. They are modified genetic material that can capture a cell’s reproductive processes. Thus, it forces it to make copies of itself. Viruses never do good, like the good things God made.” </a:t>
            </a:r>
            <a:r>
              <a:rPr lang="en-US" sz="1800" i="1" baseline="30000" dirty="0"/>
              <a:t>- </a:t>
            </a:r>
            <a:r>
              <a:rPr lang="en-US" sz="1800" baseline="30000" dirty="0"/>
              <a:t>Victor McAllister</a:t>
            </a:r>
            <a:endParaRPr lang="en-US" sz="2800" i="1" baseline="30000" dirty="0"/>
          </a:p>
          <a:p>
            <a:endParaRPr lang="en-US" sz="2800" baseline="30000" dirty="0"/>
          </a:p>
          <a:p>
            <a:r>
              <a:rPr lang="en-US" sz="2800" baseline="30000" dirty="0"/>
              <a:t>God did not create sin. God is not the author of sin or of confusion of any kind, but He is the author of salvation and forgiveness!  Read Hebrews 12:2.</a:t>
            </a:r>
          </a:p>
          <a:p>
            <a:endParaRPr lang="en-US" baseline="30000" dirty="0"/>
          </a:p>
          <a:p>
            <a:endParaRPr lang="en-US" dirty="0"/>
          </a:p>
        </p:txBody>
      </p:sp>
    </p:spTree>
    <p:extLst>
      <p:ext uri="{BB962C8B-B14F-4D97-AF65-F5344CB8AC3E}">
        <p14:creationId xmlns:p14="http://schemas.microsoft.com/office/powerpoint/2010/main" val="219697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5" y="300743"/>
            <a:ext cx="3881266" cy="1239250"/>
          </a:xfrm>
          <a:prstGeom prst="rect">
            <a:avLst/>
          </a:prstGeom>
          <a:noFill/>
        </p:spPr>
        <p:txBody>
          <a:bodyPr wrap="square" rtlCol="0">
            <a:spAutoFit/>
          </a:bodyPr>
          <a:lstStyle/>
          <a:p>
            <a:r>
              <a:rPr lang="en-US" sz="1800" i="1" baseline="30000" dirty="0"/>
              <a:t>Viruses and sin compared. </a:t>
            </a:r>
          </a:p>
          <a:p>
            <a:endParaRPr lang="en-US" sz="1800" i="1" baseline="30000" dirty="0"/>
          </a:p>
          <a:p>
            <a:r>
              <a:rPr lang="en-US" sz="2000" b="1" baseline="30000" dirty="0">
                <a:solidFill>
                  <a:srgbClr val="FF0000"/>
                </a:solidFill>
              </a:rPr>
              <a:t>2. Unlike bacteria, scientists continually debate whether viruses are dead or alive.</a:t>
            </a:r>
          </a:p>
          <a:p>
            <a:endParaRPr lang="en-US" sz="2000" b="1" baseline="30000" dirty="0"/>
          </a:p>
          <a:p>
            <a:endParaRPr lang="en-US" sz="1053" dirty="0"/>
          </a:p>
        </p:txBody>
      </p:sp>
      <p:sp>
        <p:nvSpPr>
          <p:cNvPr id="9" name="TextBox 8">
            <a:extLst>
              <a:ext uri="{FF2B5EF4-FFF2-40B4-BE49-F238E27FC236}">
                <a16:creationId xmlns:a16="http://schemas.microsoft.com/office/drawing/2014/main" id="{3F908CDE-4897-4365-A67A-E8059E1B6AB0}"/>
              </a:ext>
            </a:extLst>
          </p:cNvPr>
          <p:cNvSpPr txBox="1"/>
          <p:nvPr/>
        </p:nvSpPr>
        <p:spPr>
          <a:xfrm>
            <a:off x="690735" y="1247612"/>
            <a:ext cx="7538865" cy="4001737"/>
          </a:xfrm>
          <a:prstGeom prst="rect">
            <a:avLst/>
          </a:prstGeom>
          <a:noFill/>
        </p:spPr>
        <p:txBody>
          <a:bodyPr wrap="square" rtlCol="0">
            <a:spAutoFit/>
          </a:bodyPr>
          <a:lstStyle/>
          <a:p>
            <a:r>
              <a:rPr lang="en-US" sz="2000" b="1" i="1" baseline="30000" dirty="0"/>
              <a:t>“Nobody’s quite sure if we can label viruses as living. Many scientists struggle with this  question.”</a:t>
            </a:r>
            <a:r>
              <a:rPr lang="en-US" sz="2000" i="1" baseline="30000" dirty="0"/>
              <a:t> </a:t>
            </a:r>
            <a:r>
              <a:rPr lang="en-US" sz="2000" baseline="30000" dirty="0"/>
              <a:t>- </a:t>
            </a:r>
            <a:r>
              <a:rPr lang="en-US" sz="2000" baseline="30000" dirty="0" err="1"/>
              <a:t>Lifeliqe</a:t>
            </a:r>
            <a:endParaRPr lang="en-US" sz="2000" baseline="30000" dirty="0"/>
          </a:p>
          <a:p>
            <a:endParaRPr lang="en-US" sz="2000" b="1" baseline="30000" dirty="0"/>
          </a:p>
          <a:p>
            <a:r>
              <a:rPr lang="en-US" sz="2000" b="1" baseline="30000" dirty="0"/>
              <a:t>While we can define sin and even speak of its properties we do not fully understand its exact nature and we certainly cannot see it. Biblical teachers may debate whether it is an entity or not, but we agree it is very much present! Just as the oceans contain at least 200,000 unique viral populations (BBC.com), so sin has infected all of mankind. Just as all men must contend with viruses, all men have been infected with sin </a:t>
            </a:r>
          </a:p>
          <a:p>
            <a:endParaRPr lang="en-US" sz="2000" b="1" baseline="30000" dirty="0"/>
          </a:p>
          <a:p>
            <a:r>
              <a:rPr lang="en-US" sz="2000" b="1" i="1" baseline="30000" dirty="0">
                <a:solidFill>
                  <a:srgbClr val="0070C0"/>
                </a:solidFill>
              </a:rPr>
              <a:t>“For all have sinned, and come short of the glory of God” </a:t>
            </a:r>
            <a:r>
              <a:rPr lang="en-US" sz="2000" b="1" baseline="30000" dirty="0">
                <a:solidFill>
                  <a:srgbClr val="0070C0"/>
                </a:solidFill>
              </a:rPr>
              <a:t>(Romans 3:23).</a:t>
            </a:r>
          </a:p>
          <a:p>
            <a:endParaRPr lang="en-US" sz="2000" b="1" baseline="30000" dirty="0"/>
          </a:p>
          <a:p>
            <a:r>
              <a:rPr lang="en-US" sz="2000" b="1" baseline="30000" dirty="0"/>
              <a:t>Sin entered the world through God’s creatures and it is what separates us from our God. In our efforts to quarantine ourselves from viruses we have separated ourselves from each other. As man tries to quarantine himself from sin through good works he only separates himself even more from God. We cannot cure ourselves. We can only make things worse.</a:t>
            </a:r>
          </a:p>
          <a:p>
            <a:endParaRPr lang="en-US" sz="2000" b="1" baseline="30000" dirty="0">
              <a:solidFill>
                <a:srgbClr val="0070C0"/>
              </a:solidFill>
            </a:endParaRPr>
          </a:p>
          <a:p>
            <a:r>
              <a:rPr lang="en-US" sz="2000" b="1" i="1" baseline="30000" dirty="0">
                <a:solidFill>
                  <a:srgbClr val="0070C0"/>
                </a:solidFill>
              </a:rPr>
              <a:t>“Now to him that worketh is the reward not reckoned of grace, but of debt. But to him that worketh not, but believeth on him that </a:t>
            </a:r>
            <a:r>
              <a:rPr lang="en-US" sz="2000" b="1" i="1" baseline="30000" dirty="0" err="1">
                <a:solidFill>
                  <a:srgbClr val="0070C0"/>
                </a:solidFill>
              </a:rPr>
              <a:t>justifieth</a:t>
            </a:r>
            <a:r>
              <a:rPr lang="en-US" sz="2000" b="1" i="1" baseline="30000" dirty="0">
                <a:solidFill>
                  <a:srgbClr val="0070C0"/>
                </a:solidFill>
              </a:rPr>
              <a:t> the ungodly, his faith is counted for righteousness.”</a:t>
            </a:r>
            <a:r>
              <a:rPr lang="en-US" sz="2000" b="1" baseline="30000" dirty="0">
                <a:solidFill>
                  <a:srgbClr val="0070C0"/>
                </a:solidFill>
              </a:rPr>
              <a:t> </a:t>
            </a:r>
            <a:r>
              <a:rPr lang="en-US" sz="2000" b="1" baseline="30000" dirty="0"/>
              <a:t>- </a:t>
            </a:r>
            <a:r>
              <a:rPr lang="en-US" sz="2000" b="1" baseline="30000" dirty="0">
                <a:solidFill>
                  <a:srgbClr val="0070C0"/>
                </a:solidFill>
              </a:rPr>
              <a:t>Romans 4:4-5</a:t>
            </a:r>
          </a:p>
          <a:p>
            <a:endParaRPr lang="en-US" dirty="0"/>
          </a:p>
        </p:txBody>
      </p:sp>
    </p:spTree>
    <p:extLst>
      <p:ext uri="{BB962C8B-B14F-4D97-AF65-F5344CB8AC3E}">
        <p14:creationId xmlns:p14="http://schemas.microsoft.com/office/powerpoint/2010/main" val="53226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209303"/>
            <a:ext cx="3881266" cy="1464953"/>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3. Viruses are parasitical</a:t>
            </a:r>
            <a:r>
              <a:rPr lang="en-US" sz="2000" baseline="30000" dirty="0">
                <a:solidFill>
                  <a:srgbClr val="FF0000"/>
                </a:solidFill>
              </a:rPr>
              <a:t>.</a:t>
            </a:r>
            <a:r>
              <a:rPr lang="en-US" sz="2000" b="1" baseline="30000" dirty="0">
                <a:solidFill>
                  <a:srgbClr val="FF0000"/>
                </a:solidFill>
              </a:rPr>
              <a:t> They cannot reproduce on their own. </a:t>
            </a:r>
          </a:p>
          <a:p>
            <a:endParaRPr lang="en-US" sz="2000" b="1" baseline="30000" dirty="0">
              <a:solidFill>
                <a:srgbClr val="FF0000"/>
              </a:solidFill>
            </a:endParaRPr>
          </a:p>
          <a:p>
            <a:endParaRPr lang="en-US" sz="2000" b="1" baseline="30000" dirty="0"/>
          </a:p>
          <a:p>
            <a:endParaRPr lang="en-US" sz="1053" dirty="0"/>
          </a:p>
        </p:txBody>
      </p:sp>
      <p:sp>
        <p:nvSpPr>
          <p:cNvPr id="9" name="TextBox 8">
            <a:extLst>
              <a:ext uri="{FF2B5EF4-FFF2-40B4-BE49-F238E27FC236}">
                <a16:creationId xmlns:a16="http://schemas.microsoft.com/office/drawing/2014/main" id="{3F908CDE-4897-4365-A67A-E8059E1B6AB0}"/>
              </a:ext>
            </a:extLst>
          </p:cNvPr>
          <p:cNvSpPr txBox="1"/>
          <p:nvPr/>
        </p:nvSpPr>
        <p:spPr>
          <a:xfrm>
            <a:off x="690735" y="1247612"/>
            <a:ext cx="7538865" cy="2319225"/>
          </a:xfrm>
          <a:prstGeom prst="rect">
            <a:avLst/>
          </a:prstGeom>
          <a:noFill/>
        </p:spPr>
        <p:txBody>
          <a:bodyPr wrap="square" rtlCol="0">
            <a:spAutoFit/>
          </a:bodyPr>
          <a:lstStyle/>
          <a:p>
            <a:r>
              <a:rPr lang="en-US" sz="2800" b="1" baseline="30000" dirty="0"/>
              <a:t>James says that sin is the result of lust (from the outside) reproducing itself as sin inside the human heart. For a full explanation, read James 1:13-18.  Sin cannot reproduce on its own. It requires a host. We sin because we are sinners. We are not innocent victims of sin.</a:t>
            </a:r>
          </a:p>
          <a:p>
            <a:endParaRPr lang="en-US" sz="2800" baseline="30000" dirty="0"/>
          </a:p>
          <a:p>
            <a:r>
              <a:rPr lang="en-US" sz="2800" b="1" i="1" baseline="30000" dirty="0">
                <a:solidFill>
                  <a:srgbClr val="0070C0"/>
                </a:solidFill>
              </a:rPr>
              <a:t>“Then when lust hath conceived, it bringeth forth sin: and sin, when it is finished, bringeth forth death.”</a:t>
            </a:r>
            <a:r>
              <a:rPr lang="en-US" sz="2800" baseline="30000" dirty="0"/>
              <a:t> </a:t>
            </a:r>
            <a:r>
              <a:rPr lang="en-US" sz="2800" baseline="30000" dirty="0">
                <a:solidFill>
                  <a:srgbClr val="0070C0"/>
                </a:solidFill>
              </a:rPr>
              <a:t>- James 1:15</a:t>
            </a:r>
          </a:p>
          <a:p>
            <a:endParaRPr lang="en-US" dirty="0"/>
          </a:p>
        </p:txBody>
      </p:sp>
    </p:spTree>
    <p:extLst>
      <p:ext uri="{BB962C8B-B14F-4D97-AF65-F5344CB8AC3E}">
        <p14:creationId xmlns:p14="http://schemas.microsoft.com/office/powerpoint/2010/main" val="212146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148918"/>
            <a:ext cx="3881266" cy="892552"/>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4. Viruses appear deceptively similar to natural functions.</a:t>
            </a:r>
          </a:p>
        </p:txBody>
      </p:sp>
      <p:sp>
        <p:nvSpPr>
          <p:cNvPr id="2" name="TextBox 1">
            <a:extLst>
              <a:ext uri="{FF2B5EF4-FFF2-40B4-BE49-F238E27FC236}">
                <a16:creationId xmlns:a16="http://schemas.microsoft.com/office/drawing/2014/main" id="{9510AAD7-9FD1-40B0-8DC7-277293EE71EE}"/>
              </a:ext>
            </a:extLst>
          </p:cNvPr>
          <p:cNvSpPr txBox="1"/>
          <p:nvPr/>
        </p:nvSpPr>
        <p:spPr>
          <a:xfrm>
            <a:off x="690734" y="1041470"/>
            <a:ext cx="7897592" cy="4247958"/>
          </a:xfrm>
          <a:prstGeom prst="rect">
            <a:avLst/>
          </a:prstGeom>
          <a:noFill/>
        </p:spPr>
        <p:txBody>
          <a:bodyPr wrap="square" rtlCol="0">
            <a:spAutoFit/>
          </a:bodyPr>
          <a:lstStyle/>
          <a:p>
            <a:r>
              <a:rPr lang="en-US" sz="2400" b="1" i="1" baseline="30000" dirty="0"/>
              <a:t>“They can be  defined as a collection of a few molecules of genetic material, nucleic acid covered by a  layer of protein mass to shelter themselves.” </a:t>
            </a:r>
            <a:r>
              <a:rPr lang="en-US" sz="2000" baseline="30000" dirty="0"/>
              <a:t>- </a:t>
            </a:r>
            <a:r>
              <a:rPr lang="en-US" sz="2000" baseline="30000" dirty="0" err="1"/>
              <a:t>Lifeliqe</a:t>
            </a:r>
            <a:endParaRPr lang="en-US" sz="2000" baseline="30000" dirty="0"/>
          </a:p>
          <a:p>
            <a:endParaRPr lang="en-US" sz="2400" b="1" baseline="30000" dirty="0"/>
          </a:p>
          <a:p>
            <a:r>
              <a:rPr lang="en-US" sz="2400" b="1" baseline="30000" dirty="0"/>
              <a:t>When we wash our hands singing Happy Birthday, we are exposing the virus for what it is and destroying its mucous like shield. At that point the body can recognize and destroy it.</a:t>
            </a:r>
          </a:p>
          <a:p>
            <a:endParaRPr lang="en-US" sz="2400" b="1" baseline="30000" dirty="0"/>
          </a:p>
          <a:p>
            <a:r>
              <a:rPr lang="en-US" sz="2400" b="1" baseline="30000" dirty="0"/>
              <a:t>When we cleanse our spiritual hands, we can stave off the spawning of sin in our own lives.</a:t>
            </a:r>
          </a:p>
          <a:p>
            <a:endParaRPr lang="en-US" sz="2400" b="1" baseline="30000" dirty="0"/>
          </a:p>
          <a:p>
            <a:r>
              <a:rPr lang="en-US" sz="2400" b="1" i="1" baseline="30000" dirty="0">
                <a:solidFill>
                  <a:srgbClr val="0070C0"/>
                </a:solidFill>
              </a:rPr>
              <a:t>“Draw nigh to God, and he will draw nigh to you. Cleanse your hands, ye sinners; and purify your hearts, ye double minded.”</a:t>
            </a:r>
            <a:r>
              <a:rPr lang="en-US" sz="2400" b="1" baseline="30000" dirty="0">
                <a:solidFill>
                  <a:srgbClr val="0070C0"/>
                </a:solidFill>
              </a:rPr>
              <a:t> - James 4:8</a:t>
            </a:r>
          </a:p>
          <a:p>
            <a:endParaRPr lang="en-US" sz="2400" b="1" baseline="30000" dirty="0"/>
          </a:p>
          <a:p>
            <a:r>
              <a:rPr lang="en-US" sz="2400" b="1" baseline="30000" dirty="0"/>
              <a:t>This cleansing is readily available:</a:t>
            </a:r>
          </a:p>
          <a:p>
            <a:endParaRPr lang="en-US" sz="2400" b="1" baseline="30000" dirty="0"/>
          </a:p>
          <a:p>
            <a:r>
              <a:rPr lang="en-US" sz="2400" b="1" baseline="30000" dirty="0">
                <a:solidFill>
                  <a:srgbClr val="0070C0"/>
                </a:solidFill>
              </a:rPr>
              <a:t>“If we confess our sins, he is faithful and just to forgive us our sins, and to cleanse us from all unrighteousness. If we say that we have not sinned, we make him a liar, and his word is not in us.” 1 John 1:9-10.</a:t>
            </a:r>
          </a:p>
          <a:p>
            <a:endParaRPr lang="en-US" dirty="0"/>
          </a:p>
        </p:txBody>
      </p:sp>
    </p:spTree>
    <p:extLst>
      <p:ext uri="{BB962C8B-B14F-4D97-AF65-F5344CB8AC3E}">
        <p14:creationId xmlns:p14="http://schemas.microsoft.com/office/powerpoint/2010/main" val="2494079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209303"/>
            <a:ext cx="3881266" cy="892552"/>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5. Viruses force the body to do their own bidding. </a:t>
            </a:r>
            <a:endParaRPr lang="en-US" sz="2000" baseline="30000" dirty="0">
              <a:solidFill>
                <a:srgbClr val="FF0000"/>
              </a:solidFill>
            </a:endParaRPr>
          </a:p>
          <a:p>
            <a:endParaRPr lang="en-US" sz="2000" b="1" baseline="30000" dirty="0">
              <a:solidFill>
                <a:srgbClr val="FF0000"/>
              </a:solidFill>
            </a:endParaRPr>
          </a:p>
        </p:txBody>
      </p:sp>
      <p:sp>
        <p:nvSpPr>
          <p:cNvPr id="2" name="TextBox 1">
            <a:extLst>
              <a:ext uri="{FF2B5EF4-FFF2-40B4-BE49-F238E27FC236}">
                <a16:creationId xmlns:a16="http://schemas.microsoft.com/office/drawing/2014/main" id="{9510AAD7-9FD1-40B0-8DC7-277293EE71EE}"/>
              </a:ext>
            </a:extLst>
          </p:cNvPr>
          <p:cNvSpPr txBox="1"/>
          <p:nvPr/>
        </p:nvSpPr>
        <p:spPr>
          <a:xfrm>
            <a:off x="900332" y="1195754"/>
            <a:ext cx="7687994" cy="3263073"/>
          </a:xfrm>
          <a:prstGeom prst="rect">
            <a:avLst/>
          </a:prstGeom>
          <a:noFill/>
        </p:spPr>
        <p:txBody>
          <a:bodyPr wrap="square" rtlCol="0">
            <a:spAutoFit/>
          </a:bodyPr>
          <a:lstStyle/>
          <a:p>
            <a:r>
              <a:rPr lang="en-US" sz="2400" b="1" i="1" baseline="30000" dirty="0"/>
              <a:t>They cannot survive for a long by themselves, therefore they need a host on whom they can ‘parasite’. However, this coexistence is only beneficial for the virus, as it takes over its host and forces him to do his bidding by overwriting its genetic material with its own.”</a:t>
            </a:r>
            <a:r>
              <a:rPr lang="en-US" sz="2400" b="1" baseline="30000" dirty="0"/>
              <a:t> </a:t>
            </a:r>
            <a:r>
              <a:rPr lang="en-US" sz="2000" baseline="30000" dirty="0"/>
              <a:t>- </a:t>
            </a:r>
            <a:r>
              <a:rPr lang="en-US" sz="2000" baseline="30000" dirty="0" err="1"/>
              <a:t>Lifeliqe</a:t>
            </a:r>
            <a:endParaRPr lang="en-US" sz="2000" baseline="30000" dirty="0"/>
          </a:p>
          <a:p>
            <a:endParaRPr lang="en-US" sz="2400" b="1" baseline="30000" dirty="0"/>
          </a:p>
          <a:p>
            <a:r>
              <a:rPr lang="en-US" sz="2400" b="1" baseline="30000" dirty="0"/>
              <a:t>Sin brings bondage and, ironically death.  </a:t>
            </a:r>
          </a:p>
          <a:p>
            <a:endParaRPr lang="en-US" sz="2400" b="1" baseline="30000" dirty="0"/>
          </a:p>
          <a:p>
            <a:r>
              <a:rPr lang="en-US" sz="2400" b="1" i="1" baseline="30000" dirty="0">
                <a:solidFill>
                  <a:srgbClr val="0070C0"/>
                </a:solidFill>
              </a:rPr>
              <a:t>“For when ye were the servants of sin, ye were free from righteousness…For the wages of sin is death; but the gift of God is eternal life through Jesus Christ our Lord.” </a:t>
            </a:r>
            <a:r>
              <a:rPr lang="en-US" sz="2400" b="1" baseline="30000" dirty="0"/>
              <a:t>- Romans 6:20…23</a:t>
            </a:r>
          </a:p>
          <a:p>
            <a:endParaRPr lang="en-US" sz="2400" b="1" baseline="30000" dirty="0"/>
          </a:p>
          <a:p>
            <a:endParaRPr lang="en-US" sz="2400" b="1" baseline="30000" dirty="0"/>
          </a:p>
          <a:p>
            <a:endParaRPr lang="en-US" dirty="0"/>
          </a:p>
        </p:txBody>
      </p:sp>
    </p:spTree>
    <p:extLst>
      <p:ext uri="{BB962C8B-B14F-4D97-AF65-F5344CB8AC3E}">
        <p14:creationId xmlns:p14="http://schemas.microsoft.com/office/powerpoint/2010/main" val="72798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209303"/>
            <a:ext cx="3881266" cy="892552"/>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6. Viruses use human cells to manufacture new copies until the victim is overwhelmed.</a:t>
            </a:r>
          </a:p>
        </p:txBody>
      </p:sp>
      <p:sp>
        <p:nvSpPr>
          <p:cNvPr id="2" name="TextBox 1">
            <a:extLst>
              <a:ext uri="{FF2B5EF4-FFF2-40B4-BE49-F238E27FC236}">
                <a16:creationId xmlns:a16="http://schemas.microsoft.com/office/drawing/2014/main" id="{9510AAD7-9FD1-40B0-8DC7-277293EE71EE}"/>
              </a:ext>
            </a:extLst>
          </p:cNvPr>
          <p:cNvSpPr txBox="1"/>
          <p:nvPr/>
        </p:nvSpPr>
        <p:spPr>
          <a:xfrm>
            <a:off x="900332" y="1308296"/>
            <a:ext cx="7687994" cy="2308324"/>
          </a:xfrm>
          <a:prstGeom prst="rect">
            <a:avLst/>
          </a:prstGeom>
          <a:noFill/>
        </p:spPr>
        <p:txBody>
          <a:bodyPr wrap="square" rtlCol="0">
            <a:spAutoFit/>
          </a:bodyPr>
          <a:lstStyle/>
          <a:p>
            <a:r>
              <a:rPr lang="en-US" sz="3600" i="1" baseline="30000" dirty="0"/>
              <a:t>“Cells become a ‘manufactory’ and create many copies of the original virus, which then inflict other ones and continue until the  immune system or drugs slows them down or stops them.”</a:t>
            </a:r>
            <a:r>
              <a:rPr lang="en-US" sz="3600" baseline="30000" dirty="0"/>
              <a:t> </a:t>
            </a:r>
            <a:r>
              <a:rPr lang="en-US" sz="2800" baseline="30000" dirty="0"/>
              <a:t>- </a:t>
            </a:r>
            <a:r>
              <a:rPr lang="en-US" sz="2800" baseline="30000" dirty="0" err="1"/>
              <a:t>Lifeliqe</a:t>
            </a:r>
            <a:endParaRPr lang="en-US" sz="3600" baseline="30000" dirty="0"/>
          </a:p>
          <a:p>
            <a:endParaRPr lang="en-US" sz="3600" baseline="30000" dirty="0"/>
          </a:p>
          <a:p>
            <a:r>
              <a:rPr lang="en-US" sz="3600" i="1" baseline="30000" dirty="0">
                <a:solidFill>
                  <a:srgbClr val="0070C0"/>
                </a:solidFill>
              </a:rPr>
              <a:t>“…Sin, when it is finished, brings forth death.” J</a:t>
            </a:r>
            <a:r>
              <a:rPr lang="en-US" sz="3600" baseline="30000" dirty="0">
                <a:solidFill>
                  <a:srgbClr val="0070C0"/>
                </a:solidFill>
              </a:rPr>
              <a:t>ames 1:15</a:t>
            </a:r>
          </a:p>
        </p:txBody>
      </p:sp>
    </p:spTree>
    <p:extLst>
      <p:ext uri="{BB962C8B-B14F-4D97-AF65-F5344CB8AC3E}">
        <p14:creationId xmlns:p14="http://schemas.microsoft.com/office/powerpoint/2010/main" val="113623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Line 56">
            <a:extLst>
              <a:ext uri="{FF2B5EF4-FFF2-40B4-BE49-F238E27FC236}">
                <a16:creationId xmlns:a16="http://schemas.microsoft.com/office/drawing/2014/main" id="{0379DA52-918B-4551-AB60-8CCE02959E3A}"/>
              </a:ext>
            </a:extLst>
          </p:cNvPr>
          <p:cNvSpPr>
            <a:spLocks noChangeShapeType="1"/>
          </p:cNvSpPr>
          <p:nvPr/>
        </p:nvSpPr>
        <p:spPr bwMode="auto">
          <a:xfrm flipH="1" flipV="1">
            <a:off x="3378104" y="2369578"/>
            <a:ext cx="2318473" cy="17810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4" name="Line 56">
            <a:extLst>
              <a:ext uri="{FF2B5EF4-FFF2-40B4-BE49-F238E27FC236}">
                <a16:creationId xmlns:a16="http://schemas.microsoft.com/office/drawing/2014/main" id="{95884246-E8AC-4501-B78D-6E38EAB78076}"/>
              </a:ext>
            </a:extLst>
          </p:cNvPr>
          <p:cNvSpPr>
            <a:spLocks noChangeShapeType="1"/>
          </p:cNvSpPr>
          <p:nvPr/>
        </p:nvSpPr>
        <p:spPr bwMode="auto">
          <a:xfrm flipV="1">
            <a:off x="5677196" y="2339148"/>
            <a:ext cx="993500" cy="1877614"/>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2" name="Line 56">
            <a:extLst>
              <a:ext uri="{FF2B5EF4-FFF2-40B4-BE49-F238E27FC236}">
                <a16:creationId xmlns:a16="http://schemas.microsoft.com/office/drawing/2014/main" id="{EF72DF50-4F66-410F-9C82-3EAFCCCAD384}"/>
              </a:ext>
            </a:extLst>
          </p:cNvPr>
          <p:cNvSpPr>
            <a:spLocks noChangeShapeType="1"/>
          </p:cNvSpPr>
          <p:nvPr/>
        </p:nvSpPr>
        <p:spPr bwMode="auto">
          <a:xfrm flipH="1" flipV="1">
            <a:off x="4630705" y="2346618"/>
            <a:ext cx="1034865" cy="173103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1" name="Line 56">
            <a:extLst>
              <a:ext uri="{FF2B5EF4-FFF2-40B4-BE49-F238E27FC236}">
                <a16:creationId xmlns:a16="http://schemas.microsoft.com/office/drawing/2014/main" id="{81FD59F2-E67F-45CD-9825-F407D2DFB24F}"/>
              </a:ext>
            </a:extLst>
          </p:cNvPr>
          <p:cNvSpPr>
            <a:spLocks noChangeShapeType="1"/>
          </p:cNvSpPr>
          <p:nvPr/>
        </p:nvSpPr>
        <p:spPr bwMode="auto">
          <a:xfrm flipH="1" flipV="1">
            <a:off x="5650935" y="2369578"/>
            <a:ext cx="19743" cy="17810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6" name="Line 56">
            <a:extLst>
              <a:ext uri="{FF2B5EF4-FFF2-40B4-BE49-F238E27FC236}">
                <a16:creationId xmlns:a16="http://schemas.microsoft.com/office/drawing/2014/main" id="{B936A4FE-C3FA-4AF3-BC48-315839D8DE44}"/>
              </a:ext>
            </a:extLst>
          </p:cNvPr>
          <p:cNvSpPr>
            <a:spLocks noChangeShapeType="1"/>
          </p:cNvSpPr>
          <p:nvPr/>
        </p:nvSpPr>
        <p:spPr bwMode="auto">
          <a:xfrm flipH="1" flipV="1">
            <a:off x="4860115" y="1164038"/>
            <a:ext cx="794102"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0" name="Line 56">
            <a:extLst>
              <a:ext uri="{FF2B5EF4-FFF2-40B4-BE49-F238E27FC236}">
                <a16:creationId xmlns:a16="http://schemas.microsoft.com/office/drawing/2014/main" id="{45CAF419-5E4A-4B21-BB7C-E7C08DCDE8CC}"/>
              </a:ext>
            </a:extLst>
          </p:cNvPr>
          <p:cNvSpPr>
            <a:spLocks noChangeShapeType="1"/>
          </p:cNvSpPr>
          <p:nvPr/>
        </p:nvSpPr>
        <p:spPr bwMode="auto">
          <a:xfrm flipV="1">
            <a:off x="5673914" y="2346618"/>
            <a:ext cx="2257660" cy="187014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9" name="Line 56">
            <a:extLst>
              <a:ext uri="{FF2B5EF4-FFF2-40B4-BE49-F238E27FC236}">
                <a16:creationId xmlns:a16="http://schemas.microsoft.com/office/drawing/2014/main" id="{2CB141B7-FAB2-43C4-A3AD-AEA91EA908FB}"/>
              </a:ext>
            </a:extLst>
          </p:cNvPr>
          <p:cNvSpPr>
            <a:spLocks noChangeShapeType="1"/>
          </p:cNvSpPr>
          <p:nvPr/>
        </p:nvSpPr>
        <p:spPr bwMode="auto">
          <a:xfrm flipV="1">
            <a:off x="5673914" y="1170484"/>
            <a:ext cx="2128520" cy="304628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8" name="Line 56">
            <a:extLst>
              <a:ext uri="{FF2B5EF4-FFF2-40B4-BE49-F238E27FC236}">
                <a16:creationId xmlns:a16="http://schemas.microsoft.com/office/drawing/2014/main" id="{F8E7A3C9-B21E-45F6-8D0E-1A29B8B0585C}"/>
              </a:ext>
            </a:extLst>
          </p:cNvPr>
          <p:cNvSpPr>
            <a:spLocks noChangeShapeType="1"/>
          </p:cNvSpPr>
          <p:nvPr/>
        </p:nvSpPr>
        <p:spPr bwMode="auto">
          <a:xfrm flipV="1">
            <a:off x="5684208" y="1164038"/>
            <a:ext cx="623647"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14" name="Line 56"/>
          <p:cNvSpPr>
            <a:spLocks noChangeShapeType="1"/>
          </p:cNvSpPr>
          <p:nvPr/>
        </p:nvSpPr>
        <p:spPr bwMode="auto">
          <a:xfrm flipH="1" flipV="1">
            <a:off x="3457692" y="1164038"/>
            <a:ext cx="2216221"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43" name="TextBox 42"/>
          <p:cNvSpPr txBox="1"/>
          <p:nvPr/>
        </p:nvSpPr>
        <p:spPr>
          <a:xfrm>
            <a:off x="305735" y="764245"/>
            <a:ext cx="2124548" cy="1010107"/>
          </a:xfrm>
          <a:prstGeom prst="rect">
            <a:avLst/>
          </a:prstGeom>
          <a:noFill/>
        </p:spPr>
        <p:txBody>
          <a:bodyPr wrap="square" rtlCol="0">
            <a:noAutofit/>
          </a:bodyPr>
          <a:lstStyle/>
          <a:p>
            <a:pPr marL="285750" indent="-285750">
              <a:buFont typeface="Arial" panose="020B0604020202020204" pitchFamily="34" charset="0"/>
              <a:buChar char="•"/>
            </a:pPr>
            <a:r>
              <a:rPr lang="en-US" sz="1600" b="1" dirty="0">
                <a:solidFill>
                  <a:schemeClr val="accent5">
                    <a:lumMod val="50000"/>
                  </a:schemeClr>
                </a:solidFill>
              </a:rPr>
              <a:t>We have finished “East River”</a:t>
            </a:r>
          </a:p>
        </p:txBody>
      </p:sp>
      <p:grpSp>
        <p:nvGrpSpPr>
          <p:cNvPr id="26" name="Group 25">
            <a:extLst>
              <a:ext uri="{FF2B5EF4-FFF2-40B4-BE49-F238E27FC236}">
                <a16:creationId xmlns:a16="http://schemas.microsoft.com/office/drawing/2014/main" id="{B6E97F89-0454-4A21-9007-A511CB026A7C}"/>
              </a:ext>
            </a:extLst>
          </p:cNvPr>
          <p:cNvGrpSpPr/>
          <p:nvPr/>
        </p:nvGrpSpPr>
        <p:grpSpPr>
          <a:xfrm>
            <a:off x="2583005" y="325111"/>
            <a:ext cx="4394312" cy="840647"/>
            <a:chOff x="2583005" y="325111"/>
            <a:chExt cx="4394312" cy="840647"/>
          </a:xfrm>
        </p:grpSpPr>
        <p:grpSp>
          <p:nvGrpSpPr>
            <p:cNvPr id="6" name="Group 5">
              <a:extLst>
                <a:ext uri="{FF2B5EF4-FFF2-40B4-BE49-F238E27FC236}">
                  <a16:creationId xmlns:a16="http://schemas.microsoft.com/office/drawing/2014/main" id="{A700F12A-9ED2-45BF-9BE9-C35B5C923435}"/>
                </a:ext>
              </a:extLst>
            </p:cNvPr>
            <p:cNvGrpSpPr/>
            <p:nvPr/>
          </p:nvGrpSpPr>
          <p:grpSpPr>
            <a:xfrm>
              <a:off x="4256915" y="325111"/>
              <a:ext cx="1113721" cy="838927"/>
              <a:chOff x="4212344" y="564775"/>
              <a:chExt cx="938209" cy="838927"/>
            </a:xfrm>
          </p:grpSpPr>
          <p:sp>
            <p:nvSpPr>
              <p:cNvPr id="20" name="Freeform 19"/>
              <p:cNvSpPr>
                <a:spLocks noChangeArrowheads="1"/>
              </p:cNvSpPr>
              <p:nvPr/>
            </p:nvSpPr>
            <p:spPr bwMode="auto">
              <a:xfrm>
                <a:off x="4212344" y="564775"/>
                <a:ext cx="938209" cy="838927"/>
              </a:xfrm>
              <a:custGeom>
                <a:avLst/>
                <a:gdLst>
                  <a:gd name="T0" fmla="*/ 629 w 840"/>
                  <a:gd name="T1" fmla="*/ 0 h 750"/>
                  <a:gd name="T2" fmla="*/ 209 w 840"/>
                  <a:gd name="T3" fmla="*/ 0 h 750"/>
                  <a:gd name="T4" fmla="*/ 0 w 840"/>
                  <a:gd name="T5" fmla="*/ 389 h 750"/>
                  <a:gd name="T6" fmla="*/ 209 w 840"/>
                  <a:gd name="T7" fmla="*/ 749 h 750"/>
                  <a:gd name="T8" fmla="*/ 629 w 840"/>
                  <a:gd name="T9" fmla="*/ 749 h 750"/>
                  <a:gd name="T10" fmla="*/ 839 w 840"/>
                  <a:gd name="T11" fmla="*/ 389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89"/>
                    </a:lnTo>
                    <a:lnTo>
                      <a:pt x="209" y="749"/>
                    </a:lnTo>
                    <a:lnTo>
                      <a:pt x="629" y="749"/>
                    </a:lnTo>
                    <a:lnTo>
                      <a:pt x="839" y="389"/>
                    </a:lnTo>
                    <a:lnTo>
                      <a:pt x="629" y="0"/>
                    </a:ln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2" name="Rectangle 1"/>
              <p:cNvSpPr/>
              <p:nvPr/>
            </p:nvSpPr>
            <p:spPr>
              <a:xfrm>
                <a:off x="4296277" y="636702"/>
                <a:ext cx="805091" cy="723275"/>
              </a:xfrm>
              <a:prstGeom prst="rect">
                <a:avLst/>
              </a:prstGeom>
            </p:spPr>
            <p:txBody>
              <a:bodyPr wrap="square">
                <a:normAutofit/>
              </a:bodyPr>
              <a:lstStyle/>
              <a:p>
                <a:pPr algn="ctr"/>
                <a:r>
                  <a:rPr lang="en-US" sz="1600" b="1" dirty="0">
                    <a:solidFill>
                      <a:schemeClr val="bg2">
                        <a:lumMod val="10000"/>
                      </a:schemeClr>
                    </a:solidFill>
                  </a:rPr>
                  <a:t>Gad</a:t>
                </a:r>
              </a:p>
              <a:p>
                <a:pPr algn="ctr"/>
                <a:r>
                  <a:rPr lang="en-US" sz="1400" b="1" dirty="0">
                    <a:solidFill>
                      <a:schemeClr val="bg2">
                        <a:lumMod val="10000"/>
                      </a:schemeClr>
                    </a:solidFill>
                  </a:rPr>
                  <a:t>13-14</a:t>
                </a:r>
              </a:p>
            </p:txBody>
          </p:sp>
        </p:grpSp>
        <p:grpSp>
          <p:nvGrpSpPr>
            <p:cNvPr id="5" name="Group 4">
              <a:extLst>
                <a:ext uri="{FF2B5EF4-FFF2-40B4-BE49-F238E27FC236}">
                  <a16:creationId xmlns:a16="http://schemas.microsoft.com/office/drawing/2014/main" id="{208535A2-9D8E-4C8F-82A8-079A47359B31}"/>
                </a:ext>
              </a:extLst>
            </p:cNvPr>
            <p:cNvGrpSpPr/>
            <p:nvPr/>
          </p:nvGrpSpPr>
          <p:grpSpPr>
            <a:xfrm>
              <a:off x="5684208" y="325111"/>
              <a:ext cx="1293109" cy="840647"/>
              <a:chOff x="5324295" y="1239888"/>
              <a:chExt cx="972958" cy="840647"/>
            </a:xfrm>
          </p:grpSpPr>
          <p:sp>
            <p:nvSpPr>
              <p:cNvPr id="25" name="Freeform 24"/>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5" name="Rectangle 44"/>
              <p:cNvSpPr/>
              <p:nvPr/>
            </p:nvSpPr>
            <p:spPr>
              <a:xfrm>
                <a:off x="5417693" y="1357260"/>
                <a:ext cx="805091" cy="723275"/>
              </a:xfrm>
              <a:prstGeom prst="rect">
                <a:avLst/>
              </a:prstGeom>
            </p:spPr>
            <p:txBody>
              <a:bodyPr wrap="square">
                <a:normAutofit/>
              </a:bodyPr>
              <a:lstStyle/>
              <a:p>
                <a:pPr algn="ctr"/>
                <a:r>
                  <a:rPr lang="en-US" sz="1600" b="1" dirty="0">
                    <a:solidFill>
                      <a:schemeClr val="bg2">
                        <a:lumMod val="10000"/>
                      </a:schemeClr>
                    </a:solidFill>
                  </a:rPr>
                  <a:t>Reuben</a:t>
                </a:r>
              </a:p>
              <a:p>
                <a:pPr algn="ctr"/>
                <a:r>
                  <a:rPr lang="en-US" sz="1400" b="1" dirty="0">
                    <a:solidFill>
                      <a:schemeClr val="bg2">
                        <a:lumMod val="10000"/>
                      </a:schemeClr>
                    </a:solidFill>
                  </a:rPr>
                  <a:t>13-14</a:t>
                </a:r>
              </a:p>
            </p:txBody>
          </p:sp>
        </p:grpSp>
        <p:grpSp>
          <p:nvGrpSpPr>
            <p:cNvPr id="7" name="Group 6">
              <a:extLst>
                <a:ext uri="{FF2B5EF4-FFF2-40B4-BE49-F238E27FC236}">
                  <a16:creationId xmlns:a16="http://schemas.microsoft.com/office/drawing/2014/main" id="{AA6CEBC4-B490-4D7B-B258-01CEE28F0618}"/>
                </a:ext>
              </a:extLst>
            </p:cNvPr>
            <p:cNvGrpSpPr/>
            <p:nvPr/>
          </p:nvGrpSpPr>
          <p:grpSpPr>
            <a:xfrm>
              <a:off x="2583005" y="325111"/>
              <a:ext cx="1190361" cy="840647"/>
              <a:chOff x="3100392" y="1239888"/>
              <a:chExt cx="938209" cy="840647"/>
            </a:xfrm>
          </p:grpSpPr>
          <p:sp>
            <p:nvSpPr>
              <p:cNvPr id="22" name="Freeform 21"/>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4" name="Rectangle 63"/>
              <p:cNvSpPr/>
              <p:nvPr/>
            </p:nvSpPr>
            <p:spPr>
              <a:xfrm>
                <a:off x="3170865" y="1357260"/>
                <a:ext cx="805091" cy="723275"/>
              </a:xfrm>
              <a:prstGeom prst="rect">
                <a:avLst/>
              </a:prstGeom>
            </p:spPr>
            <p:txBody>
              <a:bodyPr wrap="square">
                <a:normAutofit fontScale="92500" lnSpcReduction="10000"/>
              </a:bodyPr>
              <a:lstStyle/>
              <a:p>
                <a:pPr algn="ctr"/>
                <a:r>
                  <a:rPr lang="en-US" sz="1600" b="1" dirty="0">
                    <a:solidFill>
                      <a:schemeClr val="bg2">
                        <a:lumMod val="10000"/>
                      </a:schemeClr>
                    </a:solidFill>
                  </a:rPr>
                  <a:t>Manasseh</a:t>
                </a:r>
              </a:p>
              <a:p>
                <a:pPr algn="ctr"/>
                <a:r>
                  <a:rPr lang="en-US" sz="1600" b="1" dirty="0">
                    <a:solidFill>
                      <a:schemeClr val="bg2">
                        <a:lumMod val="10000"/>
                      </a:schemeClr>
                    </a:solidFill>
                  </a:rPr>
                  <a:t>East</a:t>
                </a:r>
              </a:p>
              <a:p>
                <a:pPr algn="ctr"/>
                <a:r>
                  <a:rPr lang="en-US" sz="1500" b="1" dirty="0">
                    <a:solidFill>
                      <a:schemeClr val="bg2">
                        <a:lumMod val="10000"/>
                      </a:schemeClr>
                    </a:solidFill>
                  </a:rPr>
                  <a:t>13-14</a:t>
                </a:r>
              </a:p>
            </p:txBody>
          </p:sp>
        </p:grpSp>
      </p:grpSp>
      <p:grpSp>
        <p:nvGrpSpPr>
          <p:cNvPr id="4" name="Group 3">
            <a:extLst>
              <a:ext uri="{FF2B5EF4-FFF2-40B4-BE49-F238E27FC236}">
                <a16:creationId xmlns:a16="http://schemas.microsoft.com/office/drawing/2014/main" id="{0C411430-3AAF-430F-B1CF-A164801A033B}"/>
              </a:ext>
            </a:extLst>
          </p:cNvPr>
          <p:cNvGrpSpPr/>
          <p:nvPr/>
        </p:nvGrpSpPr>
        <p:grpSpPr>
          <a:xfrm>
            <a:off x="7439975" y="325111"/>
            <a:ext cx="1247490" cy="838927"/>
            <a:chOff x="6336965" y="1845505"/>
            <a:chExt cx="972958" cy="838927"/>
          </a:xfrm>
        </p:grpSpPr>
        <p:sp>
          <p:nvSpPr>
            <p:cNvPr id="23" name="Freeform 22"/>
            <p:cNvSpPr>
              <a:spLocks noChangeArrowheads="1"/>
            </p:cNvSpPr>
            <p:nvPr/>
          </p:nvSpPr>
          <p:spPr bwMode="auto">
            <a:xfrm>
              <a:off x="6336965" y="1845505"/>
              <a:ext cx="972958" cy="838927"/>
            </a:xfrm>
            <a:custGeom>
              <a:avLst/>
              <a:gdLst>
                <a:gd name="T0" fmla="*/ 209 w 870"/>
                <a:gd name="T1" fmla="*/ 0 h 750"/>
                <a:gd name="T2" fmla="*/ 629 w 870"/>
                <a:gd name="T3" fmla="*/ 0 h 750"/>
                <a:gd name="T4" fmla="*/ 869 w 870"/>
                <a:gd name="T5" fmla="*/ 390 h 750"/>
                <a:gd name="T6" fmla="*/ 629 w 870"/>
                <a:gd name="T7" fmla="*/ 749 h 750"/>
                <a:gd name="T8" fmla="*/ 209 w 870"/>
                <a:gd name="T9" fmla="*/ 749 h 750"/>
                <a:gd name="T10" fmla="*/ 0 w 870"/>
                <a:gd name="T11" fmla="*/ 390 h 750"/>
                <a:gd name="T12" fmla="*/ 209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09" y="0"/>
                  </a:moveTo>
                  <a:lnTo>
                    <a:pt x="629" y="0"/>
                  </a:lnTo>
                  <a:lnTo>
                    <a:pt x="869" y="390"/>
                  </a:lnTo>
                  <a:lnTo>
                    <a:pt x="629" y="749"/>
                  </a:lnTo>
                  <a:lnTo>
                    <a:pt x="209" y="749"/>
                  </a:lnTo>
                  <a:lnTo>
                    <a:pt x="0" y="390"/>
                  </a:lnTo>
                  <a:lnTo>
                    <a:pt x="209" y="0"/>
                  </a:lnTo>
                </a:path>
              </a:pathLst>
            </a:custGeom>
            <a:gradFill flip="none" rotWithShape="1">
              <a:gsLst>
                <a:gs pos="0">
                  <a:schemeClr val="accent5">
                    <a:lumMod val="60000"/>
                    <a:lumOff val="40000"/>
                  </a:schemeClr>
                </a:gs>
                <a:gs pos="48000">
                  <a:schemeClr val="tx2">
                    <a:lumMod val="60000"/>
                    <a:lumOff val="40000"/>
                  </a:schemeClr>
                </a:gs>
                <a:gs pos="100000">
                  <a:schemeClr val="accent5">
                    <a:lumMod val="20000"/>
                    <a:lumOff val="8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5" name="Rectangle 64"/>
            <p:cNvSpPr/>
            <p:nvPr/>
          </p:nvSpPr>
          <p:spPr>
            <a:xfrm>
              <a:off x="6430818" y="1906554"/>
              <a:ext cx="805091" cy="723275"/>
            </a:xfrm>
            <a:prstGeom prst="rect">
              <a:avLst/>
            </a:prstGeom>
          </p:spPr>
          <p:txBody>
            <a:bodyPr wrap="square">
              <a:normAutofit/>
            </a:bodyPr>
            <a:lstStyle/>
            <a:p>
              <a:pPr algn="ctr"/>
              <a:r>
                <a:rPr lang="en-US" sz="1600" b="1" dirty="0">
                  <a:solidFill>
                    <a:schemeClr val="bg2">
                      <a:lumMod val="10000"/>
                    </a:schemeClr>
                  </a:solidFill>
                </a:rPr>
                <a:t>Judah</a:t>
              </a:r>
            </a:p>
            <a:p>
              <a:pPr algn="ctr"/>
              <a:r>
                <a:rPr lang="en-US" sz="1400" b="1" dirty="0">
                  <a:solidFill>
                    <a:schemeClr val="bg2">
                      <a:lumMod val="10000"/>
                    </a:schemeClr>
                  </a:solidFill>
                </a:rPr>
                <a:t>15</a:t>
              </a:r>
            </a:p>
          </p:txBody>
        </p:sp>
      </p:grpSp>
      <p:sp>
        <p:nvSpPr>
          <p:cNvPr id="73" name="TextBox 72">
            <a:extLst>
              <a:ext uri="{FF2B5EF4-FFF2-40B4-BE49-F238E27FC236}">
                <a16:creationId xmlns:a16="http://schemas.microsoft.com/office/drawing/2014/main" id="{A7571830-2D55-4A5A-8662-B266D92AA1B3}"/>
              </a:ext>
            </a:extLst>
          </p:cNvPr>
          <p:cNvSpPr txBox="1"/>
          <p:nvPr/>
        </p:nvSpPr>
        <p:spPr>
          <a:xfrm>
            <a:off x="305735" y="1887595"/>
            <a:ext cx="2124548" cy="1156518"/>
          </a:xfrm>
          <a:prstGeom prst="rect">
            <a:avLst/>
          </a:prstGeom>
          <a:noFill/>
        </p:spPr>
        <p:txBody>
          <a:bodyPr wrap="square" rtlCol="0">
            <a:noAutofit/>
          </a:bodyPr>
          <a:lstStyle/>
          <a:p>
            <a:pPr marL="285750" indent="-285750">
              <a:buFont typeface="Arial" panose="020B0604020202020204" pitchFamily="34" charset="0"/>
              <a:buChar char="•"/>
            </a:pPr>
            <a:r>
              <a:rPr lang="en-US" sz="1600" b="1" dirty="0">
                <a:solidFill>
                  <a:schemeClr val="accent5">
                    <a:lumMod val="50000"/>
                  </a:schemeClr>
                </a:solidFill>
              </a:rPr>
              <a:t>We were working on Judah…</a:t>
            </a:r>
          </a:p>
        </p:txBody>
      </p:sp>
      <p:sp>
        <p:nvSpPr>
          <p:cNvPr id="85" name="Line 56">
            <a:extLst>
              <a:ext uri="{FF2B5EF4-FFF2-40B4-BE49-F238E27FC236}">
                <a16:creationId xmlns:a16="http://schemas.microsoft.com/office/drawing/2014/main" id="{347CA94C-7C3C-48EA-B0EA-7B0A19AABB7C}"/>
              </a:ext>
            </a:extLst>
          </p:cNvPr>
          <p:cNvSpPr>
            <a:spLocks noChangeShapeType="1"/>
          </p:cNvSpPr>
          <p:nvPr/>
        </p:nvSpPr>
        <p:spPr bwMode="auto">
          <a:xfrm flipV="1">
            <a:off x="5670678" y="3621813"/>
            <a:ext cx="1952533" cy="5168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6" name="Line 56">
            <a:extLst>
              <a:ext uri="{FF2B5EF4-FFF2-40B4-BE49-F238E27FC236}">
                <a16:creationId xmlns:a16="http://schemas.microsoft.com/office/drawing/2014/main" id="{F5FDCDD4-440A-4E59-B1B4-75EFB86E97F5}"/>
              </a:ext>
            </a:extLst>
          </p:cNvPr>
          <p:cNvSpPr>
            <a:spLocks noChangeShapeType="1"/>
          </p:cNvSpPr>
          <p:nvPr/>
        </p:nvSpPr>
        <p:spPr bwMode="auto">
          <a:xfrm flipH="1" flipV="1">
            <a:off x="3693884" y="3629249"/>
            <a:ext cx="2004951" cy="468863"/>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grpSp>
        <p:nvGrpSpPr>
          <p:cNvPr id="27" name="Group 26"/>
          <p:cNvGrpSpPr/>
          <p:nvPr/>
        </p:nvGrpSpPr>
        <p:grpSpPr>
          <a:xfrm>
            <a:off x="3209399" y="3598902"/>
            <a:ext cx="4857609" cy="1214664"/>
            <a:chOff x="1669075" y="2714873"/>
            <a:chExt cx="5392000" cy="1670436"/>
          </a:xfrm>
        </p:grpSpPr>
        <p:grpSp>
          <p:nvGrpSpPr>
            <p:cNvPr id="28" name="Group 27"/>
            <p:cNvGrpSpPr/>
            <p:nvPr/>
          </p:nvGrpSpPr>
          <p:grpSpPr>
            <a:xfrm flipH="1">
              <a:off x="1719079" y="2714873"/>
              <a:ext cx="2671387" cy="1624491"/>
              <a:chOff x="4366716" y="2714873"/>
              <a:chExt cx="2671387" cy="1624491"/>
            </a:xfrm>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34000">
                    <a:schemeClr val="accent3">
                      <a:lumMod val="45000"/>
                      <a:lumOff val="55000"/>
                    </a:schemeClr>
                  </a:gs>
                  <a:gs pos="99010">
                    <a:srgbClr val="E4E4E4"/>
                  </a:gs>
                  <a:gs pos="81000">
                    <a:schemeClr val="bg1">
                      <a:lumMod val="75000"/>
                    </a:schemeClr>
                  </a:gs>
                  <a:gs pos="100000">
                    <a:schemeClr val="accent3">
                      <a:lumMod val="30000"/>
                      <a:lumOff val="70000"/>
                    </a:schemeClr>
                  </a:gs>
                </a:gsLst>
                <a:lin ang="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7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3000">
                    <a:schemeClr val="bg1">
                      <a:lumMod val="95000"/>
                    </a:schemeClr>
                  </a:gs>
                  <a:gs pos="83000">
                    <a:schemeClr val="bg1">
                      <a:lumMod val="8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5000"/>
                    </a:schemeClr>
                  </a:gs>
                  <a:gs pos="83000">
                    <a:schemeClr val="bg1">
                      <a:lumMod val="6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4000">
                    <a:schemeClr val="bg1">
                      <a:lumMod val="85000"/>
                    </a:schemeClr>
                  </a:gs>
                  <a:gs pos="83000">
                    <a:schemeClr val="bg1">
                      <a:lumMod val="7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adFill flip="none" rotWithShape="1">
              <a:gsLst>
                <a:gs pos="0">
                  <a:schemeClr val="accent1">
                    <a:lumMod val="67000"/>
                  </a:schemeClr>
                </a:gs>
                <a:gs pos="48000">
                  <a:schemeClr val="accent1">
                    <a:lumMod val="97000"/>
                    <a:lumOff val="3000"/>
                  </a:schemeClr>
                </a:gs>
                <a:gs pos="100000">
                  <a:schemeClr val="accent1">
                    <a:lumMod val="75000"/>
                  </a:schemeClr>
                </a:gs>
              </a:gsLst>
              <a:lin ang="162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248885" y="4417127"/>
            <a:ext cx="4818123" cy="477054"/>
          </a:xfrm>
          <a:prstGeom prst="rect">
            <a:avLst/>
          </a:prstGeom>
          <a:noFill/>
        </p:spPr>
        <p:txBody>
          <a:bodyPr wrap="square" rtlCol="0">
            <a:noAutofit/>
          </a:bodyPr>
          <a:lstStyle/>
          <a:p>
            <a:pPr algn="ctr"/>
            <a:r>
              <a:rPr lang="en-US" sz="2000" b="1" dirty="0">
                <a:solidFill>
                  <a:schemeClr val="accent5"/>
                </a:solidFill>
              </a:rPr>
              <a:t>The Lands  Inherited Directly from God</a:t>
            </a:r>
          </a:p>
        </p:txBody>
      </p:sp>
      <p:sp>
        <p:nvSpPr>
          <p:cNvPr id="48" name="TextBox 47">
            <a:extLst>
              <a:ext uri="{FF2B5EF4-FFF2-40B4-BE49-F238E27FC236}">
                <a16:creationId xmlns:a16="http://schemas.microsoft.com/office/drawing/2014/main" id="{28BE2BAD-61D6-40FF-AF8B-DC9C86186AD8}"/>
              </a:ext>
            </a:extLst>
          </p:cNvPr>
          <p:cNvSpPr txBox="1"/>
          <p:nvPr/>
        </p:nvSpPr>
        <p:spPr>
          <a:xfrm>
            <a:off x="305735" y="230736"/>
            <a:ext cx="2483514" cy="400110"/>
          </a:xfrm>
          <a:prstGeom prst="rect">
            <a:avLst/>
          </a:prstGeom>
          <a:noFill/>
        </p:spPr>
        <p:txBody>
          <a:bodyPr wrap="square" rtlCol="0">
            <a:spAutoFit/>
          </a:bodyPr>
          <a:lstStyle/>
          <a:p>
            <a:r>
              <a:rPr lang="en-US" sz="2000" b="1" dirty="0">
                <a:solidFill>
                  <a:srgbClr val="00B0F0"/>
                </a:solidFill>
              </a:rPr>
              <a:t>Where we’ve been</a:t>
            </a:r>
          </a:p>
        </p:txBody>
      </p:sp>
    </p:spTree>
    <p:extLst>
      <p:ext uri="{BB962C8B-B14F-4D97-AF65-F5344CB8AC3E}">
        <p14:creationId xmlns:p14="http://schemas.microsoft.com/office/powerpoint/2010/main" val="429163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209303"/>
            <a:ext cx="3881266" cy="687368"/>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7. Viruses mutate, making them difficult targets.</a:t>
            </a:r>
          </a:p>
        </p:txBody>
      </p:sp>
      <p:sp>
        <p:nvSpPr>
          <p:cNvPr id="2" name="TextBox 1">
            <a:extLst>
              <a:ext uri="{FF2B5EF4-FFF2-40B4-BE49-F238E27FC236}">
                <a16:creationId xmlns:a16="http://schemas.microsoft.com/office/drawing/2014/main" id="{9510AAD7-9FD1-40B0-8DC7-277293EE71EE}"/>
              </a:ext>
            </a:extLst>
          </p:cNvPr>
          <p:cNvSpPr txBox="1"/>
          <p:nvPr/>
        </p:nvSpPr>
        <p:spPr>
          <a:xfrm>
            <a:off x="648223" y="1416181"/>
            <a:ext cx="7687994" cy="3067891"/>
          </a:xfrm>
          <a:prstGeom prst="rect">
            <a:avLst/>
          </a:prstGeom>
          <a:noFill/>
        </p:spPr>
        <p:txBody>
          <a:bodyPr wrap="square" rtlCol="0">
            <a:spAutoFit/>
          </a:bodyPr>
          <a:lstStyle/>
          <a:p>
            <a:r>
              <a:rPr lang="en-US" sz="3200" i="1" baseline="30000" dirty="0"/>
              <a:t>“Every virus mutates. It is part of the life cycle of the virus.</a:t>
            </a:r>
            <a:r>
              <a:rPr lang="en-US" sz="3200" baseline="30000" dirty="0"/>
              <a:t>” </a:t>
            </a:r>
            <a:r>
              <a:rPr lang="en-US" sz="2000" baseline="30000" dirty="0"/>
              <a:t>- Healthline.com</a:t>
            </a:r>
          </a:p>
          <a:p>
            <a:endParaRPr lang="en-US" sz="3200" b="1" baseline="30000" dirty="0">
              <a:solidFill>
                <a:srgbClr val="0070C0"/>
              </a:solidFill>
            </a:endParaRPr>
          </a:p>
          <a:p>
            <a:r>
              <a:rPr lang="en-US" sz="3200" b="1" i="1" baseline="30000" dirty="0">
                <a:solidFill>
                  <a:srgbClr val="0070C0"/>
                </a:solidFill>
              </a:rPr>
              <a:t>“For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 </a:t>
            </a:r>
          </a:p>
          <a:p>
            <a:r>
              <a:rPr lang="en-US" sz="3200" b="1" baseline="30000" dirty="0">
                <a:solidFill>
                  <a:srgbClr val="0070C0"/>
                </a:solidFill>
              </a:rPr>
              <a:t>- 2 Corinthians 11:13-15</a:t>
            </a:r>
          </a:p>
          <a:p>
            <a:endParaRPr lang="en-US" baseline="30000" dirty="0"/>
          </a:p>
        </p:txBody>
      </p:sp>
    </p:spTree>
    <p:extLst>
      <p:ext uri="{BB962C8B-B14F-4D97-AF65-F5344CB8AC3E}">
        <p14:creationId xmlns:p14="http://schemas.microsoft.com/office/powerpoint/2010/main" val="76047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1FF51-90CE-4318-A668-EACAC51D928C}"/>
              </a:ext>
            </a:extLst>
          </p:cNvPr>
          <p:cNvSpPr txBox="1"/>
          <p:nvPr/>
        </p:nvSpPr>
        <p:spPr>
          <a:xfrm>
            <a:off x="690734" y="209303"/>
            <a:ext cx="3881266" cy="687368"/>
          </a:xfrm>
          <a:prstGeom prst="rect">
            <a:avLst/>
          </a:prstGeom>
          <a:noFill/>
        </p:spPr>
        <p:txBody>
          <a:bodyPr wrap="square" rtlCol="0">
            <a:spAutoFit/>
          </a:bodyPr>
          <a:lstStyle/>
          <a:p>
            <a:r>
              <a:rPr lang="en-US" sz="1800" i="1" baseline="30000" dirty="0"/>
              <a:t>Viruses and sin compared.  </a:t>
            </a:r>
          </a:p>
          <a:p>
            <a:endParaRPr lang="en-US" sz="2000" b="1" baseline="30000" dirty="0"/>
          </a:p>
          <a:p>
            <a:r>
              <a:rPr lang="en-US" sz="2000" b="1" baseline="30000" dirty="0">
                <a:solidFill>
                  <a:srgbClr val="FF0000"/>
                </a:solidFill>
              </a:rPr>
              <a:t>8. Viruses are vulnerable to light.</a:t>
            </a:r>
          </a:p>
        </p:txBody>
      </p:sp>
      <p:sp>
        <p:nvSpPr>
          <p:cNvPr id="2" name="TextBox 1">
            <a:extLst>
              <a:ext uri="{FF2B5EF4-FFF2-40B4-BE49-F238E27FC236}">
                <a16:creationId xmlns:a16="http://schemas.microsoft.com/office/drawing/2014/main" id="{9510AAD7-9FD1-40B0-8DC7-277293EE71EE}"/>
              </a:ext>
            </a:extLst>
          </p:cNvPr>
          <p:cNvSpPr txBox="1"/>
          <p:nvPr/>
        </p:nvSpPr>
        <p:spPr>
          <a:xfrm>
            <a:off x="728003" y="882605"/>
            <a:ext cx="7930662" cy="3949799"/>
          </a:xfrm>
          <a:prstGeom prst="rect">
            <a:avLst/>
          </a:prstGeom>
          <a:noFill/>
        </p:spPr>
        <p:txBody>
          <a:bodyPr wrap="square" rtlCol="0">
            <a:spAutoFit/>
          </a:bodyPr>
          <a:lstStyle/>
          <a:p>
            <a:r>
              <a:rPr lang="en-US" sz="2400" b="1" i="1" baseline="30000" dirty="0"/>
              <a:t>“As the researchers explained, broad-spectrum UVC light kills viruses and bacteria, and it is currently used to decontaminate surgical equipment. But this type of light can cause skin cancer and cataracts, so it’s not used in public spaces.” </a:t>
            </a:r>
            <a:r>
              <a:rPr lang="en-US" sz="1800" baseline="30000" dirty="0"/>
              <a:t>- </a:t>
            </a:r>
            <a:r>
              <a:rPr lang="en-US" sz="1800" baseline="30000" dirty="0" err="1"/>
              <a:t>WebMd</a:t>
            </a:r>
            <a:endParaRPr lang="en-US" sz="2400" baseline="30000" dirty="0"/>
          </a:p>
          <a:p>
            <a:endParaRPr lang="en-US" sz="2400" b="1" baseline="30000" dirty="0">
              <a:solidFill>
                <a:srgbClr val="0070C0"/>
              </a:solidFill>
            </a:endParaRPr>
          </a:p>
          <a:p>
            <a:r>
              <a:rPr lang="en-US" sz="2400" b="1" i="1" baseline="30000" dirty="0">
                <a:solidFill>
                  <a:srgbClr val="0070C0"/>
                </a:solidFill>
              </a:rPr>
              <a:t>“For every one that doeth evil </a:t>
            </a:r>
            <a:r>
              <a:rPr lang="en-US" sz="2400" b="1" i="1" baseline="30000" dirty="0" err="1">
                <a:solidFill>
                  <a:srgbClr val="0070C0"/>
                </a:solidFill>
              </a:rPr>
              <a:t>hateth</a:t>
            </a:r>
            <a:r>
              <a:rPr lang="en-US" sz="2400" b="1" i="1" baseline="30000" dirty="0">
                <a:solidFill>
                  <a:srgbClr val="0070C0"/>
                </a:solidFill>
              </a:rPr>
              <a:t> the light, neither cometh to the light, lest his deeds should be reproved. But he that doeth truth cometh to the light, that his deeds may be made manifest, that they are wrought in God.”</a:t>
            </a:r>
            <a:r>
              <a:rPr lang="en-US" sz="2400" b="1" baseline="30000" dirty="0">
                <a:solidFill>
                  <a:srgbClr val="0070C0"/>
                </a:solidFill>
              </a:rPr>
              <a:t> - John 3:20,21</a:t>
            </a:r>
          </a:p>
          <a:p>
            <a:endParaRPr lang="en-US" sz="2400" b="1" baseline="30000" dirty="0"/>
          </a:p>
          <a:p>
            <a:r>
              <a:rPr lang="en-US" sz="2400" b="1" baseline="30000" dirty="0">
                <a:solidFill>
                  <a:srgbClr val="FF0000"/>
                </a:solidFill>
              </a:rPr>
              <a:t>Conclusion: </a:t>
            </a:r>
            <a:r>
              <a:rPr lang="en-US" sz="2400" b="1" baseline="30000" dirty="0"/>
              <a:t>The struggle with viruses will likely continue and may even be hinted at in the book of Revelation. The solution for sin, on the other hand has been provided and is freely available to all.</a:t>
            </a:r>
          </a:p>
          <a:p>
            <a:endParaRPr lang="en-US" sz="2400" b="1" baseline="30000" dirty="0"/>
          </a:p>
          <a:p>
            <a:r>
              <a:rPr lang="en-US" sz="2400" b="1" i="1" baseline="30000" dirty="0">
                <a:solidFill>
                  <a:srgbClr val="0070C0"/>
                </a:solidFill>
              </a:rPr>
              <a:t>“For the wages of sin is death; but the gift of God is eternal life through Jesus Christ our Lord.</a:t>
            </a:r>
            <a:r>
              <a:rPr lang="en-US" sz="2400" b="1" baseline="30000" dirty="0">
                <a:solidFill>
                  <a:srgbClr val="0070C0"/>
                </a:solidFill>
              </a:rPr>
              <a:t>” - Romans 6:23.</a:t>
            </a:r>
          </a:p>
          <a:p>
            <a:endParaRPr lang="en-US" sz="2000" baseline="30000" dirty="0"/>
          </a:p>
          <a:p>
            <a:pPr algn="ctr"/>
            <a:r>
              <a:rPr lang="en-US" sz="2000" i="1" baseline="30000" dirty="0"/>
              <a:t>Learn more about the good news of Jesus Christ at StandingTrue.com</a:t>
            </a:r>
          </a:p>
        </p:txBody>
      </p:sp>
    </p:spTree>
    <p:extLst>
      <p:ext uri="{BB962C8B-B14F-4D97-AF65-F5344CB8AC3E}">
        <p14:creationId xmlns:p14="http://schemas.microsoft.com/office/powerpoint/2010/main" val="875655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2BBA-5B1F-4321-9FB1-96DD0E7EC08D}"/>
              </a:ext>
            </a:extLst>
          </p:cNvPr>
          <p:cNvSpPr>
            <a:spLocks noGrp="1"/>
          </p:cNvSpPr>
          <p:nvPr>
            <p:ph type="title"/>
          </p:nvPr>
        </p:nvSpPr>
        <p:spPr/>
        <p:txBody>
          <a:bodyPr/>
          <a:lstStyle/>
          <a:p>
            <a:r>
              <a:rPr lang="en-US" dirty="0"/>
              <a:t>Download our supplementals</a:t>
            </a:r>
          </a:p>
        </p:txBody>
      </p:sp>
      <p:pic>
        <p:nvPicPr>
          <p:cNvPr id="4" name="Content Placeholder 3" descr="A picture containing clock&#10;&#10;Description automatically generated">
            <a:extLst>
              <a:ext uri="{FF2B5EF4-FFF2-40B4-BE49-F238E27FC236}">
                <a16:creationId xmlns:a16="http://schemas.microsoft.com/office/drawing/2014/main" id="{814CC1B2-9B23-4E2B-BCF1-7037383FD9E7}"/>
              </a:ext>
            </a:extLst>
          </p:cNvPr>
          <p:cNvPicPr>
            <a:picLocks noGrp="1" noChangeAspect="1"/>
          </p:cNvPicPr>
          <p:nvPr>
            <p:ph idx="1"/>
          </p:nvPr>
        </p:nvPicPr>
        <p:blipFill>
          <a:blip r:embed="rId2"/>
          <a:stretch>
            <a:fillRect/>
          </a:stretch>
        </p:blipFill>
        <p:spPr>
          <a:xfrm>
            <a:off x="3995737" y="1480868"/>
            <a:ext cx="1152525" cy="1181100"/>
          </a:xfrm>
          <a:prstGeom prst="rect">
            <a:avLst/>
          </a:prstGeom>
        </p:spPr>
      </p:pic>
      <p:sp>
        <p:nvSpPr>
          <p:cNvPr id="5" name="TextBox 4">
            <a:extLst>
              <a:ext uri="{FF2B5EF4-FFF2-40B4-BE49-F238E27FC236}">
                <a16:creationId xmlns:a16="http://schemas.microsoft.com/office/drawing/2014/main" id="{CC875735-9AA6-4EDF-A258-E4451B500F57}"/>
              </a:ext>
            </a:extLst>
          </p:cNvPr>
          <p:cNvSpPr txBox="1"/>
          <p:nvPr/>
        </p:nvSpPr>
        <p:spPr>
          <a:xfrm>
            <a:off x="1457610" y="3337420"/>
            <a:ext cx="7382436" cy="308418"/>
          </a:xfrm>
          <a:prstGeom prst="rect">
            <a:avLst/>
          </a:prstGeom>
          <a:noFill/>
        </p:spPr>
        <p:txBody>
          <a:bodyPr wrap="square" rtlCol="0">
            <a:spAutoFit/>
          </a:bodyPr>
          <a:lstStyle/>
          <a:p>
            <a:r>
              <a:rPr lang="en-US" dirty="0"/>
              <a:t>3. Go to: https://www.internetbiblefellowship.com/yah-studies.html</a:t>
            </a:r>
          </a:p>
        </p:txBody>
      </p:sp>
      <p:sp>
        <p:nvSpPr>
          <p:cNvPr id="6" name="TextBox 5">
            <a:extLst>
              <a:ext uri="{FF2B5EF4-FFF2-40B4-BE49-F238E27FC236}">
                <a16:creationId xmlns:a16="http://schemas.microsoft.com/office/drawing/2014/main" id="{1C521A9A-64BF-4054-900C-8B1F624A21E6}"/>
              </a:ext>
            </a:extLst>
          </p:cNvPr>
          <p:cNvSpPr txBox="1"/>
          <p:nvPr/>
        </p:nvSpPr>
        <p:spPr>
          <a:xfrm>
            <a:off x="1457610" y="2812917"/>
            <a:ext cx="7147112" cy="524503"/>
          </a:xfrm>
          <a:prstGeom prst="rect">
            <a:avLst/>
          </a:prstGeom>
          <a:noFill/>
        </p:spPr>
        <p:txBody>
          <a:bodyPr wrap="square" rtlCol="0">
            <a:spAutoFit/>
          </a:bodyPr>
          <a:lstStyle/>
          <a:p>
            <a:r>
              <a:rPr lang="en-US" dirty="0"/>
              <a:t>1. Use your device to scan the QR code above, or</a:t>
            </a:r>
          </a:p>
          <a:p>
            <a:r>
              <a:rPr lang="en-US" dirty="0"/>
              <a:t>2. Visit StandingTrue.com, select Recent Studies, and select Yah Studies, or</a:t>
            </a:r>
          </a:p>
        </p:txBody>
      </p:sp>
    </p:spTree>
    <p:extLst>
      <p:ext uri="{BB962C8B-B14F-4D97-AF65-F5344CB8AC3E}">
        <p14:creationId xmlns:p14="http://schemas.microsoft.com/office/powerpoint/2010/main" val="272239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3B0B1-1A82-400A-A71F-CEF123514C18}"/>
              </a:ext>
            </a:extLst>
          </p:cNvPr>
          <p:cNvSpPr txBox="1"/>
          <p:nvPr/>
        </p:nvSpPr>
        <p:spPr>
          <a:xfrm>
            <a:off x="308161" y="207053"/>
            <a:ext cx="3749698" cy="524503"/>
          </a:xfrm>
          <a:prstGeom prst="rect">
            <a:avLst/>
          </a:prstGeom>
          <a:noFill/>
        </p:spPr>
        <p:txBody>
          <a:bodyPr wrap="square" rtlCol="0">
            <a:spAutoFit/>
          </a:bodyPr>
          <a:lstStyle/>
          <a:p>
            <a:r>
              <a:rPr lang="en-US" b="1" dirty="0">
                <a:solidFill>
                  <a:srgbClr val="FF0000"/>
                </a:solidFill>
              </a:rPr>
              <a:t>No time to review Judah, so just keep in mind:</a:t>
            </a:r>
          </a:p>
          <a:p>
            <a:endParaRPr lang="en-US" dirty="0"/>
          </a:p>
        </p:txBody>
      </p:sp>
      <p:sp>
        <p:nvSpPr>
          <p:cNvPr id="6" name="TextBox 5">
            <a:extLst>
              <a:ext uri="{FF2B5EF4-FFF2-40B4-BE49-F238E27FC236}">
                <a16:creationId xmlns:a16="http://schemas.microsoft.com/office/drawing/2014/main" id="{C263219A-E28B-4EA0-9C8E-7F93EFE5E117}"/>
              </a:ext>
            </a:extLst>
          </p:cNvPr>
          <p:cNvSpPr txBox="1"/>
          <p:nvPr/>
        </p:nvSpPr>
        <p:spPr>
          <a:xfrm>
            <a:off x="280063" y="660057"/>
            <a:ext cx="4583273" cy="740587"/>
          </a:xfrm>
          <a:prstGeom prst="rect">
            <a:avLst/>
          </a:prstGeom>
          <a:noFill/>
        </p:spPr>
        <p:txBody>
          <a:bodyPr wrap="square" rtlCol="0">
            <a:spAutoFit/>
          </a:bodyPr>
          <a:lstStyle/>
          <a:p>
            <a:r>
              <a:rPr lang="en-US" b="1" dirty="0"/>
              <a:t>1. Judah is the big factor in southern Israeli history</a:t>
            </a:r>
            <a:r>
              <a:rPr lang="en-US" dirty="0"/>
              <a:t>. She is greatly surrounded by enemies and will have much warfare in her future.</a:t>
            </a:r>
          </a:p>
        </p:txBody>
      </p:sp>
      <p:sp>
        <p:nvSpPr>
          <p:cNvPr id="7" name="TextBox 6">
            <a:extLst>
              <a:ext uri="{FF2B5EF4-FFF2-40B4-BE49-F238E27FC236}">
                <a16:creationId xmlns:a16="http://schemas.microsoft.com/office/drawing/2014/main" id="{756B453F-30CB-4148-953F-3911D28D9746}"/>
              </a:ext>
            </a:extLst>
          </p:cNvPr>
          <p:cNvSpPr txBox="1"/>
          <p:nvPr/>
        </p:nvSpPr>
        <p:spPr>
          <a:xfrm>
            <a:off x="270738" y="1498445"/>
            <a:ext cx="4643094" cy="956672"/>
          </a:xfrm>
          <a:prstGeom prst="rect">
            <a:avLst/>
          </a:prstGeom>
          <a:noFill/>
        </p:spPr>
        <p:txBody>
          <a:bodyPr wrap="square" rtlCol="0">
            <a:spAutoFit/>
          </a:bodyPr>
          <a:lstStyle/>
          <a:p>
            <a:r>
              <a:rPr lang="en-US" b="1" dirty="0"/>
              <a:t>2. Caleb’s inheritance is </a:t>
            </a:r>
            <a:r>
              <a:rPr lang="en-US" b="1" i="1" dirty="0"/>
              <a:t>within</a:t>
            </a:r>
            <a:r>
              <a:rPr lang="en-US" b="1" dirty="0"/>
              <a:t> Judah.  </a:t>
            </a:r>
            <a:r>
              <a:rPr lang="en-US" dirty="0"/>
              <a:t>He requests and is granted Hebron. We could devote a lesson to the role of Hebron in history and the spiritual significance of Caleb’s choice. Caleb aligned himself with his spiritual </a:t>
            </a:r>
            <a:r>
              <a:rPr lang="en-US" i="1" dirty="0"/>
              <a:t>roots.</a:t>
            </a:r>
          </a:p>
        </p:txBody>
      </p:sp>
      <p:sp>
        <p:nvSpPr>
          <p:cNvPr id="8" name="TextBox 7">
            <a:extLst>
              <a:ext uri="{FF2B5EF4-FFF2-40B4-BE49-F238E27FC236}">
                <a16:creationId xmlns:a16="http://schemas.microsoft.com/office/drawing/2014/main" id="{999788CE-7296-4BF3-9B31-ED03497F10DD}"/>
              </a:ext>
            </a:extLst>
          </p:cNvPr>
          <p:cNvSpPr txBox="1"/>
          <p:nvPr/>
        </p:nvSpPr>
        <p:spPr>
          <a:xfrm>
            <a:off x="280063" y="2552918"/>
            <a:ext cx="4583273" cy="1172757"/>
          </a:xfrm>
          <a:prstGeom prst="rect">
            <a:avLst/>
          </a:prstGeom>
          <a:noFill/>
        </p:spPr>
        <p:txBody>
          <a:bodyPr wrap="square" rtlCol="0">
            <a:spAutoFit/>
          </a:bodyPr>
          <a:lstStyle/>
          <a:p>
            <a:r>
              <a:rPr lang="en-US" b="1" dirty="0"/>
              <a:t>3. Caleb “wholly followed the God of Israel.” </a:t>
            </a:r>
            <a:r>
              <a:rPr lang="en-US" dirty="0"/>
              <a:t>He is a breath of fresh air in contrast to his tribal counterpart, Achan.</a:t>
            </a:r>
          </a:p>
          <a:p>
            <a:r>
              <a:rPr lang="en-US" dirty="0"/>
              <a:t>Caleb is a reminder that we can stand courageously strong and true despite the carnality of believers and wickedness of the world. Achan lost himself and his family while,</a:t>
            </a:r>
          </a:p>
        </p:txBody>
      </p:sp>
      <p:sp>
        <p:nvSpPr>
          <p:cNvPr id="9" name="TextBox 8">
            <a:extLst>
              <a:ext uri="{FF2B5EF4-FFF2-40B4-BE49-F238E27FC236}">
                <a16:creationId xmlns:a16="http://schemas.microsoft.com/office/drawing/2014/main" id="{84D86639-06D4-4D6E-842D-8DFC498F0863}"/>
              </a:ext>
            </a:extLst>
          </p:cNvPr>
          <p:cNvSpPr txBox="1"/>
          <p:nvPr/>
        </p:nvSpPr>
        <p:spPr>
          <a:xfrm>
            <a:off x="270738" y="3791765"/>
            <a:ext cx="4592598" cy="524503"/>
          </a:xfrm>
          <a:prstGeom prst="rect">
            <a:avLst/>
          </a:prstGeom>
          <a:noFill/>
        </p:spPr>
        <p:txBody>
          <a:bodyPr wrap="square" rtlCol="0">
            <a:spAutoFit/>
          </a:bodyPr>
          <a:lstStyle/>
          <a:p>
            <a:r>
              <a:rPr lang="en-US" b="1" dirty="0"/>
              <a:t>4. Caleb protected his family</a:t>
            </a:r>
            <a:r>
              <a:rPr lang="en-US" dirty="0"/>
              <a:t>.  Caleb passed his zeal and initiative down to his family!  </a:t>
            </a:r>
          </a:p>
        </p:txBody>
      </p:sp>
      <p:sp>
        <p:nvSpPr>
          <p:cNvPr id="10" name="Rectangle 9">
            <a:extLst>
              <a:ext uri="{FF2B5EF4-FFF2-40B4-BE49-F238E27FC236}">
                <a16:creationId xmlns:a16="http://schemas.microsoft.com/office/drawing/2014/main" id="{CE5FEFC2-458F-49F8-A0B2-3370687FFF8B}"/>
              </a:ext>
            </a:extLst>
          </p:cNvPr>
          <p:cNvSpPr/>
          <p:nvPr/>
        </p:nvSpPr>
        <p:spPr>
          <a:xfrm>
            <a:off x="381681" y="4422106"/>
            <a:ext cx="4370711" cy="307777"/>
          </a:xfrm>
          <a:prstGeom prst="rect">
            <a:avLst/>
          </a:prstGeom>
        </p:spPr>
        <p:txBody>
          <a:bodyPr wrap="none">
            <a:noAutofit/>
          </a:bodyPr>
          <a:lstStyle/>
          <a:p>
            <a:r>
              <a:rPr lang="en-US" sz="1400" i="1" dirty="0">
                <a:solidFill>
                  <a:srgbClr val="C00000"/>
                </a:solidFill>
              </a:rPr>
              <a:t>Judah failed to drive out the Jebusites, the inhabitants </a:t>
            </a:r>
          </a:p>
          <a:p>
            <a:r>
              <a:rPr lang="en-US" sz="1400" i="1" dirty="0">
                <a:solidFill>
                  <a:srgbClr val="C00000"/>
                </a:solidFill>
              </a:rPr>
              <a:t>of Jerusalem.</a:t>
            </a:r>
          </a:p>
        </p:txBody>
      </p:sp>
      <p:pic>
        <p:nvPicPr>
          <p:cNvPr id="20" name="Content Placeholder 4" descr="A picture containing text, map&#10;&#10;Description automatically generated">
            <a:extLst>
              <a:ext uri="{FF2B5EF4-FFF2-40B4-BE49-F238E27FC236}">
                <a16:creationId xmlns:a16="http://schemas.microsoft.com/office/drawing/2014/main" id="{73357F12-F339-4453-BE33-A26A68D407B3}"/>
              </a:ext>
            </a:extLst>
          </p:cNvPr>
          <p:cNvPicPr>
            <a:picLocks noChangeAspect="1"/>
          </p:cNvPicPr>
          <p:nvPr/>
        </p:nvPicPr>
        <p:blipFill>
          <a:blip r:embed="rId2"/>
          <a:stretch>
            <a:fillRect/>
          </a:stretch>
        </p:blipFill>
        <p:spPr>
          <a:xfrm>
            <a:off x="4863336" y="0"/>
            <a:ext cx="4041321" cy="5143500"/>
          </a:xfrm>
          <a:prstGeom prst="rect">
            <a:avLst/>
          </a:prstGeom>
        </p:spPr>
      </p:pic>
      <p:sp>
        <p:nvSpPr>
          <p:cNvPr id="21" name="Flowchart: Connector 20">
            <a:extLst>
              <a:ext uri="{FF2B5EF4-FFF2-40B4-BE49-F238E27FC236}">
                <a16:creationId xmlns:a16="http://schemas.microsoft.com/office/drawing/2014/main" id="{DBA058AD-7CC4-47BF-A0A0-4175E0C4B4C2}"/>
              </a:ext>
            </a:extLst>
          </p:cNvPr>
          <p:cNvSpPr/>
          <p:nvPr/>
        </p:nvSpPr>
        <p:spPr>
          <a:xfrm>
            <a:off x="6725540" y="3247402"/>
            <a:ext cx="495656" cy="341832"/>
          </a:xfrm>
          <a:prstGeom prst="flowChartConnector">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104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Line 56">
            <a:extLst>
              <a:ext uri="{FF2B5EF4-FFF2-40B4-BE49-F238E27FC236}">
                <a16:creationId xmlns:a16="http://schemas.microsoft.com/office/drawing/2014/main" id="{0379DA52-918B-4551-AB60-8CCE02959E3A}"/>
              </a:ext>
            </a:extLst>
          </p:cNvPr>
          <p:cNvSpPr>
            <a:spLocks noChangeShapeType="1"/>
          </p:cNvSpPr>
          <p:nvPr/>
        </p:nvSpPr>
        <p:spPr bwMode="auto">
          <a:xfrm flipH="1" flipV="1">
            <a:off x="3378104" y="2369578"/>
            <a:ext cx="2318473" cy="17810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4" name="Line 56">
            <a:extLst>
              <a:ext uri="{FF2B5EF4-FFF2-40B4-BE49-F238E27FC236}">
                <a16:creationId xmlns:a16="http://schemas.microsoft.com/office/drawing/2014/main" id="{95884246-E8AC-4501-B78D-6E38EAB78076}"/>
              </a:ext>
            </a:extLst>
          </p:cNvPr>
          <p:cNvSpPr>
            <a:spLocks noChangeShapeType="1"/>
          </p:cNvSpPr>
          <p:nvPr/>
        </p:nvSpPr>
        <p:spPr bwMode="auto">
          <a:xfrm flipV="1">
            <a:off x="5677196" y="2339148"/>
            <a:ext cx="993500" cy="1877614"/>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2" name="Line 56">
            <a:extLst>
              <a:ext uri="{FF2B5EF4-FFF2-40B4-BE49-F238E27FC236}">
                <a16:creationId xmlns:a16="http://schemas.microsoft.com/office/drawing/2014/main" id="{EF72DF50-4F66-410F-9C82-3EAFCCCAD384}"/>
              </a:ext>
            </a:extLst>
          </p:cNvPr>
          <p:cNvSpPr>
            <a:spLocks noChangeShapeType="1"/>
          </p:cNvSpPr>
          <p:nvPr/>
        </p:nvSpPr>
        <p:spPr bwMode="auto">
          <a:xfrm flipH="1" flipV="1">
            <a:off x="4630705" y="2346618"/>
            <a:ext cx="1034865" cy="173103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1" name="Line 56">
            <a:extLst>
              <a:ext uri="{FF2B5EF4-FFF2-40B4-BE49-F238E27FC236}">
                <a16:creationId xmlns:a16="http://schemas.microsoft.com/office/drawing/2014/main" id="{81FD59F2-E67F-45CD-9825-F407D2DFB24F}"/>
              </a:ext>
            </a:extLst>
          </p:cNvPr>
          <p:cNvSpPr>
            <a:spLocks noChangeShapeType="1"/>
          </p:cNvSpPr>
          <p:nvPr/>
        </p:nvSpPr>
        <p:spPr bwMode="auto">
          <a:xfrm flipH="1" flipV="1">
            <a:off x="5650935" y="2369578"/>
            <a:ext cx="19743" cy="17810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6" name="Line 56">
            <a:extLst>
              <a:ext uri="{FF2B5EF4-FFF2-40B4-BE49-F238E27FC236}">
                <a16:creationId xmlns:a16="http://schemas.microsoft.com/office/drawing/2014/main" id="{B936A4FE-C3FA-4AF3-BC48-315839D8DE44}"/>
              </a:ext>
            </a:extLst>
          </p:cNvPr>
          <p:cNvSpPr>
            <a:spLocks noChangeShapeType="1"/>
          </p:cNvSpPr>
          <p:nvPr/>
        </p:nvSpPr>
        <p:spPr bwMode="auto">
          <a:xfrm flipH="1" flipV="1">
            <a:off x="4860115" y="1164038"/>
            <a:ext cx="794102"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0" name="Line 56">
            <a:extLst>
              <a:ext uri="{FF2B5EF4-FFF2-40B4-BE49-F238E27FC236}">
                <a16:creationId xmlns:a16="http://schemas.microsoft.com/office/drawing/2014/main" id="{45CAF419-5E4A-4B21-BB7C-E7C08DCDE8CC}"/>
              </a:ext>
            </a:extLst>
          </p:cNvPr>
          <p:cNvSpPr>
            <a:spLocks noChangeShapeType="1"/>
          </p:cNvSpPr>
          <p:nvPr/>
        </p:nvSpPr>
        <p:spPr bwMode="auto">
          <a:xfrm flipV="1">
            <a:off x="5673914" y="2346618"/>
            <a:ext cx="2257660" cy="187014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9" name="Line 56">
            <a:extLst>
              <a:ext uri="{FF2B5EF4-FFF2-40B4-BE49-F238E27FC236}">
                <a16:creationId xmlns:a16="http://schemas.microsoft.com/office/drawing/2014/main" id="{2CB141B7-FAB2-43C4-A3AD-AEA91EA908FB}"/>
              </a:ext>
            </a:extLst>
          </p:cNvPr>
          <p:cNvSpPr>
            <a:spLocks noChangeShapeType="1"/>
          </p:cNvSpPr>
          <p:nvPr/>
        </p:nvSpPr>
        <p:spPr bwMode="auto">
          <a:xfrm flipV="1">
            <a:off x="5673914" y="1170484"/>
            <a:ext cx="2128520" cy="304628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78" name="Line 56">
            <a:extLst>
              <a:ext uri="{FF2B5EF4-FFF2-40B4-BE49-F238E27FC236}">
                <a16:creationId xmlns:a16="http://schemas.microsoft.com/office/drawing/2014/main" id="{F8E7A3C9-B21E-45F6-8D0E-1A29B8B0585C}"/>
              </a:ext>
            </a:extLst>
          </p:cNvPr>
          <p:cNvSpPr>
            <a:spLocks noChangeShapeType="1"/>
          </p:cNvSpPr>
          <p:nvPr/>
        </p:nvSpPr>
        <p:spPr bwMode="auto">
          <a:xfrm flipV="1">
            <a:off x="5684208" y="1164038"/>
            <a:ext cx="623647"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14" name="Line 56"/>
          <p:cNvSpPr>
            <a:spLocks noChangeShapeType="1"/>
          </p:cNvSpPr>
          <p:nvPr/>
        </p:nvSpPr>
        <p:spPr bwMode="auto">
          <a:xfrm flipH="1" flipV="1">
            <a:off x="3457692" y="1164038"/>
            <a:ext cx="2216221" cy="3052726"/>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43" name="TextBox 42"/>
          <p:cNvSpPr txBox="1"/>
          <p:nvPr/>
        </p:nvSpPr>
        <p:spPr>
          <a:xfrm>
            <a:off x="305735" y="764245"/>
            <a:ext cx="2124548" cy="1010107"/>
          </a:xfrm>
          <a:prstGeom prst="rect">
            <a:avLst/>
          </a:prstGeom>
          <a:noFill/>
        </p:spPr>
        <p:txBody>
          <a:bodyPr wrap="square" rtlCol="0">
            <a:noAutofit/>
          </a:bodyPr>
          <a:lstStyle/>
          <a:p>
            <a:pPr marL="285750" indent="-285750">
              <a:buFont typeface="Arial" panose="020B0604020202020204" pitchFamily="34" charset="0"/>
              <a:buChar char="•"/>
            </a:pPr>
            <a:r>
              <a:rPr lang="en-US" sz="1600" b="1" dirty="0">
                <a:solidFill>
                  <a:schemeClr val="accent5">
                    <a:lumMod val="50000"/>
                  </a:schemeClr>
                </a:solidFill>
              </a:rPr>
              <a:t>We have finished “East River”</a:t>
            </a:r>
          </a:p>
        </p:txBody>
      </p:sp>
      <p:grpSp>
        <p:nvGrpSpPr>
          <p:cNvPr id="26" name="Group 25">
            <a:extLst>
              <a:ext uri="{FF2B5EF4-FFF2-40B4-BE49-F238E27FC236}">
                <a16:creationId xmlns:a16="http://schemas.microsoft.com/office/drawing/2014/main" id="{B6E97F89-0454-4A21-9007-A511CB026A7C}"/>
              </a:ext>
            </a:extLst>
          </p:cNvPr>
          <p:cNvGrpSpPr/>
          <p:nvPr/>
        </p:nvGrpSpPr>
        <p:grpSpPr>
          <a:xfrm>
            <a:off x="2583005" y="325111"/>
            <a:ext cx="4394312" cy="840647"/>
            <a:chOff x="2583005" y="325111"/>
            <a:chExt cx="4394312" cy="840647"/>
          </a:xfrm>
        </p:grpSpPr>
        <p:grpSp>
          <p:nvGrpSpPr>
            <p:cNvPr id="6" name="Group 5">
              <a:extLst>
                <a:ext uri="{FF2B5EF4-FFF2-40B4-BE49-F238E27FC236}">
                  <a16:creationId xmlns:a16="http://schemas.microsoft.com/office/drawing/2014/main" id="{A700F12A-9ED2-45BF-9BE9-C35B5C923435}"/>
                </a:ext>
              </a:extLst>
            </p:cNvPr>
            <p:cNvGrpSpPr/>
            <p:nvPr/>
          </p:nvGrpSpPr>
          <p:grpSpPr>
            <a:xfrm>
              <a:off x="4256915" y="325111"/>
              <a:ext cx="1113721" cy="838927"/>
              <a:chOff x="4212344" y="564775"/>
              <a:chExt cx="938209" cy="838927"/>
            </a:xfrm>
          </p:grpSpPr>
          <p:sp>
            <p:nvSpPr>
              <p:cNvPr id="20" name="Freeform 19"/>
              <p:cNvSpPr>
                <a:spLocks noChangeArrowheads="1"/>
              </p:cNvSpPr>
              <p:nvPr/>
            </p:nvSpPr>
            <p:spPr bwMode="auto">
              <a:xfrm>
                <a:off x="4212344" y="564775"/>
                <a:ext cx="938209" cy="838927"/>
              </a:xfrm>
              <a:custGeom>
                <a:avLst/>
                <a:gdLst>
                  <a:gd name="T0" fmla="*/ 629 w 840"/>
                  <a:gd name="T1" fmla="*/ 0 h 750"/>
                  <a:gd name="T2" fmla="*/ 209 w 840"/>
                  <a:gd name="T3" fmla="*/ 0 h 750"/>
                  <a:gd name="T4" fmla="*/ 0 w 840"/>
                  <a:gd name="T5" fmla="*/ 389 h 750"/>
                  <a:gd name="T6" fmla="*/ 209 w 840"/>
                  <a:gd name="T7" fmla="*/ 749 h 750"/>
                  <a:gd name="T8" fmla="*/ 629 w 840"/>
                  <a:gd name="T9" fmla="*/ 749 h 750"/>
                  <a:gd name="T10" fmla="*/ 839 w 840"/>
                  <a:gd name="T11" fmla="*/ 389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89"/>
                    </a:lnTo>
                    <a:lnTo>
                      <a:pt x="209" y="749"/>
                    </a:lnTo>
                    <a:lnTo>
                      <a:pt x="629" y="749"/>
                    </a:lnTo>
                    <a:lnTo>
                      <a:pt x="839" y="389"/>
                    </a:lnTo>
                    <a:lnTo>
                      <a:pt x="629" y="0"/>
                    </a:ln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2" name="Rectangle 1"/>
              <p:cNvSpPr/>
              <p:nvPr/>
            </p:nvSpPr>
            <p:spPr>
              <a:xfrm>
                <a:off x="4296277" y="636702"/>
                <a:ext cx="805091" cy="723275"/>
              </a:xfrm>
              <a:prstGeom prst="rect">
                <a:avLst/>
              </a:prstGeom>
            </p:spPr>
            <p:txBody>
              <a:bodyPr wrap="square">
                <a:normAutofit/>
              </a:bodyPr>
              <a:lstStyle/>
              <a:p>
                <a:pPr algn="ctr"/>
                <a:r>
                  <a:rPr lang="en-US" sz="1600" b="1" dirty="0">
                    <a:solidFill>
                      <a:schemeClr val="bg2">
                        <a:lumMod val="10000"/>
                      </a:schemeClr>
                    </a:solidFill>
                  </a:rPr>
                  <a:t>Gad</a:t>
                </a:r>
              </a:p>
              <a:p>
                <a:pPr algn="ctr"/>
                <a:r>
                  <a:rPr lang="en-US" sz="1400" b="1" dirty="0">
                    <a:solidFill>
                      <a:schemeClr val="bg2">
                        <a:lumMod val="10000"/>
                      </a:schemeClr>
                    </a:solidFill>
                  </a:rPr>
                  <a:t>13-14</a:t>
                </a:r>
              </a:p>
            </p:txBody>
          </p:sp>
        </p:grpSp>
        <p:grpSp>
          <p:nvGrpSpPr>
            <p:cNvPr id="5" name="Group 4">
              <a:extLst>
                <a:ext uri="{FF2B5EF4-FFF2-40B4-BE49-F238E27FC236}">
                  <a16:creationId xmlns:a16="http://schemas.microsoft.com/office/drawing/2014/main" id="{208535A2-9D8E-4C8F-82A8-079A47359B31}"/>
                </a:ext>
              </a:extLst>
            </p:cNvPr>
            <p:cNvGrpSpPr/>
            <p:nvPr/>
          </p:nvGrpSpPr>
          <p:grpSpPr>
            <a:xfrm>
              <a:off x="5684208" y="325111"/>
              <a:ext cx="1293109" cy="840647"/>
              <a:chOff x="5324295" y="1239888"/>
              <a:chExt cx="972958" cy="840647"/>
            </a:xfrm>
          </p:grpSpPr>
          <p:sp>
            <p:nvSpPr>
              <p:cNvPr id="25" name="Freeform 24"/>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5" name="Rectangle 44"/>
              <p:cNvSpPr/>
              <p:nvPr/>
            </p:nvSpPr>
            <p:spPr>
              <a:xfrm>
                <a:off x="5417693" y="1357260"/>
                <a:ext cx="805091" cy="723275"/>
              </a:xfrm>
              <a:prstGeom prst="rect">
                <a:avLst/>
              </a:prstGeom>
            </p:spPr>
            <p:txBody>
              <a:bodyPr wrap="square">
                <a:normAutofit/>
              </a:bodyPr>
              <a:lstStyle/>
              <a:p>
                <a:pPr algn="ctr"/>
                <a:r>
                  <a:rPr lang="en-US" sz="1600" b="1" dirty="0">
                    <a:solidFill>
                      <a:schemeClr val="bg2">
                        <a:lumMod val="10000"/>
                      </a:schemeClr>
                    </a:solidFill>
                  </a:rPr>
                  <a:t>Reuben</a:t>
                </a:r>
              </a:p>
              <a:p>
                <a:pPr algn="ctr"/>
                <a:r>
                  <a:rPr lang="en-US" sz="1400" b="1" dirty="0">
                    <a:solidFill>
                      <a:schemeClr val="bg2">
                        <a:lumMod val="10000"/>
                      </a:schemeClr>
                    </a:solidFill>
                  </a:rPr>
                  <a:t>13-14</a:t>
                </a:r>
              </a:p>
            </p:txBody>
          </p:sp>
        </p:grpSp>
        <p:grpSp>
          <p:nvGrpSpPr>
            <p:cNvPr id="7" name="Group 6">
              <a:extLst>
                <a:ext uri="{FF2B5EF4-FFF2-40B4-BE49-F238E27FC236}">
                  <a16:creationId xmlns:a16="http://schemas.microsoft.com/office/drawing/2014/main" id="{AA6CEBC4-B490-4D7B-B258-01CEE28F0618}"/>
                </a:ext>
              </a:extLst>
            </p:cNvPr>
            <p:cNvGrpSpPr/>
            <p:nvPr/>
          </p:nvGrpSpPr>
          <p:grpSpPr>
            <a:xfrm>
              <a:off x="2583005" y="325111"/>
              <a:ext cx="1190361" cy="840647"/>
              <a:chOff x="3100392" y="1239888"/>
              <a:chExt cx="938209" cy="840647"/>
            </a:xfrm>
          </p:grpSpPr>
          <p:sp>
            <p:nvSpPr>
              <p:cNvPr id="22" name="Freeform 21"/>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4" name="Rectangle 63"/>
              <p:cNvSpPr/>
              <p:nvPr/>
            </p:nvSpPr>
            <p:spPr>
              <a:xfrm>
                <a:off x="3170865" y="1357260"/>
                <a:ext cx="805091" cy="723275"/>
              </a:xfrm>
              <a:prstGeom prst="rect">
                <a:avLst/>
              </a:prstGeom>
            </p:spPr>
            <p:txBody>
              <a:bodyPr wrap="square">
                <a:normAutofit fontScale="92500" lnSpcReduction="10000"/>
              </a:bodyPr>
              <a:lstStyle/>
              <a:p>
                <a:pPr algn="ctr"/>
                <a:r>
                  <a:rPr lang="en-US" sz="1600" b="1" dirty="0">
                    <a:solidFill>
                      <a:schemeClr val="bg2">
                        <a:lumMod val="10000"/>
                      </a:schemeClr>
                    </a:solidFill>
                  </a:rPr>
                  <a:t>Manasseh</a:t>
                </a:r>
              </a:p>
              <a:p>
                <a:pPr algn="ctr"/>
                <a:r>
                  <a:rPr lang="en-US" sz="1600" b="1" dirty="0">
                    <a:solidFill>
                      <a:schemeClr val="bg2">
                        <a:lumMod val="10000"/>
                      </a:schemeClr>
                    </a:solidFill>
                  </a:rPr>
                  <a:t>East</a:t>
                </a:r>
              </a:p>
              <a:p>
                <a:pPr algn="ctr"/>
                <a:r>
                  <a:rPr lang="en-US" sz="1500" b="1" dirty="0">
                    <a:solidFill>
                      <a:schemeClr val="bg2">
                        <a:lumMod val="10000"/>
                      </a:schemeClr>
                    </a:solidFill>
                  </a:rPr>
                  <a:t>13-14</a:t>
                </a:r>
              </a:p>
            </p:txBody>
          </p:sp>
        </p:grpSp>
      </p:grpSp>
      <p:grpSp>
        <p:nvGrpSpPr>
          <p:cNvPr id="4" name="Group 3">
            <a:extLst>
              <a:ext uri="{FF2B5EF4-FFF2-40B4-BE49-F238E27FC236}">
                <a16:creationId xmlns:a16="http://schemas.microsoft.com/office/drawing/2014/main" id="{0C411430-3AAF-430F-B1CF-A164801A033B}"/>
              </a:ext>
            </a:extLst>
          </p:cNvPr>
          <p:cNvGrpSpPr/>
          <p:nvPr/>
        </p:nvGrpSpPr>
        <p:grpSpPr>
          <a:xfrm>
            <a:off x="7439975" y="325111"/>
            <a:ext cx="1247490" cy="838927"/>
            <a:chOff x="6336965" y="1845505"/>
            <a:chExt cx="972958" cy="838927"/>
          </a:xfrm>
        </p:grpSpPr>
        <p:sp>
          <p:nvSpPr>
            <p:cNvPr id="23" name="Freeform 22"/>
            <p:cNvSpPr>
              <a:spLocks noChangeArrowheads="1"/>
            </p:cNvSpPr>
            <p:nvPr/>
          </p:nvSpPr>
          <p:spPr bwMode="auto">
            <a:xfrm>
              <a:off x="6336965" y="1845505"/>
              <a:ext cx="972958" cy="838927"/>
            </a:xfrm>
            <a:custGeom>
              <a:avLst/>
              <a:gdLst>
                <a:gd name="T0" fmla="*/ 209 w 870"/>
                <a:gd name="T1" fmla="*/ 0 h 750"/>
                <a:gd name="T2" fmla="*/ 629 w 870"/>
                <a:gd name="T3" fmla="*/ 0 h 750"/>
                <a:gd name="T4" fmla="*/ 869 w 870"/>
                <a:gd name="T5" fmla="*/ 390 h 750"/>
                <a:gd name="T6" fmla="*/ 629 w 870"/>
                <a:gd name="T7" fmla="*/ 749 h 750"/>
                <a:gd name="T8" fmla="*/ 209 w 870"/>
                <a:gd name="T9" fmla="*/ 749 h 750"/>
                <a:gd name="T10" fmla="*/ 0 w 870"/>
                <a:gd name="T11" fmla="*/ 390 h 750"/>
                <a:gd name="T12" fmla="*/ 209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09" y="0"/>
                  </a:moveTo>
                  <a:lnTo>
                    <a:pt x="629" y="0"/>
                  </a:lnTo>
                  <a:lnTo>
                    <a:pt x="869" y="390"/>
                  </a:lnTo>
                  <a:lnTo>
                    <a:pt x="629" y="749"/>
                  </a:lnTo>
                  <a:lnTo>
                    <a:pt x="209" y="749"/>
                  </a:lnTo>
                  <a:lnTo>
                    <a:pt x="0" y="390"/>
                  </a:lnTo>
                  <a:lnTo>
                    <a:pt x="209" y="0"/>
                  </a:lnTo>
                </a:path>
              </a:pathLst>
            </a:custGeom>
            <a:gradFill flip="none" rotWithShape="1">
              <a:gsLst>
                <a:gs pos="0">
                  <a:schemeClr val="accent5">
                    <a:lumMod val="60000"/>
                    <a:lumOff val="40000"/>
                  </a:schemeClr>
                </a:gs>
                <a:gs pos="48000">
                  <a:schemeClr val="tx2">
                    <a:lumMod val="60000"/>
                    <a:lumOff val="40000"/>
                  </a:schemeClr>
                </a:gs>
                <a:gs pos="100000">
                  <a:schemeClr val="accent5">
                    <a:lumMod val="20000"/>
                    <a:lumOff val="8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5" name="Rectangle 64"/>
            <p:cNvSpPr/>
            <p:nvPr/>
          </p:nvSpPr>
          <p:spPr>
            <a:xfrm>
              <a:off x="6430818" y="1906554"/>
              <a:ext cx="805091" cy="723275"/>
            </a:xfrm>
            <a:prstGeom prst="rect">
              <a:avLst/>
            </a:prstGeom>
          </p:spPr>
          <p:txBody>
            <a:bodyPr wrap="square">
              <a:normAutofit/>
            </a:bodyPr>
            <a:lstStyle/>
            <a:p>
              <a:pPr algn="ctr"/>
              <a:r>
                <a:rPr lang="en-US" sz="1600" b="1" dirty="0">
                  <a:solidFill>
                    <a:schemeClr val="bg2">
                      <a:lumMod val="10000"/>
                    </a:schemeClr>
                  </a:solidFill>
                </a:rPr>
                <a:t>Judah</a:t>
              </a:r>
            </a:p>
            <a:p>
              <a:pPr algn="ctr"/>
              <a:r>
                <a:rPr lang="en-US" sz="1400" b="1" dirty="0">
                  <a:solidFill>
                    <a:schemeClr val="bg2">
                      <a:lumMod val="10000"/>
                    </a:schemeClr>
                  </a:solidFill>
                </a:rPr>
                <a:t>15</a:t>
              </a:r>
            </a:p>
          </p:txBody>
        </p:sp>
      </p:grpSp>
      <p:grpSp>
        <p:nvGrpSpPr>
          <p:cNvPr id="39" name="Group 38">
            <a:extLst>
              <a:ext uri="{FF2B5EF4-FFF2-40B4-BE49-F238E27FC236}">
                <a16:creationId xmlns:a16="http://schemas.microsoft.com/office/drawing/2014/main" id="{F1F28A24-645D-44A7-8675-D30D1B0A8AEB}"/>
              </a:ext>
            </a:extLst>
          </p:cNvPr>
          <p:cNvGrpSpPr/>
          <p:nvPr/>
        </p:nvGrpSpPr>
        <p:grpSpPr>
          <a:xfrm>
            <a:off x="2483573" y="1525066"/>
            <a:ext cx="2434930" cy="838927"/>
            <a:chOff x="2483573" y="1525066"/>
            <a:chExt cx="2434930" cy="838927"/>
          </a:xfrm>
        </p:grpSpPr>
        <p:grpSp>
          <p:nvGrpSpPr>
            <p:cNvPr id="3" name="Group 2">
              <a:extLst>
                <a:ext uri="{FF2B5EF4-FFF2-40B4-BE49-F238E27FC236}">
                  <a16:creationId xmlns:a16="http://schemas.microsoft.com/office/drawing/2014/main" id="{D70640D5-2F52-4B20-BF20-15F9498C29FF}"/>
                </a:ext>
              </a:extLst>
            </p:cNvPr>
            <p:cNvGrpSpPr/>
            <p:nvPr/>
          </p:nvGrpSpPr>
          <p:grpSpPr>
            <a:xfrm>
              <a:off x="3804782" y="1525066"/>
              <a:ext cx="1113721" cy="838927"/>
              <a:chOff x="4212344" y="1845505"/>
              <a:chExt cx="938209" cy="838927"/>
            </a:xfrm>
          </p:grpSpPr>
          <p:sp>
            <p:nvSpPr>
              <p:cNvPr id="18" name="Freeform 17"/>
              <p:cNvSpPr>
                <a:spLocks noChangeArrowheads="1"/>
              </p:cNvSpPr>
              <p:nvPr/>
            </p:nvSpPr>
            <p:spPr bwMode="auto">
              <a:xfrm>
                <a:off x="4212344" y="1845505"/>
                <a:ext cx="938209" cy="838927"/>
              </a:xfrm>
              <a:custGeom>
                <a:avLst/>
                <a:gdLst>
                  <a:gd name="T0" fmla="*/ 629 w 840"/>
                  <a:gd name="T1" fmla="*/ 0 h 750"/>
                  <a:gd name="T2" fmla="*/ 209 w 840"/>
                  <a:gd name="T3" fmla="*/ 0 h 750"/>
                  <a:gd name="T4" fmla="*/ 0 w 840"/>
                  <a:gd name="T5" fmla="*/ 390 h 750"/>
                  <a:gd name="T6" fmla="*/ 209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90"/>
                    </a:lnTo>
                    <a:lnTo>
                      <a:pt x="209" y="749"/>
                    </a:lnTo>
                    <a:lnTo>
                      <a:pt x="629" y="749"/>
                    </a:lnTo>
                    <a:lnTo>
                      <a:pt x="839" y="390"/>
                    </a:lnTo>
                    <a:lnTo>
                      <a:pt x="629" y="0"/>
                    </a:lnTo>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0" name="Rectangle 39"/>
              <p:cNvSpPr/>
              <p:nvPr/>
            </p:nvSpPr>
            <p:spPr>
              <a:xfrm>
                <a:off x="4296277" y="1906554"/>
                <a:ext cx="805091" cy="723275"/>
              </a:xfrm>
              <a:prstGeom prst="rect">
                <a:avLst/>
              </a:prstGeom>
            </p:spPr>
            <p:txBody>
              <a:bodyPr wrap="square">
                <a:normAutofit fontScale="85000" lnSpcReduction="10000"/>
              </a:bodyPr>
              <a:lstStyle/>
              <a:p>
                <a:pPr algn="ctr"/>
                <a:r>
                  <a:rPr lang="en-US" sz="1600" b="1" dirty="0">
                    <a:solidFill>
                      <a:schemeClr val="bg2">
                        <a:lumMod val="10000"/>
                      </a:schemeClr>
                    </a:solidFill>
                  </a:rPr>
                  <a:t>Manasseh</a:t>
                </a:r>
              </a:p>
              <a:p>
                <a:pPr algn="ctr"/>
                <a:r>
                  <a:rPr lang="en-US" sz="1600" b="1" dirty="0">
                    <a:solidFill>
                      <a:schemeClr val="bg2">
                        <a:lumMod val="10000"/>
                      </a:schemeClr>
                    </a:solidFill>
                  </a:rPr>
                  <a:t>West</a:t>
                </a:r>
              </a:p>
              <a:p>
                <a:pPr algn="ctr"/>
                <a:r>
                  <a:rPr lang="en-US" sz="1600" b="1" dirty="0">
                    <a:solidFill>
                      <a:schemeClr val="bg2">
                        <a:lumMod val="10000"/>
                      </a:schemeClr>
                    </a:solidFill>
                  </a:rPr>
                  <a:t>16-17</a:t>
                </a:r>
              </a:p>
            </p:txBody>
          </p:sp>
        </p:grpSp>
        <p:grpSp>
          <p:nvGrpSpPr>
            <p:cNvPr id="10" name="Group 9">
              <a:extLst>
                <a:ext uri="{FF2B5EF4-FFF2-40B4-BE49-F238E27FC236}">
                  <a16:creationId xmlns:a16="http://schemas.microsoft.com/office/drawing/2014/main" id="{4A41CDF0-86A1-4FFA-8E94-8C67B14E14D2}"/>
                </a:ext>
              </a:extLst>
            </p:cNvPr>
            <p:cNvGrpSpPr/>
            <p:nvPr/>
          </p:nvGrpSpPr>
          <p:grpSpPr>
            <a:xfrm>
              <a:off x="2483573" y="1525066"/>
              <a:ext cx="1190361" cy="838927"/>
              <a:chOff x="2087722" y="1845505"/>
              <a:chExt cx="938209" cy="838927"/>
            </a:xfrm>
          </p:grpSpPr>
          <p:sp>
            <p:nvSpPr>
              <p:cNvPr id="19" name="Freeform 18"/>
              <p:cNvSpPr>
                <a:spLocks noChangeArrowheads="1"/>
              </p:cNvSpPr>
              <p:nvPr/>
            </p:nvSpPr>
            <p:spPr bwMode="auto">
              <a:xfrm>
                <a:off x="2087722" y="1845505"/>
                <a:ext cx="938209" cy="838927"/>
              </a:xfrm>
              <a:custGeom>
                <a:avLst/>
                <a:gdLst>
                  <a:gd name="T0" fmla="*/ 629 w 840"/>
                  <a:gd name="T1" fmla="*/ 0 h 750"/>
                  <a:gd name="T2" fmla="*/ 210 w 840"/>
                  <a:gd name="T3" fmla="*/ 0 h 750"/>
                  <a:gd name="T4" fmla="*/ 0 w 840"/>
                  <a:gd name="T5" fmla="*/ 390 h 750"/>
                  <a:gd name="T6" fmla="*/ 210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10" y="0"/>
                    </a:lnTo>
                    <a:lnTo>
                      <a:pt x="0" y="390"/>
                    </a:lnTo>
                    <a:lnTo>
                      <a:pt x="210" y="749"/>
                    </a:lnTo>
                    <a:lnTo>
                      <a:pt x="629" y="749"/>
                    </a:lnTo>
                    <a:lnTo>
                      <a:pt x="839" y="390"/>
                    </a:lnTo>
                    <a:lnTo>
                      <a:pt x="629" y="0"/>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6" name="Rectangle 65"/>
              <p:cNvSpPr/>
              <p:nvPr/>
            </p:nvSpPr>
            <p:spPr>
              <a:xfrm>
                <a:off x="2164409" y="1906554"/>
                <a:ext cx="805091" cy="723275"/>
              </a:xfrm>
              <a:prstGeom prst="rect">
                <a:avLst/>
              </a:prstGeom>
            </p:spPr>
            <p:txBody>
              <a:bodyPr wrap="square">
                <a:normAutofit/>
              </a:bodyPr>
              <a:lstStyle/>
              <a:p>
                <a:pPr algn="ctr"/>
                <a:r>
                  <a:rPr lang="en-US" sz="1600" b="1" dirty="0">
                    <a:solidFill>
                      <a:schemeClr val="bg2">
                        <a:lumMod val="10000"/>
                      </a:schemeClr>
                    </a:solidFill>
                  </a:rPr>
                  <a:t>Ephraim</a:t>
                </a:r>
              </a:p>
              <a:p>
                <a:pPr algn="ctr"/>
                <a:r>
                  <a:rPr lang="en-US" sz="1400" b="1" dirty="0">
                    <a:solidFill>
                      <a:schemeClr val="bg2">
                        <a:lumMod val="10000"/>
                      </a:schemeClr>
                    </a:solidFill>
                  </a:rPr>
                  <a:t>16-17</a:t>
                </a:r>
              </a:p>
            </p:txBody>
          </p:sp>
        </p:grpSp>
      </p:grpSp>
      <p:grpSp>
        <p:nvGrpSpPr>
          <p:cNvPr id="59" name="Group 58">
            <a:extLst>
              <a:ext uri="{FF2B5EF4-FFF2-40B4-BE49-F238E27FC236}">
                <a16:creationId xmlns:a16="http://schemas.microsoft.com/office/drawing/2014/main" id="{8AE29F28-3F2E-49FD-821D-0A7DABDE1D39}"/>
              </a:ext>
            </a:extLst>
          </p:cNvPr>
          <p:cNvGrpSpPr/>
          <p:nvPr/>
        </p:nvGrpSpPr>
        <p:grpSpPr>
          <a:xfrm>
            <a:off x="5038036" y="1524206"/>
            <a:ext cx="1190361" cy="840647"/>
            <a:chOff x="3100392" y="1239888"/>
            <a:chExt cx="938209" cy="840647"/>
          </a:xfrm>
        </p:grpSpPr>
        <p:sp>
          <p:nvSpPr>
            <p:cNvPr id="60" name="Freeform 21">
              <a:extLst>
                <a:ext uri="{FF2B5EF4-FFF2-40B4-BE49-F238E27FC236}">
                  <a16:creationId xmlns:a16="http://schemas.microsoft.com/office/drawing/2014/main" id="{573F134D-EA7D-4133-B52D-EB2FC9D95AFE}"/>
                </a:ext>
              </a:extLst>
            </p:cNvPr>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1" name="Rectangle 60">
              <a:extLst>
                <a:ext uri="{FF2B5EF4-FFF2-40B4-BE49-F238E27FC236}">
                  <a16:creationId xmlns:a16="http://schemas.microsoft.com/office/drawing/2014/main" id="{FB8A882C-F660-482C-8090-2ED5CC4BB6DA}"/>
                </a:ext>
              </a:extLst>
            </p:cNvPr>
            <p:cNvSpPr/>
            <p:nvPr/>
          </p:nvSpPr>
          <p:spPr>
            <a:xfrm>
              <a:off x="3170865" y="1357260"/>
              <a:ext cx="805091" cy="723275"/>
            </a:xfrm>
            <a:prstGeom prst="rect">
              <a:avLst/>
            </a:prstGeom>
          </p:spPr>
          <p:txBody>
            <a:bodyPr wrap="square">
              <a:normAutofit/>
            </a:bodyPr>
            <a:lstStyle/>
            <a:p>
              <a:pPr algn="ctr"/>
              <a:r>
                <a:rPr lang="en-US" sz="1600" b="1" dirty="0">
                  <a:solidFill>
                    <a:schemeClr val="bg2">
                      <a:lumMod val="10000"/>
                    </a:schemeClr>
                  </a:solidFill>
                </a:rPr>
                <a:t>Benjamin</a:t>
              </a:r>
              <a:endParaRPr lang="en-US" sz="2500" b="1" dirty="0">
                <a:solidFill>
                  <a:schemeClr val="bg2">
                    <a:lumMod val="10000"/>
                  </a:schemeClr>
                </a:solidFill>
              </a:endParaRPr>
            </a:p>
            <a:p>
              <a:pPr algn="ctr"/>
              <a:r>
                <a:rPr lang="en-US" sz="1400" b="1" dirty="0">
                  <a:solidFill>
                    <a:schemeClr val="bg2">
                      <a:lumMod val="10000"/>
                    </a:schemeClr>
                  </a:solidFill>
                </a:rPr>
                <a:t>18</a:t>
              </a:r>
              <a:endParaRPr lang="en-US" sz="1000" b="1" dirty="0">
                <a:solidFill>
                  <a:schemeClr val="bg2">
                    <a:lumMod val="10000"/>
                  </a:schemeClr>
                </a:solidFill>
              </a:endParaRPr>
            </a:p>
          </p:txBody>
        </p:sp>
      </p:grpSp>
      <p:grpSp>
        <p:nvGrpSpPr>
          <p:cNvPr id="47" name="Group 46">
            <a:extLst>
              <a:ext uri="{FF2B5EF4-FFF2-40B4-BE49-F238E27FC236}">
                <a16:creationId xmlns:a16="http://schemas.microsoft.com/office/drawing/2014/main" id="{06D6B85B-28BB-4D9D-8F3E-9D5FBD7BDAAC}"/>
              </a:ext>
            </a:extLst>
          </p:cNvPr>
          <p:cNvGrpSpPr/>
          <p:nvPr/>
        </p:nvGrpSpPr>
        <p:grpSpPr>
          <a:xfrm>
            <a:off x="2496345" y="1542440"/>
            <a:ext cx="6412661" cy="2513780"/>
            <a:chOff x="2496345" y="1542440"/>
            <a:chExt cx="6412661" cy="2513780"/>
          </a:xfrm>
        </p:grpSpPr>
        <p:grpSp>
          <p:nvGrpSpPr>
            <p:cNvPr id="8" name="Group 7">
              <a:extLst>
                <a:ext uri="{FF2B5EF4-FFF2-40B4-BE49-F238E27FC236}">
                  <a16:creationId xmlns:a16="http://schemas.microsoft.com/office/drawing/2014/main" id="{1B4B5C86-4059-455D-B750-6631A643FE38}"/>
                </a:ext>
              </a:extLst>
            </p:cNvPr>
            <p:cNvGrpSpPr/>
            <p:nvPr/>
          </p:nvGrpSpPr>
          <p:grpSpPr>
            <a:xfrm>
              <a:off x="2496345" y="3216433"/>
              <a:ext cx="1190361" cy="838927"/>
              <a:chOff x="4212344" y="3126236"/>
              <a:chExt cx="938209" cy="838927"/>
            </a:xfrm>
          </p:grpSpPr>
          <p:sp>
            <p:nvSpPr>
              <p:cNvPr id="17" name="Freeform 16"/>
              <p:cNvSpPr>
                <a:spLocks noChangeArrowheads="1"/>
              </p:cNvSpPr>
              <p:nvPr/>
            </p:nvSpPr>
            <p:spPr bwMode="auto">
              <a:xfrm>
                <a:off x="4212344" y="3126236"/>
                <a:ext cx="938209" cy="838927"/>
              </a:xfrm>
              <a:custGeom>
                <a:avLst/>
                <a:gdLst>
                  <a:gd name="T0" fmla="*/ 629 w 840"/>
                  <a:gd name="T1" fmla="*/ 0 h 750"/>
                  <a:gd name="T2" fmla="*/ 209 w 840"/>
                  <a:gd name="T3" fmla="*/ 0 h 750"/>
                  <a:gd name="T4" fmla="*/ 0 w 840"/>
                  <a:gd name="T5" fmla="*/ 360 h 750"/>
                  <a:gd name="T6" fmla="*/ 209 w 840"/>
                  <a:gd name="T7" fmla="*/ 749 h 750"/>
                  <a:gd name="T8" fmla="*/ 629 w 840"/>
                  <a:gd name="T9" fmla="*/ 749 h 750"/>
                  <a:gd name="T10" fmla="*/ 839 w 840"/>
                  <a:gd name="T11" fmla="*/ 36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60"/>
                    </a:lnTo>
                    <a:lnTo>
                      <a:pt x="209" y="749"/>
                    </a:lnTo>
                    <a:lnTo>
                      <a:pt x="629" y="749"/>
                    </a:lnTo>
                    <a:lnTo>
                      <a:pt x="839" y="360"/>
                    </a:lnTo>
                    <a:lnTo>
                      <a:pt x="629" y="0"/>
                    </a:lnTo>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1" name="Rectangle 40"/>
              <p:cNvSpPr/>
              <p:nvPr/>
            </p:nvSpPr>
            <p:spPr>
              <a:xfrm>
                <a:off x="4296277" y="3198693"/>
                <a:ext cx="805091" cy="723275"/>
              </a:xfrm>
              <a:prstGeom prst="rect">
                <a:avLst/>
              </a:prstGeom>
            </p:spPr>
            <p:txBody>
              <a:bodyPr wrap="square">
                <a:normAutofit/>
              </a:bodyPr>
              <a:lstStyle/>
              <a:p>
                <a:pPr algn="ctr"/>
                <a:r>
                  <a:rPr lang="en-US" sz="1600" b="1" dirty="0">
                    <a:solidFill>
                      <a:schemeClr val="bg2">
                        <a:lumMod val="10000"/>
                      </a:schemeClr>
                    </a:solidFill>
                  </a:rPr>
                  <a:t>Issachar</a:t>
                </a:r>
              </a:p>
              <a:p>
                <a:pPr algn="ctr"/>
                <a:r>
                  <a:rPr lang="en-US" sz="1400" b="1" dirty="0">
                    <a:solidFill>
                      <a:schemeClr val="bg2">
                        <a:lumMod val="10000"/>
                      </a:schemeClr>
                    </a:solidFill>
                  </a:rPr>
                  <a:t>19:17-23</a:t>
                </a:r>
              </a:p>
            </p:txBody>
          </p:sp>
        </p:grpSp>
        <p:grpSp>
          <p:nvGrpSpPr>
            <p:cNvPr id="11" name="Group 10">
              <a:extLst>
                <a:ext uri="{FF2B5EF4-FFF2-40B4-BE49-F238E27FC236}">
                  <a16:creationId xmlns:a16="http://schemas.microsoft.com/office/drawing/2014/main" id="{8AA67226-BC41-433C-9C10-42CA03893B2B}"/>
                </a:ext>
              </a:extLst>
            </p:cNvPr>
            <p:cNvGrpSpPr/>
            <p:nvPr/>
          </p:nvGrpSpPr>
          <p:grpSpPr>
            <a:xfrm>
              <a:off x="6275592" y="1542440"/>
              <a:ext cx="1293109" cy="804179"/>
              <a:chOff x="5324295" y="2520618"/>
              <a:chExt cx="972958" cy="804179"/>
            </a:xfrm>
          </p:grpSpPr>
          <p:sp>
            <p:nvSpPr>
              <p:cNvPr id="24" name="Freeform 23"/>
              <p:cNvSpPr>
                <a:spLocks noChangeArrowheads="1"/>
              </p:cNvSpPr>
              <p:nvPr/>
            </p:nvSpPr>
            <p:spPr bwMode="auto">
              <a:xfrm>
                <a:off x="5324295" y="2520618"/>
                <a:ext cx="972958" cy="804179"/>
              </a:xfrm>
              <a:custGeom>
                <a:avLst/>
                <a:gdLst>
                  <a:gd name="T0" fmla="*/ 210 w 870"/>
                  <a:gd name="T1" fmla="*/ 0 h 720"/>
                  <a:gd name="T2" fmla="*/ 629 w 870"/>
                  <a:gd name="T3" fmla="*/ 0 h 720"/>
                  <a:gd name="T4" fmla="*/ 869 w 870"/>
                  <a:gd name="T5" fmla="*/ 359 h 720"/>
                  <a:gd name="T6" fmla="*/ 629 w 870"/>
                  <a:gd name="T7" fmla="*/ 719 h 720"/>
                  <a:gd name="T8" fmla="*/ 210 w 870"/>
                  <a:gd name="T9" fmla="*/ 719 h 720"/>
                  <a:gd name="T10" fmla="*/ 0 w 870"/>
                  <a:gd name="T11" fmla="*/ 359 h 720"/>
                  <a:gd name="T12" fmla="*/ 210 w 87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70" h="720">
                    <a:moveTo>
                      <a:pt x="210" y="0"/>
                    </a:moveTo>
                    <a:lnTo>
                      <a:pt x="629" y="0"/>
                    </a:lnTo>
                    <a:lnTo>
                      <a:pt x="869" y="359"/>
                    </a:lnTo>
                    <a:lnTo>
                      <a:pt x="629" y="719"/>
                    </a:lnTo>
                    <a:lnTo>
                      <a:pt x="210" y="719"/>
                    </a:lnTo>
                    <a:lnTo>
                      <a:pt x="0" y="359"/>
                    </a:lnTo>
                    <a:lnTo>
                      <a:pt x="210" y="0"/>
                    </a:ln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4" name="Rectangle 43"/>
              <p:cNvSpPr/>
              <p:nvPr/>
            </p:nvSpPr>
            <p:spPr>
              <a:xfrm>
                <a:off x="5417693" y="2587606"/>
                <a:ext cx="805091" cy="723275"/>
              </a:xfrm>
              <a:prstGeom prst="rect">
                <a:avLst/>
              </a:prstGeom>
            </p:spPr>
            <p:txBody>
              <a:bodyPr wrap="square">
                <a:normAutofit/>
              </a:bodyPr>
              <a:lstStyle/>
              <a:p>
                <a:pPr algn="ctr"/>
                <a:r>
                  <a:rPr lang="en-US" sz="1600" b="1" dirty="0">
                    <a:solidFill>
                      <a:schemeClr val="bg2">
                        <a:lumMod val="10000"/>
                      </a:schemeClr>
                    </a:solidFill>
                  </a:rPr>
                  <a:t>Simeon</a:t>
                </a:r>
              </a:p>
              <a:p>
                <a:pPr algn="ctr"/>
                <a:r>
                  <a:rPr lang="en-US" sz="1400" b="1" dirty="0">
                    <a:solidFill>
                      <a:schemeClr val="bg2">
                        <a:lumMod val="10000"/>
                      </a:schemeClr>
                    </a:solidFill>
                  </a:rPr>
                  <a:t>19:1-9</a:t>
                </a:r>
              </a:p>
            </p:txBody>
          </p:sp>
        </p:grpSp>
        <p:grpSp>
          <p:nvGrpSpPr>
            <p:cNvPr id="9" name="Group 8">
              <a:extLst>
                <a:ext uri="{FF2B5EF4-FFF2-40B4-BE49-F238E27FC236}">
                  <a16:creationId xmlns:a16="http://schemas.microsoft.com/office/drawing/2014/main" id="{69D8A609-6481-45FC-88FD-CF0BDD585778}"/>
                </a:ext>
              </a:extLst>
            </p:cNvPr>
            <p:cNvGrpSpPr/>
            <p:nvPr/>
          </p:nvGrpSpPr>
          <p:grpSpPr>
            <a:xfrm>
              <a:off x="7615896" y="1542440"/>
              <a:ext cx="1293110" cy="804179"/>
              <a:chOff x="3100392" y="2520618"/>
              <a:chExt cx="938209" cy="804179"/>
            </a:xfrm>
          </p:grpSpPr>
          <p:sp>
            <p:nvSpPr>
              <p:cNvPr id="21" name="Freeform 20"/>
              <p:cNvSpPr>
                <a:spLocks noChangeArrowheads="1"/>
              </p:cNvSpPr>
              <p:nvPr/>
            </p:nvSpPr>
            <p:spPr bwMode="auto">
              <a:xfrm>
                <a:off x="3100392" y="2520618"/>
                <a:ext cx="938209" cy="804179"/>
              </a:xfrm>
              <a:custGeom>
                <a:avLst/>
                <a:gdLst>
                  <a:gd name="T0" fmla="*/ 630 w 840"/>
                  <a:gd name="T1" fmla="*/ 0 h 720"/>
                  <a:gd name="T2" fmla="*/ 210 w 840"/>
                  <a:gd name="T3" fmla="*/ 0 h 720"/>
                  <a:gd name="T4" fmla="*/ 0 w 840"/>
                  <a:gd name="T5" fmla="*/ 359 h 720"/>
                  <a:gd name="T6" fmla="*/ 210 w 840"/>
                  <a:gd name="T7" fmla="*/ 719 h 720"/>
                  <a:gd name="T8" fmla="*/ 630 w 840"/>
                  <a:gd name="T9" fmla="*/ 719 h 720"/>
                  <a:gd name="T10" fmla="*/ 839 w 840"/>
                  <a:gd name="T11" fmla="*/ 359 h 720"/>
                  <a:gd name="T12" fmla="*/ 630 w 84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40" h="720">
                    <a:moveTo>
                      <a:pt x="630" y="0"/>
                    </a:moveTo>
                    <a:lnTo>
                      <a:pt x="210" y="0"/>
                    </a:lnTo>
                    <a:lnTo>
                      <a:pt x="0" y="359"/>
                    </a:lnTo>
                    <a:lnTo>
                      <a:pt x="210" y="719"/>
                    </a:lnTo>
                    <a:lnTo>
                      <a:pt x="630" y="719"/>
                    </a:lnTo>
                    <a:lnTo>
                      <a:pt x="839" y="359"/>
                    </a:lnTo>
                    <a:lnTo>
                      <a:pt x="630" y="0"/>
                    </a:lnTo>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3" name="Rectangle 62"/>
              <p:cNvSpPr/>
              <p:nvPr/>
            </p:nvSpPr>
            <p:spPr>
              <a:xfrm>
                <a:off x="3170865" y="2587606"/>
                <a:ext cx="805091" cy="723275"/>
              </a:xfrm>
              <a:prstGeom prst="rect">
                <a:avLst/>
              </a:prstGeom>
            </p:spPr>
            <p:txBody>
              <a:bodyPr wrap="square">
                <a:normAutofit/>
              </a:bodyPr>
              <a:lstStyle/>
              <a:p>
                <a:pPr algn="ctr"/>
                <a:r>
                  <a:rPr lang="en-US" sz="1600" b="1" dirty="0">
                    <a:solidFill>
                      <a:schemeClr val="bg2">
                        <a:lumMod val="10000"/>
                      </a:schemeClr>
                    </a:solidFill>
                  </a:rPr>
                  <a:t>Zebulun</a:t>
                </a:r>
              </a:p>
              <a:p>
                <a:pPr algn="ctr"/>
                <a:r>
                  <a:rPr lang="en-US" sz="1400" b="1" dirty="0">
                    <a:solidFill>
                      <a:schemeClr val="bg2">
                        <a:lumMod val="10000"/>
                      </a:schemeClr>
                    </a:solidFill>
                  </a:rPr>
                  <a:t>19:10-16</a:t>
                </a:r>
              </a:p>
            </p:txBody>
          </p:sp>
        </p:grpSp>
        <p:grpSp>
          <p:nvGrpSpPr>
            <p:cNvPr id="53" name="Group 52">
              <a:extLst>
                <a:ext uri="{FF2B5EF4-FFF2-40B4-BE49-F238E27FC236}">
                  <a16:creationId xmlns:a16="http://schemas.microsoft.com/office/drawing/2014/main" id="{B069D1B1-2FAF-4396-9B6C-D4A75F5F39BE}"/>
                </a:ext>
              </a:extLst>
            </p:cNvPr>
            <p:cNvGrpSpPr/>
            <p:nvPr/>
          </p:nvGrpSpPr>
          <p:grpSpPr>
            <a:xfrm>
              <a:off x="4152162" y="2802104"/>
              <a:ext cx="1293109" cy="804179"/>
              <a:chOff x="5324295" y="2520618"/>
              <a:chExt cx="972958" cy="804179"/>
            </a:xfrm>
          </p:grpSpPr>
          <p:sp>
            <p:nvSpPr>
              <p:cNvPr id="54" name="Freeform 23">
                <a:extLst>
                  <a:ext uri="{FF2B5EF4-FFF2-40B4-BE49-F238E27FC236}">
                    <a16:creationId xmlns:a16="http://schemas.microsoft.com/office/drawing/2014/main" id="{1F85C091-F020-4685-8498-2E054EB60043}"/>
                  </a:ext>
                </a:extLst>
              </p:cNvPr>
              <p:cNvSpPr>
                <a:spLocks noChangeArrowheads="1"/>
              </p:cNvSpPr>
              <p:nvPr/>
            </p:nvSpPr>
            <p:spPr bwMode="auto">
              <a:xfrm>
                <a:off x="5324295" y="2520618"/>
                <a:ext cx="972958" cy="804179"/>
              </a:xfrm>
              <a:custGeom>
                <a:avLst/>
                <a:gdLst>
                  <a:gd name="T0" fmla="*/ 210 w 870"/>
                  <a:gd name="T1" fmla="*/ 0 h 720"/>
                  <a:gd name="T2" fmla="*/ 629 w 870"/>
                  <a:gd name="T3" fmla="*/ 0 h 720"/>
                  <a:gd name="T4" fmla="*/ 869 w 870"/>
                  <a:gd name="T5" fmla="*/ 359 h 720"/>
                  <a:gd name="T6" fmla="*/ 629 w 870"/>
                  <a:gd name="T7" fmla="*/ 719 h 720"/>
                  <a:gd name="T8" fmla="*/ 210 w 870"/>
                  <a:gd name="T9" fmla="*/ 719 h 720"/>
                  <a:gd name="T10" fmla="*/ 0 w 870"/>
                  <a:gd name="T11" fmla="*/ 359 h 720"/>
                  <a:gd name="T12" fmla="*/ 210 w 87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70" h="720">
                    <a:moveTo>
                      <a:pt x="210" y="0"/>
                    </a:moveTo>
                    <a:lnTo>
                      <a:pt x="629" y="0"/>
                    </a:lnTo>
                    <a:lnTo>
                      <a:pt x="869" y="359"/>
                    </a:lnTo>
                    <a:lnTo>
                      <a:pt x="629" y="719"/>
                    </a:lnTo>
                    <a:lnTo>
                      <a:pt x="210" y="719"/>
                    </a:lnTo>
                    <a:lnTo>
                      <a:pt x="0" y="359"/>
                    </a:lnTo>
                    <a:lnTo>
                      <a:pt x="210" y="0"/>
                    </a:ln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55" name="Rectangle 54">
                <a:extLst>
                  <a:ext uri="{FF2B5EF4-FFF2-40B4-BE49-F238E27FC236}">
                    <a16:creationId xmlns:a16="http://schemas.microsoft.com/office/drawing/2014/main" id="{791F96B1-93BE-4614-85C8-D1C532BAAFB8}"/>
                  </a:ext>
                </a:extLst>
              </p:cNvPr>
              <p:cNvSpPr/>
              <p:nvPr/>
            </p:nvSpPr>
            <p:spPr>
              <a:xfrm>
                <a:off x="5417693" y="2587606"/>
                <a:ext cx="805091" cy="723275"/>
              </a:xfrm>
              <a:prstGeom prst="rect">
                <a:avLst/>
              </a:prstGeom>
            </p:spPr>
            <p:txBody>
              <a:bodyPr wrap="square">
                <a:normAutofit/>
              </a:bodyPr>
              <a:lstStyle/>
              <a:p>
                <a:pPr algn="ctr"/>
                <a:r>
                  <a:rPr lang="en-US" sz="1600" b="1" dirty="0">
                    <a:solidFill>
                      <a:schemeClr val="bg2">
                        <a:lumMod val="10000"/>
                      </a:schemeClr>
                    </a:solidFill>
                  </a:rPr>
                  <a:t>Asher</a:t>
                </a:r>
              </a:p>
              <a:p>
                <a:pPr algn="ctr"/>
                <a:r>
                  <a:rPr lang="en-US" sz="1400" b="1" dirty="0">
                    <a:solidFill>
                      <a:schemeClr val="bg2">
                        <a:lumMod val="10000"/>
                      </a:schemeClr>
                    </a:solidFill>
                  </a:rPr>
                  <a:t>19:24-31</a:t>
                </a:r>
              </a:p>
            </p:txBody>
          </p:sp>
        </p:grpSp>
        <p:grpSp>
          <p:nvGrpSpPr>
            <p:cNvPr id="62" name="Group 61">
              <a:extLst>
                <a:ext uri="{FF2B5EF4-FFF2-40B4-BE49-F238E27FC236}">
                  <a16:creationId xmlns:a16="http://schemas.microsoft.com/office/drawing/2014/main" id="{DFBF358D-33B6-4D02-BEE2-24E864C93708}"/>
                </a:ext>
              </a:extLst>
            </p:cNvPr>
            <p:cNvGrpSpPr/>
            <p:nvPr/>
          </p:nvGrpSpPr>
          <p:grpSpPr>
            <a:xfrm>
              <a:off x="5788446" y="2790323"/>
              <a:ext cx="1190361" cy="838927"/>
              <a:chOff x="2087722" y="1845505"/>
              <a:chExt cx="938209" cy="838927"/>
            </a:xfrm>
          </p:grpSpPr>
          <p:sp>
            <p:nvSpPr>
              <p:cNvPr id="68" name="Freeform 18">
                <a:extLst>
                  <a:ext uri="{FF2B5EF4-FFF2-40B4-BE49-F238E27FC236}">
                    <a16:creationId xmlns:a16="http://schemas.microsoft.com/office/drawing/2014/main" id="{26A18BDC-DA77-4002-9877-7724ABB385E0}"/>
                  </a:ext>
                </a:extLst>
              </p:cNvPr>
              <p:cNvSpPr>
                <a:spLocks noChangeArrowheads="1"/>
              </p:cNvSpPr>
              <p:nvPr/>
            </p:nvSpPr>
            <p:spPr bwMode="auto">
              <a:xfrm>
                <a:off x="2087722" y="1845505"/>
                <a:ext cx="938209" cy="838927"/>
              </a:xfrm>
              <a:custGeom>
                <a:avLst/>
                <a:gdLst>
                  <a:gd name="T0" fmla="*/ 629 w 840"/>
                  <a:gd name="T1" fmla="*/ 0 h 750"/>
                  <a:gd name="T2" fmla="*/ 210 w 840"/>
                  <a:gd name="T3" fmla="*/ 0 h 750"/>
                  <a:gd name="T4" fmla="*/ 0 w 840"/>
                  <a:gd name="T5" fmla="*/ 390 h 750"/>
                  <a:gd name="T6" fmla="*/ 210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10" y="0"/>
                    </a:lnTo>
                    <a:lnTo>
                      <a:pt x="0" y="390"/>
                    </a:lnTo>
                    <a:lnTo>
                      <a:pt x="210" y="749"/>
                    </a:lnTo>
                    <a:lnTo>
                      <a:pt x="629" y="749"/>
                    </a:lnTo>
                    <a:lnTo>
                      <a:pt x="839" y="390"/>
                    </a:lnTo>
                    <a:lnTo>
                      <a:pt x="629" y="0"/>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9" name="Rectangle 68">
                <a:extLst>
                  <a:ext uri="{FF2B5EF4-FFF2-40B4-BE49-F238E27FC236}">
                    <a16:creationId xmlns:a16="http://schemas.microsoft.com/office/drawing/2014/main" id="{7931EEA1-B168-4C75-A1ED-B2D85242E547}"/>
                  </a:ext>
                </a:extLst>
              </p:cNvPr>
              <p:cNvSpPr/>
              <p:nvPr/>
            </p:nvSpPr>
            <p:spPr>
              <a:xfrm>
                <a:off x="2164409" y="1906554"/>
                <a:ext cx="805091" cy="723275"/>
              </a:xfrm>
              <a:prstGeom prst="rect">
                <a:avLst/>
              </a:prstGeom>
            </p:spPr>
            <p:txBody>
              <a:bodyPr wrap="square">
                <a:normAutofit/>
              </a:bodyPr>
              <a:lstStyle/>
              <a:p>
                <a:pPr algn="ctr"/>
                <a:r>
                  <a:rPr lang="en-US" sz="1600" b="1" dirty="0">
                    <a:solidFill>
                      <a:schemeClr val="bg2">
                        <a:lumMod val="10000"/>
                      </a:schemeClr>
                    </a:solidFill>
                  </a:rPr>
                  <a:t>Naphtali</a:t>
                </a:r>
              </a:p>
              <a:p>
                <a:pPr algn="ctr"/>
                <a:r>
                  <a:rPr lang="en-US" sz="1400" b="1" dirty="0">
                    <a:solidFill>
                      <a:schemeClr val="bg2">
                        <a:lumMod val="10000"/>
                      </a:schemeClr>
                    </a:solidFill>
                  </a:rPr>
                  <a:t>19:32-39</a:t>
                </a:r>
              </a:p>
            </p:txBody>
          </p:sp>
        </p:grpSp>
        <p:grpSp>
          <p:nvGrpSpPr>
            <p:cNvPr id="70" name="Group 69">
              <a:extLst>
                <a:ext uri="{FF2B5EF4-FFF2-40B4-BE49-F238E27FC236}">
                  <a16:creationId xmlns:a16="http://schemas.microsoft.com/office/drawing/2014/main" id="{B57CAAB9-A808-415B-9625-06DBD7726F9C}"/>
                </a:ext>
              </a:extLst>
            </p:cNvPr>
            <p:cNvGrpSpPr/>
            <p:nvPr/>
          </p:nvGrpSpPr>
          <p:grpSpPr>
            <a:xfrm>
              <a:off x="7597043" y="3215573"/>
              <a:ext cx="1293109" cy="840647"/>
              <a:chOff x="5324295" y="1239888"/>
              <a:chExt cx="972958" cy="840647"/>
            </a:xfrm>
          </p:grpSpPr>
          <p:sp>
            <p:nvSpPr>
              <p:cNvPr id="71" name="Freeform 24">
                <a:extLst>
                  <a:ext uri="{FF2B5EF4-FFF2-40B4-BE49-F238E27FC236}">
                    <a16:creationId xmlns:a16="http://schemas.microsoft.com/office/drawing/2014/main" id="{126088E6-07FA-427C-A70E-AF22863B5434}"/>
                  </a:ext>
                </a:extLst>
              </p:cNvPr>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72" name="Rectangle 71">
                <a:extLst>
                  <a:ext uri="{FF2B5EF4-FFF2-40B4-BE49-F238E27FC236}">
                    <a16:creationId xmlns:a16="http://schemas.microsoft.com/office/drawing/2014/main" id="{0982C364-816C-4AB5-AC9C-0B43AB43CC80}"/>
                  </a:ext>
                </a:extLst>
              </p:cNvPr>
              <p:cNvSpPr/>
              <p:nvPr/>
            </p:nvSpPr>
            <p:spPr>
              <a:xfrm>
                <a:off x="5417693" y="1357260"/>
                <a:ext cx="805091" cy="723275"/>
              </a:xfrm>
              <a:prstGeom prst="rect">
                <a:avLst/>
              </a:prstGeom>
            </p:spPr>
            <p:txBody>
              <a:bodyPr wrap="square">
                <a:normAutofit/>
              </a:bodyPr>
              <a:lstStyle/>
              <a:p>
                <a:pPr algn="ctr"/>
                <a:r>
                  <a:rPr lang="en-US" sz="1600" b="1" dirty="0">
                    <a:solidFill>
                      <a:schemeClr val="bg2">
                        <a:lumMod val="10000"/>
                      </a:schemeClr>
                    </a:solidFill>
                  </a:rPr>
                  <a:t>Dan</a:t>
                </a:r>
              </a:p>
              <a:p>
                <a:pPr algn="ctr"/>
                <a:r>
                  <a:rPr lang="en-US" sz="1400" b="1" dirty="0">
                    <a:solidFill>
                      <a:schemeClr val="bg2">
                        <a:lumMod val="10000"/>
                      </a:schemeClr>
                    </a:solidFill>
                  </a:rPr>
                  <a:t>19:40-48</a:t>
                </a:r>
              </a:p>
            </p:txBody>
          </p:sp>
        </p:grpSp>
      </p:grpSp>
      <p:sp>
        <p:nvSpPr>
          <p:cNvPr id="73" name="TextBox 72">
            <a:extLst>
              <a:ext uri="{FF2B5EF4-FFF2-40B4-BE49-F238E27FC236}">
                <a16:creationId xmlns:a16="http://schemas.microsoft.com/office/drawing/2014/main" id="{A7571830-2D55-4A5A-8662-B266D92AA1B3}"/>
              </a:ext>
            </a:extLst>
          </p:cNvPr>
          <p:cNvSpPr txBox="1"/>
          <p:nvPr/>
        </p:nvSpPr>
        <p:spPr>
          <a:xfrm>
            <a:off x="305735" y="1887595"/>
            <a:ext cx="2124548" cy="1156518"/>
          </a:xfrm>
          <a:prstGeom prst="rect">
            <a:avLst/>
          </a:prstGeom>
          <a:noFill/>
        </p:spPr>
        <p:txBody>
          <a:bodyPr wrap="square" rtlCol="0">
            <a:noAutofit/>
          </a:bodyPr>
          <a:lstStyle/>
          <a:p>
            <a:pPr marL="285750" indent="-285750">
              <a:buFont typeface="Arial" panose="020B0604020202020204" pitchFamily="34" charset="0"/>
              <a:buChar char="•"/>
            </a:pPr>
            <a:r>
              <a:rPr lang="en-US" sz="1600" b="1" dirty="0">
                <a:solidFill>
                  <a:schemeClr val="accent5">
                    <a:lumMod val="50000"/>
                  </a:schemeClr>
                </a:solidFill>
              </a:rPr>
              <a:t>We spent time with Judah.</a:t>
            </a:r>
          </a:p>
        </p:txBody>
      </p:sp>
      <p:sp>
        <p:nvSpPr>
          <p:cNvPr id="74" name="TextBox 73">
            <a:extLst>
              <a:ext uri="{FF2B5EF4-FFF2-40B4-BE49-F238E27FC236}">
                <a16:creationId xmlns:a16="http://schemas.microsoft.com/office/drawing/2014/main" id="{8DF649AE-5E31-458D-A0FF-2F7E55580AB6}"/>
              </a:ext>
            </a:extLst>
          </p:cNvPr>
          <p:cNvSpPr txBox="1"/>
          <p:nvPr/>
        </p:nvSpPr>
        <p:spPr>
          <a:xfrm>
            <a:off x="288698" y="3178165"/>
            <a:ext cx="2124548" cy="1156518"/>
          </a:xfrm>
          <a:prstGeom prst="rect">
            <a:avLst/>
          </a:prstGeom>
          <a:noFill/>
        </p:spPr>
        <p:txBody>
          <a:bodyPr wrap="square" rtlCol="0">
            <a:noAutofit/>
          </a:bodyPr>
          <a:lstStyle/>
          <a:p>
            <a:pPr marL="285750" indent="-285750">
              <a:buFont typeface="Arial" panose="020B0604020202020204" pitchFamily="34" charset="0"/>
              <a:buChar char="•"/>
            </a:pPr>
            <a:r>
              <a:rPr lang="en-US" sz="1600" b="1" dirty="0">
                <a:solidFill>
                  <a:schemeClr val="accent5">
                    <a:lumMod val="50000"/>
                  </a:schemeClr>
                </a:solidFill>
              </a:rPr>
              <a:t>We will now mention the last tribes briefly, limiting our comments to a few important truths.</a:t>
            </a:r>
          </a:p>
        </p:txBody>
      </p:sp>
      <p:sp>
        <p:nvSpPr>
          <p:cNvPr id="85" name="Line 56">
            <a:extLst>
              <a:ext uri="{FF2B5EF4-FFF2-40B4-BE49-F238E27FC236}">
                <a16:creationId xmlns:a16="http://schemas.microsoft.com/office/drawing/2014/main" id="{347CA94C-7C3C-48EA-B0EA-7B0A19AABB7C}"/>
              </a:ext>
            </a:extLst>
          </p:cNvPr>
          <p:cNvSpPr>
            <a:spLocks noChangeShapeType="1"/>
          </p:cNvSpPr>
          <p:nvPr/>
        </p:nvSpPr>
        <p:spPr bwMode="auto">
          <a:xfrm flipV="1">
            <a:off x="5670678" y="3621813"/>
            <a:ext cx="1952533" cy="516889"/>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86" name="Line 56">
            <a:extLst>
              <a:ext uri="{FF2B5EF4-FFF2-40B4-BE49-F238E27FC236}">
                <a16:creationId xmlns:a16="http://schemas.microsoft.com/office/drawing/2014/main" id="{F5FDCDD4-440A-4E59-B1B4-75EFB86E97F5}"/>
              </a:ext>
            </a:extLst>
          </p:cNvPr>
          <p:cNvSpPr>
            <a:spLocks noChangeShapeType="1"/>
          </p:cNvSpPr>
          <p:nvPr/>
        </p:nvSpPr>
        <p:spPr bwMode="auto">
          <a:xfrm flipH="1" flipV="1">
            <a:off x="3693884" y="3629249"/>
            <a:ext cx="2004951" cy="468863"/>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grpSp>
        <p:nvGrpSpPr>
          <p:cNvPr id="27" name="Group 26"/>
          <p:cNvGrpSpPr/>
          <p:nvPr/>
        </p:nvGrpSpPr>
        <p:grpSpPr>
          <a:xfrm>
            <a:off x="3209399" y="3598902"/>
            <a:ext cx="4857609" cy="1214664"/>
            <a:chOff x="1669075" y="2714873"/>
            <a:chExt cx="5392000" cy="1670436"/>
          </a:xfrm>
        </p:grpSpPr>
        <p:grpSp>
          <p:nvGrpSpPr>
            <p:cNvPr id="28" name="Group 27"/>
            <p:cNvGrpSpPr/>
            <p:nvPr/>
          </p:nvGrpSpPr>
          <p:grpSpPr>
            <a:xfrm flipH="1">
              <a:off x="1719079" y="2714873"/>
              <a:ext cx="2671387" cy="1624491"/>
              <a:chOff x="4366716" y="2714873"/>
              <a:chExt cx="2671387" cy="1624491"/>
            </a:xfrm>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34000">
                    <a:schemeClr val="accent3">
                      <a:lumMod val="45000"/>
                      <a:lumOff val="55000"/>
                    </a:schemeClr>
                  </a:gs>
                  <a:gs pos="99010">
                    <a:srgbClr val="E4E4E4"/>
                  </a:gs>
                  <a:gs pos="81000">
                    <a:schemeClr val="bg1">
                      <a:lumMod val="75000"/>
                    </a:schemeClr>
                  </a:gs>
                  <a:gs pos="100000">
                    <a:schemeClr val="accent3">
                      <a:lumMod val="30000"/>
                      <a:lumOff val="70000"/>
                    </a:schemeClr>
                  </a:gs>
                </a:gsLst>
                <a:lin ang="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7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3000">
                    <a:schemeClr val="bg1">
                      <a:lumMod val="95000"/>
                    </a:schemeClr>
                  </a:gs>
                  <a:gs pos="83000">
                    <a:schemeClr val="bg1">
                      <a:lumMod val="8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5000"/>
                    </a:schemeClr>
                  </a:gs>
                  <a:gs pos="83000">
                    <a:schemeClr val="bg1">
                      <a:lumMod val="6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4000">
                    <a:schemeClr val="bg1">
                      <a:lumMod val="85000"/>
                    </a:schemeClr>
                  </a:gs>
                  <a:gs pos="83000">
                    <a:schemeClr val="bg1">
                      <a:lumMod val="7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adFill flip="none" rotWithShape="1">
              <a:gsLst>
                <a:gs pos="0">
                  <a:schemeClr val="accent1">
                    <a:lumMod val="67000"/>
                  </a:schemeClr>
                </a:gs>
                <a:gs pos="48000">
                  <a:schemeClr val="accent1">
                    <a:lumMod val="97000"/>
                    <a:lumOff val="3000"/>
                  </a:schemeClr>
                </a:gs>
                <a:gs pos="100000">
                  <a:schemeClr val="accent1">
                    <a:lumMod val="75000"/>
                  </a:schemeClr>
                </a:gs>
              </a:gsLst>
              <a:lin ang="162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248885" y="4417127"/>
            <a:ext cx="4818123" cy="477054"/>
          </a:xfrm>
          <a:prstGeom prst="rect">
            <a:avLst/>
          </a:prstGeom>
          <a:noFill/>
        </p:spPr>
        <p:txBody>
          <a:bodyPr wrap="square" rtlCol="0">
            <a:noAutofit/>
          </a:bodyPr>
          <a:lstStyle/>
          <a:p>
            <a:pPr algn="ctr"/>
            <a:r>
              <a:rPr lang="en-US" sz="2000" b="1" dirty="0">
                <a:solidFill>
                  <a:schemeClr val="accent5"/>
                </a:solidFill>
              </a:rPr>
              <a:t>The Lands  Inherited Directly from God</a:t>
            </a:r>
          </a:p>
        </p:txBody>
      </p:sp>
      <p:sp>
        <p:nvSpPr>
          <p:cNvPr id="48" name="TextBox 47">
            <a:extLst>
              <a:ext uri="{FF2B5EF4-FFF2-40B4-BE49-F238E27FC236}">
                <a16:creationId xmlns:a16="http://schemas.microsoft.com/office/drawing/2014/main" id="{28BE2BAD-61D6-40FF-AF8B-DC9C86186AD8}"/>
              </a:ext>
            </a:extLst>
          </p:cNvPr>
          <p:cNvSpPr txBox="1"/>
          <p:nvPr/>
        </p:nvSpPr>
        <p:spPr>
          <a:xfrm>
            <a:off x="305735" y="230736"/>
            <a:ext cx="2483514" cy="400110"/>
          </a:xfrm>
          <a:prstGeom prst="rect">
            <a:avLst/>
          </a:prstGeom>
          <a:noFill/>
        </p:spPr>
        <p:txBody>
          <a:bodyPr wrap="square" rtlCol="0">
            <a:spAutoFit/>
          </a:bodyPr>
          <a:lstStyle/>
          <a:p>
            <a:r>
              <a:rPr lang="en-US" sz="2000" b="1" dirty="0">
                <a:solidFill>
                  <a:srgbClr val="00B0F0"/>
                </a:solidFill>
              </a:rPr>
              <a:t>Where we’ve been</a:t>
            </a:r>
          </a:p>
        </p:txBody>
      </p:sp>
      <p:sp>
        <p:nvSpPr>
          <p:cNvPr id="75" name="TextBox 74">
            <a:extLst>
              <a:ext uri="{FF2B5EF4-FFF2-40B4-BE49-F238E27FC236}">
                <a16:creationId xmlns:a16="http://schemas.microsoft.com/office/drawing/2014/main" id="{E8167748-A666-4098-A08F-21B1A39B3868}"/>
              </a:ext>
            </a:extLst>
          </p:cNvPr>
          <p:cNvSpPr txBox="1"/>
          <p:nvPr/>
        </p:nvSpPr>
        <p:spPr>
          <a:xfrm>
            <a:off x="319229" y="2643742"/>
            <a:ext cx="1807760" cy="400110"/>
          </a:xfrm>
          <a:prstGeom prst="rect">
            <a:avLst/>
          </a:prstGeom>
          <a:noFill/>
        </p:spPr>
        <p:txBody>
          <a:bodyPr wrap="square" rtlCol="0">
            <a:spAutoFit/>
          </a:bodyPr>
          <a:lstStyle/>
          <a:p>
            <a:r>
              <a:rPr lang="en-US" sz="2000" b="1" dirty="0">
                <a:solidFill>
                  <a:srgbClr val="00B0F0"/>
                </a:solidFill>
              </a:rPr>
              <a:t>Today’s map</a:t>
            </a:r>
          </a:p>
        </p:txBody>
      </p:sp>
    </p:spTree>
    <p:extLst>
      <p:ext uri="{BB962C8B-B14F-4D97-AF65-F5344CB8AC3E}">
        <p14:creationId xmlns:p14="http://schemas.microsoft.com/office/powerpoint/2010/main" val="20866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3" grpId="0"/>
      <p:bldP spid="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8865-1045-40A2-9102-5255E5BA5BFA}"/>
              </a:ext>
            </a:extLst>
          </p:cNvPr>
          <p:cNvSpPr>
            <a:spLocks noGrp="1"/>
          </p:cNvSpPr>
          <p:nvPr>
            <p:ph type="title"/>
          </p:nvPr>
        </p:nvSpPr>
        <p:spPr>
          <a:xfrm>
            <a:off x="628650" y="-176744"/>
            <a:ext cx="7886700" cy="994172"/>
          </a:xfrm>
        </p:spPr>
        <p:txBody>
          <a:bodyPr/>
          <a:lstStyle/>
          <a:p>
            <a:r>
              <a:rPr lang="en-US" dirty="0"/>
              <a:t>Ephraim</a:t>
            </a:r>
          </a:p>
        </p:txBody>
      </p:sp>
      <p:pic>
        <p:nvPicPr>
          <p:cNvPr id="5" name="Content Placeholder 4" descr="A close up of a map&#10;&#10;Description automatically generated">
            <a:extLst>
              <a:ext uri="{FF2B5EF4-FFF2-40B4-BE49-F238E27FC236}">
                <a16:creationId xmlns:a16="http://schemas.microsoft.com/office/drawing/2014/main" id="{E7538D20-7FA3-4CB2-8943-DE4E8F035F8F}"/>
              </a:ext>
            </a:extLst>
          </p:cNvPr>
          <p:cNvPicPr>
            <a:picLocks noGrp="1" noChangeAspect="1"/>
          </p:cNvPicPr>
          <p:nvPr>
            <p:ph idx="1"/>
          </p:nvPr>
        </p:nvPicPr>
        <p:blipFill>
          <a:blip r:embed="rId2"/>
          <a:stretch>
            <a:fillRect/>
          </a:stretch>
        </p:blipFill>
        <p:spPr>
          <a:xfrm>
            <a:off x="4763976" y="-256379"/>
            <a:ext cx="3831064" cy="5152362"/>
          </a:xfrm>
        </p:spPr>
      </p:pic>
      <p:pic>
        <p:nvPicPr>
          <p:cNvPr id="4" name="Content Placeholder 4" descr="A picture containing text, map&#10;&#10;Description automatically generated">
            <a:extLst>
              <a:ext uri="{FF2B5EF4-FFF2-40B4-BE49-F238E27FC236}">
                <a16:creationId xmlns:a16="http://schemas.microsoft.com/office/drawing/2014/main" id="{A0434015-7279-4223-B3E5-2A28746C5569}"/>
              </a:ext>
            </a:extLst>
          </p:cNvPr>
          <p:cNvPicPr>
            <a:picLocks noChangeAspect="1"/>
          </p:cNvPicPr>
          <p:nvPr/>
        </p:nvPicPr>
        <p:blipFill>
          <a:blip r:embed="rId3"/>
          <a:stretch>
            <a:fillRect/>
          </a:stretch>
        </p:blipFill>
        <p:spPr>
          <a:xfrm>
            <a:off x="4763976" y="-256379"/>
            <a:ext cx="3833121" cy="5143500"/>
          </a:xfrm>
          <a:prstGeom prst="rect">
            <a:avLst/>
          </a:prstGeom>
        </p:spPr>
      </p:pic>
      <p:sp>
        <p:nvSpPr>
          <p:cNvPr id="3" name="TextBox 2">
            <a:extLst>
              <a:ext uri="{FF2B5EF4-FFF2-40B4-BE49-F238E27FC236}">
                <a16:creationId xmlns:a16="http://schemas.microsoft.com/office/drawing/2014/main" id="{768AB5A7-FF9A-4957-B617-4A9DD077D426}"/>
              </a:ext>
            </a:extLst>
          </p:cNvPr>
          <p:cNvSpPr txBox="1"/>
          <p:nvPr/>
        </p:nvSpPr>
        <p:spPr>
          <a:xfrm>
            <a:off x="412694" y="556069"/>
            <a:ext cx="4076153" cy="3765774"/>
          </a:xfrm>
          <a:prstGeom prst="rect">
            <a:avLst/>
          </a:prstGeom>
          <a:noFill/>
        </p:spPr>
        <p:txBody>
          <a:bodyPr wrap="square" rtlCol="0">
            <a:spAutoFit/>
          </a:bodyPr>
          <a:lstStyle/>
          <a:p>
            <a:r>
              <a:rPr lang="en-US" b="1" dirty="0">
                <a:solidFill>
                  <a:schemeClr val="tx1">
                    <a:lumMod val="75000"/>
                    <a:lumOff val="25000"/>
                  </a:schemeClr>
                </a:solidFill>
              </a:rPr>
              <a:t>Joshua 16, 17</a:t>
            </a:r>
          </a:p>
          <a:p>
            <a:endParaRPr lang="en-US" b="1" dirty="0">
              <a:solidFill>
                <a:schemeClr val="tx1">
                  <a:lumMod val="75000"/>
                  <a:lumOff val="25000"/>
                </a:schemeClr>
              </a:solidFill>
            </a:endParaRPr>
          </a:p>
          <a:p>
            <a:r>
              <a:rPr lang="en-US" b="1" dirty="0">
                <a:solidFill>
                  <a:srgbClr val="C00000"/>
                </a:solidFill>
              </a:rPr>
              <a:t>Genesis 48:19,22</a:t>
            </a:r>
          </a:p>
          <a:p>
            <a:endParaRPr lang="en-US" dirty="0"/>
          </a:p>
          <a:p>
            <a:r>
              <a:rPr lang="en-US" b="1" dirty="0"/>
              <a:t>Notice that, here in Joshua, we are adding another chapter of the story that began in Genesis with Jacob’s blessings for his sons.</a:t>
            </a:r>
          </a:p>
          <a:p>
            <a:endParaRPr lang="en-US" dirty="0"/>
          </a:p>
          <a:p>
            <a:pPr marL="285750" indent="-285750">
              <a:buFont typeface="Arial" panose="020B0604020202020204" pitchFamily="34" charset="0"/>
              <a:buChar char="•"/>
            </a:pPr>
            <a:r>
              <a:rPr lang="en-US" dirty="0"/>
              <a:t>Jacob’s selection of Ephraim as the firstborn had caught Joseph off guard. Though Manasseh would surely become great, Ephraim would become so influential that it was often equated with the ten northern tribes of Israel.</a:t>
            </a:r>
          </a:p>
          <a:p>
            <a:endParaRPr lang="en-US" dirty="0"/>
          </a:p>
          <a:p>
            <a:pPr marL="285750" indent="-285750">
              <a:buFont typeface="Arial" panose="020B0604020202020204" pitchFamily="34" charset="0"/>
              <a:buChar char="•"/>
            </a:pPr>
            <a:r>
              <a:rPr lang="en-US" dirty="0"/>
              <a:t>“In verse 22 we see that Joseph, through his two sons, is to have a greater inheritance than the other brothers would have.” McGee</a:t>
            </a:r>
          </a:p>
        </p:txBody>
      </p:sp>
      <p:sp>
        <p:nvSpPr>
          <p:cNvPr id="6" name="Rectangle 5">
            <a:extLst>
              <a:ext uri="{FF2B5EF4-FFF2-40B4-BE49-F238E27FC236}">
                <a16:creationId xmlns:a16="http://schemas.microsoft.com/office/drawing/2014/main" id="{F955302D-9D55-404E-9B54-61898B4D9C7E}"/>
              </a:ext>
            </a:extLst>
          </p:cNvPr>
          <p:cNvSpPr/>
          <p:nvPr/>
        </p:nvSpPr>
        <p:spPr>
          <a:xfrm>
            <a:off x="381681" y="4342988"/>
            <a:ext cx="4370711" cy="307777"/>
          </a:xfrm>
          <a:prstGeom prst="rect">
            <a:avLst/>
          </a:prstGeom>
        </p:spPr>
        <p:txBody>
          <a:bodyPr wrap="none">
            <a:noAutofit/>
          </a:bodyPr>
          <a:lstStyle/>
          <a:p>
            <a:r>
              <a:rPr lang="en-US" sz="1400" i="1" dirty="0">
                <a:solidFill>
                  <a:srgbClr val="C00000"/>
                </a:solidFill>
              </a:rPr>
              <a:t>Ephraim  failed to drive out the Canaanites, </a:t>
            </a:r>
          </a:p>
          <a:p>
            <a:r>
              <a:rPr lang="en-US" sz="1400" i="1" dirty="0">
                <a:solidFill>
                  <a:srgbClr val="C00000"/>
                </a:solidFill>
              </a:rPr>
              <a:t>but placed them under tribute.  16:10</a:t>
            </a:r>
          </a:p>
        </p:txBody>
      </p:sp>
    </p:spTree>
    <p:extLst>
      <p:ext uri="{BB962C8B-B14F-4D97-AF65-F5344CB8AC3E}">
        <p14:creationId xmlns:p14="http://schemas.microsoft.com/office/powerpoint/2010/main" val="40631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C8B9-E80A-4B08-ABAD-BF20517FF0D5}"/>
              </a:ext>
            </a:extLst>
          </p:cNvPr>
          <p:cNvSpPr>
            <a:spLocks noGrp="1"/>
          </p:cNvSpPr>
          <p:nvPr>
            <p:ph type="title"/>
          </p:nvPr>
        </p:nvSpPr>
        <p:spPr>
          <a:xfrm>
            <a:off x="474826" y="-64974"/>
            <a:ext cx="7886700" cy="994172"/>
          </a:xfrm>
        </p:spPr>
        <p:txBody>
          <a:bodyPr/>
          <a:lstStyle/>
          <a:p>
            <a:r>
              <a:rPr lang="en-US" dirty="0"/>
              <a:t>Manasseh</a:t>
            </a:r>
          </a:p>
        </p:txBody>
      </p:sp>
      <p:pic>
        <p:nvPicPr>
          <p:cNvPr id="5" name="Content Placeholder 4" descr="A close up of a map&#10;&#10;Description automatically generated">
            <a:extLst>
              <a:ext uri="{FF2B5EF4-FFF2-40B4-BE49-F238E27FC236}">
                <a16:creationId xmlns:a16="http://schemas.microsoft.com/office/drawing/2014/main" id="{524DC9E7-4AC6-495C-B28A-EE75D0AB324E}"/>
              </a:ext>
            </a:extLst>
          </p:cNvPr>
          <p:cNvPicPr>
            <a:picLocks noGrp="1" noChangeAspect="1"/>
          </p:cNvPicPr>
          <p:nvPr>
            <p:ph idx="1"/>
          </p:nvPr>
        </p:nvPicPr>
        <p:blipFill>
          <a:blip r:embed="rId2"/>
          <a:stretch>
            <a:fillRect/>
          </a:stretch>
        </p:blipFill>
        <p:spPr>
          <a:xfrm>
            <a:off x="4256024" y="0"/>
            <a:ext cx="3906377" cy="5143499"/>
          </a:xfrm>
        </p:spPr>
      </p:pic>
      <p:pic>
        <p:nvPicPr>
          <p:cNvPr id="4" name="Content Placeholder 4" descr="A picture containing text, map&#10;&#10;Description automatically generated">
            <a:extLst>
              <a:ext uri="{FF2B5EF4-FFF2-40B4-BE49-F238E27FC236}">
                <a16:creationId xmlns:a16="http://schemas.microsoft.com/office/drawing/2014/main" id="{32938B3B-26C9-474C-947D-303C2C947BE5}"/>
              </a:ext>
            </a:extLst>
          </p:cNvPr>
          <p:cNvPicPr>
            <a:picLocks noChangeAspect="1"/>
          </p:cNvPicPr>
          <p:nvPr/>
        </p:nvPicPr>
        <p:blipFill>
          <a:blip r:embed="rId3"/>
          <a:stretch>
            <a:fillRect/>
          </a:stretch>
        </p:blipFill>
        <p:spPr>
          <a:xfrm>
            <a:off x="4256025" y="0"/>
            <a:ext cx="4041320" cy="5143499"/>
          </a:xfrm>
          <a:prstGeom prst="rect">
            <a:avLst/>
          </a:prstGeom>
        </p:spPr>
      </p:pic>
      <p:sp>
        <p:nvSpPr>
          <p:cNvPr id="6" name="TextBox 5">
            <a:extLst>
              <a:ext uri="{FF2B5EF4-FFF2-40B4-BE49-F238E27FC236}">
                <a16:creationId xmlns:a16="http://schemas.microsoft.com/office/drawing/2014/main" id="{35BC5657-7C55-4084-B974-4943411603A1}"/>
              </a:ext>
            </a:extLst>
          </p:cNvPr>
          <p:cNvSpPr txBox="1"/>
          <p:nvPr/>
        </p:nvSpPr>
        <p:spPr>
          <a:xfrm>
            <a:off x="317500" y="716242"/>
            <a:ext cx="3739398" cy="2469266"/>
          </a:xfrm>
          <a:prstGeom prst="rect">
            <a:avLst/>
          </a:prstGeom>
          <a:noFill/>
        </p:spPr>
        <p:txBody>
          <a:bodyPr wrap="square" rtlCol="0">
            <a:spAutoFit/>
          </a:bodyPr>
          <a:lstStyle/>
          <a:p>
            <a:r>
              <a:rPr lang="en-US" b="1" dirty="0"/>
              <a:t>Genesis 48:5, Joshua 17:14-18</a:t>
            </a:r>
            <a:r>
              <a:rPr lang="en-US" dirty="0"/>
              <a:t>.</a:t>
            </a:r>
          </a:p>
          <a:p>
            <a:endParaRPr lang="en-US" dirty="0"/>
          </a:p>
          <a:p>
            <a:pPr marL="285750" indent="-285750">
              <a:buFont typeface="Arial" panose="020B0604020202020204" pitchFamily="34" charset="0"/>
              <a:buChar char="•"/>
            </a:pPr>
            <a:r>
              <a:rPr lang="en-US" i="1" dirty="0">
                <a:solidFill>
                  <a:schemeClr val="bg2">
                    <a:lumMod val="25000"/>
                  </a:schemeClr>
                </a:solidFill>
              </a:rPr>
              <a:t>This instructor </a:t>
            </a:r>
            <a:r>
              <a:rPr lang="en-US" dirty="0">
                <a:solidFill>
                  <a:schemeClr val="bg2">
                    <a:lumMod val="25000"/>
                  </a:schemeClr>
                </a:solidFill>
              </a:rPr>
              <a:t>feels that Ephraim and Manasseh felt </a:t>
            </a:r>
            <a:r>
              <a:rPr lang="en-US" i="1" dirty="0">
                <a:solidFill>
                  <a:schemeClr val="bg2">
                    <a:lumMod val="25000"/>
                  </a:schemeClr>
                </a:solidFill>
              </a:rPr>
              <a:t>entitled</a:t>
            </a:r>
            <a:r>
              <a:rPr lang="en-US" dirty="0">
                <a:solidFill>
                  <a:schemeClr val="bg2">
                    <a:lumMod val="25000"/>
                  </a:schemeClr>
                </a:solidFill>
              </a:rPr>
              <a:t> because of the special treatment they received as Jacob’s favored Egyptian born grandsons. (Opinions vary.)</a:t>
            </a:r>
          </a:p>
          <a:p>
            <a:endParaRPr lang="en-US" dirty="0">
              <a:solidFill>
                <a:schemeClr val="bg2">
                  <a:lumMod val="25000"/>
                </a:schemeClr>
              </a:solidFill>
            </a:endParaRPr>
          </a:p>
          <a:p>
            <a:pPr marL="285750" indent="-285750">
              <a:buFont typeface="Arial" panose="020B0604020202020204" pitchFamily="34" charset="0"/>
              <a:buChar char="•"/>
            </a:pPr>
            <a:r>
              <a:rPr lang="en-US" dirty="0">
                <a:solidFill>
                  <a:schemeClr val="bg2">
                    <a:lumMod val="25000"/>
                  </a:schemeClr>
                </a:solidFill>
              </a:rPr>
              <a:t>Joshua respects the divine blessings of Jacob (as should we) but does not give way to the requests for a special allotment.  God is not a respecter of privilege or persons.</a:t>
            </a:r>
          </a:p>
        </p:txBody>
      </p:sp>
      <p:sp>
        <p:nvSpPr>
          <p:cNvPr id="7" name="Rectangle 6">
            <a:extLst>
              <a:ext uri="{FF2B5EF4-FFF2-40B4-BE49-F238E27FC236}">
                <a16:creationId xmlns:a16="http://schemas.microsoft.com/office/drawing/2014/main" id="{CB4E19B3-95B4-4A31-9DBC-3AB02657684F}"/>
              </a:ext>
            </a:extLst>
          </p:cNvPr>
          <p:cNvSpPr/>
          <p:nvPr/>
        </p:nvSpPr>
        <p:spPr>
          <a:xfrm>
            <a:off x="381681" y="3259316"/>
            <a:ext cx="3739399" cy="935391"/>
          </a:xfrm>
          <a:prstGeom prst="rect">
            <a:avLst/>
          </a:prstGeom>
        </p:spPr>
        <p:txBody>
          <a:bodyPr wrap="none">
            <a:noAutofit/>
          </a:bodyPr>
          <a:lstStyle/>
          <a:p>
            <a:r>
              <a:rPr lang="en-US" sz="1400" i="1" dirty="0">
                <a:solidFill>
                  <a:srgbClr val="C00000"/>
                </a:solidFill>
              </a:rPr>
              <a:t>While our spiritual lots, areas of influence, </a:t>
            </a:r>
          </a:p>
          <a:p>
            <a:r>
              <a:rPr lang="en-US" sz="1400" i="1" dirty="0">
                <a:solidFill>
                  <a:srgbClr val="C00000"/>
                </a:solidFill>
              </a:rPr>
              <a:t>our challenges, and our hopes vary, </a:t>
            </a:r>
          </a:p>
          <a:p>
            <a:r>
              <a:rPr lang="en-US" sz="1400" i="1" dirty="0">
                <a:solidFill>
                  <a:srgbClr val="C00000"/>
                </a:solidFill>
              </a:rPr>
              <a:t>our God treats us all equally and equitably. </a:t>
            </a:r>
          </a:p>
          <a:p>
            <a:r>
              <a:rPr lang="en-US" sz="1400" i="1" dirty="0">
                <a:solidFill>
                  <a:srgbClr val="C00000"/>
                </a:solidFill>
              </a:rPr>
              <a:t>None are privileged and none are under valuated.</a:t>
            </a:r>
          </a:p>
        </p:txBody>
      </p:sp>
      <p:sp>
        <p:nvSpPr>
          <p:cNvPr id="8" name="Rectangle 7">
            <a:extLst>
              <a:ext uri="{FF2B5EF4-FFF2-40B4-BE49-F238E27FC236}">
                <a16:creationId xmlns:a16="http://schemas.microsoft.com/office/drawing/2014/main" id="{824BCEC0-A79F-46EA-9098-868F9D118233}"/>
              </a:ext>
            </a:extLst>
          </p:cNvPr>
          <p:cNvSpPr/>
          <p:nvPr/>
        </p:nvSpPr>
        <p:spPr>
          <a:xfrm>
            <a:off x="317500" y="4427705"/>
            <a:ext cx="4370711" cy="307777"/>
          </a:xfrm>
          <a:prstGeom prst="rect">
            <a:avLst/>
          </a:prstGeom>
        </p:spPr>
        <p:txBody>
          <a:bodyPr wrap="none">
            <a:noAutofit/>
          </a:bodyPr>
          <a:lstStyle/>
          <a:p>
            <a:r>
              <a:rPr lang="en-US" sz="1400" i="1" dirty="0">
                <a:solidFill>
                  <a:srgbClr val="C00000"/>
                </a:solidFill>
              </a:rPr>
              <a:t>Note: Manasseh  failed to drive out the Canaanites, </a:t>
            </a:r>
          </a:p>
          <a:p>
            <a:r>
              <a:rPr lang="en-US" sz="1400" i="1" dirty="0">
                <a:solidFill>
                  <a:srgbClr val="C00000"/>
                </a:solidFill>
              </a:rPr>
              <a:t>but placed them under tribute.  17:13</a:t>
            </a:r>
          </a:p>
        </p:txBody>
      </p:sp>
    </p:spTree>
    <p:extLst>
      <p:ext uri="{BB962C8B-B14F-4D97-AF65-F5344CB8AC3E}">
        <p14:creationId xmlns:p14="http://schemas.microsoft.com/office/powerpoint/2010/main" val="36553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1FDF5C5-9540-4824-B82A-6F7EEC469624}"/>
              </a:ext>
            </a:extLst>
          </p:cNvPr>
          <p:cNvGrpSpPr/>
          <p:nvPr/>
        </p:nvGrpSpPr>
        <p:grpSpPr>
          <a:xfrm>
            <a:off x="5255665" y="1536872"/>
            <a:ext cx="1393015" cy="1243312"/>
            <a:chOff x="5255665" y="1536872"/>
            <a:chExt cx="1393015" cy="1243312"/>
          </a:xfrm>
        </p:grpSpPr>
        <p:sp>
          <p:nvSpPr>
            <p:cNvPr id="77" name="Freeform 28">
              <a:extLst>
                <a:ext uri="{FF2B5EF4-FFF2-40B4-BE49-F238E27FC236}">
                  <a16:creationId xmlns:a16="http://schemas.microsoft.com/office/drawing/2014/main" id="{3A84C91A-AA8F-446A-86CF-8C929F327481}"/>
                </a:ext>
              </a:extLst>
            </p:cNvPr>
            <p:cNvSpPr>
              <a:spLocks noChangeArrowheads="1"/>
            </p:cNvSpPr>
            <p:nvPr/>
          </p:nvSpPr>
          <p:spPr bwMode="auto">
            <a:xfrm rot="5400000" flipH="1">
              <a:off x="5341216" y="1451321"/>
              <a:ext cx="1221913" cy="1393015"/>
            </a:xfrm>
            <a:custGeom>
              <a:avLst/>
              <a:gdLst>
                <a:gd name="T0" fmla="*/ 898 w 899"/>
                <a:gd name="T1" fmla="*/ 270 h 1050"/>
                <a:gd name="T2" fmla="*/ 898 w 899"/>
                <a:gd name="T3" fmla="*/ 780 h 1050"/>
                <a:gd name="T4" fmla="*/ 448 w 899"/>
                <a:gd name="T5" fmla="*/ 1049 h 1050"/>
                <a:gd name="T6" fmla="*/ 0 w 899"/>
                <a:gd name="T7" fmla="*/ 780 h 1050"/>
                <a:gd name="T8" fmla="*/ 0 w 899"/>
                <a:gd name="T9" fmla="*/ 270 h 1050"/>
                <a:gd name="T10" fmla="*/ 448 w 899"/>
                <a:gd name="T11" fmla="*/ 0 h 1050"/>
                <a:gd name="T12" fmla="*/ 898 w 899"/>
                <a:gd name="T13" fmla="*/ 270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70"/>
                  </a:moveTo>
                  <a:lnTo>
                    <a:pt x="898" y="780"/>
                  </a:lnTo>
                  <a:lnTo>
                    <a:pt x="448" y="1049"/>
                  </a:lnTo>
                  <a:lnTo>
                    <a:pt x="0" y="780"/>
                  </a:lnTo>
                  <a:lnTo>
                    <a:pt x="0" y="270"/>
                  </a:lnTo>
                  <a:lnTo>
                    <a:pt x="448" y="0"/>
                  </a:lnTo>
                  <a:lnTo>
                    <a:pt x="898" y="270"/>
                  </a:lnTo>
                </a:path>
              </a:pathLst>
            </a:custGeom>
            <a:noFill/>
            <a:ln w="31750" cap="flat">
              <a:solidFill>
                <a:schemeClr val="accent5"/>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7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5390351" y="1477204"/>
              <a:ext cx="1083096" cy="123476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a:p>
          </p:txBody>
        </p:sp>
        <p:sp>
          <p:nvSpPr>
            <p:cNvPr id="79" name="Rectangle 78">
              <a:extLst>
                <a:ext uri="{FF2B5EF4-FFF2-40B4-BE49-F238E27FC236}">
                  <a16:creationId xmlns:a16="http://schemas.microsoft.com/office/drawing/2014/main" id="{A8E950E9-2C05-4D72-A78E-DC98EB8482FC}"/>
                </a:ext>
              </a:extLst>
            </p:cNvPr>
            <p:cNvSpPr/>
            <p:nvPr/>
          </p:nvSpPr>
          <p:spPr>
            <a:xfrm>
              <a:off x="5435127" y="1632377"/>
              <a:ext cx="1089509" cy="1147807"/>
            </a:xfrm>
            <a:prstGeom prst="rect">
              <a:avLst/>
            </a:prstGeom>
          </p:spPr>
          <p:txBody>
            <a:bodyPr wrap="square">
              <a:normAutofit fontScale="92500" lnSpcReduction="20000"/>
            </a:bodyPr>
            <a:lstStyle/>
            <a:p>
              <a:pPr algn="ctr"/>
              <a:r>
                <a:rPr lang="en-US" sz="1400" b="1" dirty="0">
                  <a:solidFill>
                    <a:schemeClr val="bg2">
                      <a:lumMod val="10000"/>
                    </a:schemeClr>
                  </a:solidFill>
                </a:rPr>
                <a:t>The tabernacle has been moved from Gilgal to Shiloh</a:t>
              </a:r>
            </a:p>
          </p:txBody>
        </p:sp>
      </p:grpSp>
      <p:sp>
        <p:nvSpPr>
          <p:cNvPr id="89" name="TextBox 88">
            <a:extLst>
              <a:ext uri="{FF2B5EF4-FFF2-40B4-BE49-F238E27FC236}">
                <a16:creationId xmlns:a16="http://schemas.microsoft.com/office/drawing/2014/main" id="{60F46984-6351-4292-AE71-24F7E3B2F8C0}"/>
              </a:ext>
            </a:extLst>
          </p:cNvPr>
          <p:cNvSpPr txBox="1"/>
          <p:nvPr/>
        </p:nvSpPr>
        <p:spPr>
          <a:xfrm>
            <a:off x="450224" y="1176306"/>
            <a:ext cx="3809376" cy="1943044"/>
          </a:xfrm>
          <a:prstGeom prst="rect">
            <a:avLst/>
          </a:prstGeom>
          <a:noFill/>
        </p:spPr>
        <p:txBody>
          <a:bodyPr wrap="square" rtlCol="0">
            <a:normAutofit fontScale="77500" lnSpcReduction="20000"/>
          </a:bodyPr>
          <a:lstStyle/>
          <a:p>
            <a:r>
              <a:rPr lang="en-US" sz="2100" b="1" dirty="0">
                <a:solidFill>
                  <a:schemeClr val="bg2">
                    <a:lumMod val="25000"/>
                  </a:schemeClr>
                </a:solidFill>
              </a:rPr>
              <a:t>Verse 1  - Moving the tabernacle from their base camp in Gilgal to Shiloh makes it more central and accessible to all.</a:t>
            </a:r>
          </a:p>
          <a:p>
            <a:endParaRPr lang="en-US" sz="2100" b="1" dirty="0">
              <a:solidFill>
                <a:schemeClr val="bg2">
                  <a:lumMod val="25000"/>
                </a:schemeClr>
              </a:solidFill>
            </a:endParaRPr>
          </a:p>
          <a:p>
            <a:pPr marL="457200" indent="-457200">
              <a:buFont typeface="Arial" panose="020B0604020202020204" pitchFamily="34" charset="0"/>
              <a:buChar char="•"/>
            </a:pPr>
            <a:r>
              <a:rPr lang="en-US" sz="2100" b="1" dirty="0">
                <a:solidFill>
                  <a:schemeClr val="accent2">
                    <a:lumMod val="75000"/>
                  </a:schemeClr>
                </a:solidFill>
              </a:rPr>
              <a:t>Remember, temples are not essential to our worship, but corporate worship is never optional. It essential to all of God’s people in all times! </a:t>
            </a:r>
          </a:p>
          <a:p>
            <a:endParaRPr lang="en-US" sz="2100" b="1" dirty="0">
              <a:solidFill>
                <a:schemeClr val="bg2">
                  <a:lumMod val="25000"/>
                </a:schemeClr>
              </a:solidFill>
            </a:endParaRPr>
          </a:p>
          <a:p>
            <a:endParaRPr lang="en-US" sz="1800" b="1" dirty="0">
              <a:solidFill>
                <a:schemeClr val="bg2">
                  <a:lumMod val="25000"/>
                </a:schemeClr>
              </a:solidFill>
            </a:endParaRPr>
          </a:p>
        </p:txBody>
      </p:sp>
      <p:sp>
        <p:nvSpPr>
          <p:cNvPr id="90" name="Rectangle 89">
            <a:extLst>
              <a:ext uri="{FF2B5EF4-FFF2-40B4-BE49-F238E27FC236}">
                <a16:creationId xmlns:a16="http://schemas.microsoft.com/office/drawing/2014/main" id="{8659617B-FA19-4C48-A502-8D75A3CA3C85}"/>
              </a:ext>
            </a:extLst>
          </p:cNvPr>
          <p:cNvSpPr/>
          <p:nvPr/>
        </p:nvSpPr>
        <p:spPr>
          <a:xfrm>
            <a:off x="5280422" y="4690937"/>
            <a:ext cx="3541675" cy="307777"/>
          </a:xfrm>
          <a:prstGeom prst="rect">
            <a:avLst/>
          </a:prstGeom>
        </p:spPr>
        <p:txBody>
          <a:bodyPr wrap="none">
            <a:normAutofit/>
          </a:bodyPr>
          <a:lstStyle/>
          <a:p>
            <a:r>
              <a:rPr lang="en-US" sz="1400" i="1" dirty="0">
                <a:solidFill>
                  <a:schemeClr val="bg2">
                    <a:lumMod val="25000"/>
                  </a:schemeClr>
                </a:solidFill>
              </a:rPr>
              <a:t>Am I failing to possess what God has for me?</a:t>
            </a:r>
          </a:p>
        </p:txBody>
      </p:sp>
      <p:sp>
        <p:nvSpPr>
          <p:cNvPr id="92" name="TextBox 91">
            <a:extLst>
              <a:ext uri="{FF2B5EF4-FFF2-40B4-BE49-F238E27FC236}">
                <a16:creationId xmlns:a16="http://schemas.microsoft.com/office/drawing/2014/main" id="{EC2D5891-584D-43D4-8EEC-47EEFD11EBB4}"/>
              </a:ext>
            </a:extLst>
          </p:cNvPr>
          <p:cNvSpPr txBox="1"/>
          <p:nvPr/>
        </p:nvSpPr>
        <p:spPr>
          <a:xfrm>
            <a:off x="619138" y="111790"/>
            <a:ext cx="4260511" cy="477054"/>
          </a:xfrm>
          <a:prstGeom prst="rect">
            <a:avLst/>
          </a:prstGeom>
          <a:noFill/>
        </p:spPr>
        <p:txBody>
          <a:bodyPr wrap="square" rtlCol="0">
            <a:normAutofit/>
          </a:bodyPr>
          <a:lstStyle/>
          <a:p>
            <a:r>
              <a:rPr lang="en-US" sz="2500" dirty="0">
                <a:solidFill>
                  <a:schemeClr val="accent5"/>
                </a:solidFill>
              </a:rPr>
              <a:t>Some Drive-By Snapshots</a:t>
            </a:r>
          </a:p>
        </p:txBody>
      </p:sp>
      <p:sp>
        <p:nvSpPr>
          <p:cNvPr id="93" name="TextBox 92">
            <a:extLst>
              <a:ext uri="{FF2B5EF4-FFF2-40B4-BE49-F238E27FC236}">
                <a16:creationId xmlns:a16="http://schemas.microsoft.com/office/drawing/2014/main" id="{DF137499-DA12-42C4-B9E8-247B4C1D5766}"/>
              </a:ext>
            </a:extLst>
          </p:cNvPr>
          <p:cNvSpPr txBox="1"/>
          <p:nvPr/>
        </p:nvSpPr>
        <p:spPr>
          <a:xfrm>
            <a:off x="619138" y="455238"/>
            <a:ext cx="4663241" cy="338554"/>
          </a:xfrm>
          <a:prstGeom prst="rect">
            <a:avLst/>
          </a:prstGeom>
          <a:noFill/>
        </p:spPr>
        <p:txBody>
          <a:bodyPr wrap="square" rtlCol="0">
            <a:normAutofit/>
          </a:bodyPr>
          <a:lstStyle/>
          <a:p>
            <a:r>
              <a:rPr lang="en-US" sz="1600" b="1" dirty="0">
                <a:solidFill>
                  <a:schemeClr val="accent5">
                    <a:lumMod val="50000"/>
                  </a:schemeClr>
                </a:solidFill>
              </a:rPr>
              <a:t>Chapter 18:a</a:t>
            </a:r>
          </a:p>
        </p:txBody>
      </p:sp>
      <p:pic>
        <p:nvPicPr>
          <p:cNvPr id="74" name="Picture 73" descr="A close up of a logo&#10;&#10;Description automatically generated">
            <a:extLst>
              <a:ext uri="{FF2B5EF4-FFF2-40B4-BE49-F238E27FC236}">
                <a16:creationId xmlns:a16="http://schemas.microsoft.com/office/drawing/2014/main" id="{843F7BC2-980C-491E-B270-2BB7C4C57005}"/>
              </a:ext>
            </a:extLst>
          </p:cNvPr>
          <p:cNvPicPr>
            <a:picLocks noChangeAspect="1"/>
          </p:cNvPicPr>
          <p:nvPr/>
        </p:nvPicPr>
        <p:blipFill>
          <a:blip r:embed="rId2"/>
          <a:stretch>
            <a:fillRect/>
          </a:stretch>
        </p:blipFill>
        <p:spPr>
          <a:xfrm rot="20963580">
            <a:off x="5823803" y="266172"/>
            <a:ext cx="465865" cy="992301"/>
          </a:xfrm>
          <a:prstGeom prst="rect">
            <a:avLst/>
          </a:prstGeom>
        </p:spPr>
      </p:pic>
      <p:pic>
        <p:nvPicPr>
          <p:cNvPr id="24" name="Picture 23">
            <a:extLst>
              <a:ext uri="{FF2B5EF4-FFF2-40B4-BE49-F238E27FC236}">
                <a16:creationId xmlns:a16="http://schemas.microsoft.com/office/drawing/2014/main" id="{0CCE25D2-4A6F-43DA-ADF7-6A43CBD68E9E}"/>
              </a:ext>
            </a:extLst>
          </p:cNvPr>
          <p:cNvPicPr>
            <a:picLocks noChangeAspect="1"/>
          </p:cNvPicPr>
          <p:nvPr/>
        </p:nvPicPr>
        <p:blipFill>
          <a:blip r:embed="rId3"/>
          <a:stretch>
            <a:fillRect/>
          </a:stretch>
        </p:blipFill>
        <p:spPr>
          <a:xfrm>
            <a:off x="6582548" y="-12229"/>
            <a:ext cx="2829477" cy="1835955"/>
          </a:xfrm>
          <a:prstGeom prst="rect">
            <a:avLst/>
          </a:prstGeom>
        </p:spPr>
      </p:pic>
    </p:spTree>
    <p:extLst>
      <p:ext uri="{BB962C8B-B14F-4D97-AF65-F5344CB8AC3E}">
        <p14:creationId xmlns:p14="http://schemas.microsoft.com/office/powerpoint/2010/main" val="20343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89"/>
                                        </p:tgtEl>
                                      </p:cBhvr>
                                    </p:animEffect>
                                    <p:set>
                                      <p:cBhvr>
                                        <p:cTn id="16" dur="1" fill="hold">
                                          <p:stCondLst>
                                            <p:cond delay="499"/>
                                          </p:stCondLst>
                                        </p:cTn>
                                        <p:tgtEl>
                                          <p:spTgt spid="8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1FDF5C5-9540-4824-B82A-6F7EEC469624}"/>
              </a:ext>
            </a:extLst>
          </p:cNvPr>
          <p:cNvGrpSpPr/>
          <p:nvPr/>
        </p:nvGrpSpPr>
        <p:grpSpPr>
          <a:xfrm>
            <a:off x="5255665" y="1536872"/>
            <a:ext cx="1393015" cy="1243312"/>
            <a:chOff x="5255665" y="1536872"/>
            <a:chExt cx="1393015" cy="1243312"/>
          </a:xfrm>
        </p:grpSpPr>
        <p:sp>
          <p:nvSpPr>
            <p:cNvPr id="77" name="Freeform 28">
              <a:extLst>
                <a:ext uri="{FF2B5EF4-FFF2-40B4-BE49-F238E27FC236}">
                  <a16:creationId xmlns:a16="http://schemas.microsoft.com/office/drawing/2014/main" id="{3A84C91A-AA8F-446A-86CF-8C929F327481}"/>
                </a:ext>
              </a:extLst>
            </p:cNvPr>
            <p:cNvSpPr>
              <a:spLocks noChangeArrowheads="1"/>
            </p:cNvSpPr>
            <p:nvPr/>
          </p:nvSpPr>
          <p:spPr bwMode="auto">
            <a:xfrm rot="5400000" flipH="1">
              <a:off x="5341216" y="1451321"/>
              <a:ext cx="1221913" cy="1393015"/>
            </a:xfrm>
            <a:custGeom>
              <a:avLst/>
              <a:gdLst>
                <a:gd name="T0" fmla="*/ 898 w 899"/>
                <a:gd name="T1" fmla="*/ 270 h 1050"/>
                <a:gd name="T2" fmla="*/ 898 w 899"/>
                <a:gd name="T3" fmla="*/ 780 h 1050"/>
                <a:gd name="T4" fmla="*/ 448 w 899"/>
                <a:gd name="T5" fmla="*/ 1049 h 1050"/>
                <a:gd name="T6" fmla="*/ 0 w 899"/>
                <a:gd name="T7" fmla="*/ 780 h 1050"/>
                <a:gd name="T8" fmla="*/ 0 w 899"/>
                <a:gd name="T9" fmla="*/ 270 h 1050"/>
                <a:gd name="T10" fmla="*/ 448 w 899"/>
                <a:gd name="T11" fmla="*/ 0 h 1050"/>
                <a:gd name="T12" fmla="*/ 898 w 899"/>
                <a:gd name="T13" fmla="*/ 270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70"/>
                  </a:moveTo>
                  <a:lnTo>
                    <a:pt x="898" y="780"/>
                  </a:lnTo>
                  <a:lnTo>
                    <a:pt x="448" y="1049"/>
                  </a:lnTo>
                  <a:lnTo>
                    <a:pt x="0" y="780"/>
                  </a:lnTo>
                  <a:lnTo>
                    <a:pt x="0" y="270"/>
                  </a:lnTo>
                  <a:lnTo>
                    <a:pt x="448" y="0"/>
                  </a:lnTo>
                  <a:lnTo>
                    <a:pt x="898" y="270"/>
                  </a:lnTo>
                </a:path>
              </a:pathLst>
            </a:custGeom>
            <a:noFill/>
            <a:ln w="31750" cap="flat">
              <a:solidFill>
                <a:schemeClr val="accent5"/>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7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5390351" y="1477204"/>
              <a:ext cx="1083096" cy="123476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a:p>
          </p:txBody>
        </p:sp>
        <p:sp>
          <p:nvSpPr>
            <p:cNvPr id="79" name="Rectangle 78">
              <a:extLst>
                <a:ext uri="{FF2B5EF4-FFF2-40B4-BE49-F238E27FC236}">
                  <a16:creationId xmlns:a16="http://schemas.microsoft.com/office/drawing/2014/main" id="{A8E950E9-2C05-4D72-A78E-DC98EB8482FC}"/>
                </a:ext>
              </a:extLst>
            </p:cNvPr>
            <p:cNvSpPr/>
            <p:nvPr/>
          </p:nvSpPr>
          <p:spPr>
            <a:xfrm>
              <a:off x="5435127" y="1632377"/>
              <a:ext cx="1089509" cy="1147807"/>
            </a:xfrm>
            <a:prstGeom prst="rect">
              <a:avLst/>
            </a:prstGeom>
          </p:spPr>
          <p:txBody>
            <a:bodyPr wrap="square">
              <a:normAutofit fontScale="92500" lnSpcReduction="20000"/>
            </a:bodyPr>
            <a:lstStyle/>
            <a:p>
              <a:pPr algn="ctr"/>
              <a:r>
                <a:rPr lang="en-US" sz="1400" b="1" dirty="0">
                  <a:solidFill>
                    <a:schemeClr val="bg2">
                      <a:lumMod val="10000"/>
                    </a:schemeClr>
                  </a:solidFill>
                </a:rPr>
                <a:t>The tabernacle has been moved from Gilgal to Shiloh</a:t>
              </a:r>
            </a:p>
          </p:txBody>
        </p:sp>
      </p:grpSp>
      <p:grpSp>
        <p:nvGrpSpPr>
          <p:cNvPr id="20" name="Group 19">
            <a:extLst>
              <a:ext uri="{FF2B5EF4-FFF2-40B4-BE49-F238E27FC236}">
                <a16:creationId xmlns:a16="http://schemas.microsoft.com/office/drawing/2014/main" id="{FBB7D091-E7F2-4C47-8C8B-30ACDD1FDCA8}"/>
              </a:ext>
            </a:extLst>
          </p:cNvPr>
          <p:cNvGrpSpPr/>
          <p:nvPr/>
        </p:nvGrpSpPr>
        <p:grpSpPr>
          <a:xfrm>
            <a:off x="6302889" y="2117638"/>
            <a:ext cx="1309788" cy="1225239"/>
            <a:chOff x="6302889" y="2117638"/>
            <a:chExt cx="1309788" cy="1225239"/>
          </a:xfrm>
        </p:grpSpPr>
        <p:sp>
          <p:nvSpPr>
            <p:cNvPr id="25" name="Freeform 24"/>
            <p:cNvSpPr>
              <a:spLocks noChangeArrowheads="1"/>
            </p:cNvSpPr>
            <p:nvPr/>
          </p:nvSpPr>
          <p:spPr bwMode="auto">
            <a:xfrm rot="5400000" flipH="1">
              <a:off x="6459944" y="2178290"/>
              <a:ext cx="995133" cy="1160988"/>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schemeClr>
                </a:gs>
                <a:gs pos="100000">
                  <a:schemeClr val="accent5">
                    <a:lumMod val="30000"/>
                    <a:lumOff val="70000"/>
                  </a:schemeClr>
                </a:gs>
              </a:gsLst>
              <a:lin ang="8100000" scaled="1"/>
              <a:tileRect/>
            </a:gradFill>
            <a:ln w="31750" cap="flat">
              <a:noFill/>
              <a:bevel/>
              <a:headEnd/>
              <a:tailEnd/>
            </a:ln>
            <a:effectLst/>
          </p:spPr>
          <p:txBody>
            <a:bodyPr wrap="none" anchor="ctr">
              <a:normAutofit/>
            </a:bodyPr>
            <a:lstStyle/>
            <a:p>
              <a:endParaRPr lang="en-US" dirty="0"/>
            </a:p>
          </p:txBody>
        </p:sp>
        <p:sp>
          <p:nvSpPr>
            <p:cNvPr id="27" name="Freeform 26"/>
            <p:cNvSpPr>
              <a:spLocks noChangeArrowheads="1"/>
            </p:cNvSpPr>
            <p:nvPr/>
          </p:nvSpPr>
          <p:spPr bwMode="auto">
            <a:xfrm rot="5400000" flipH="1">
              <a:off x="6396445" y="2126645"/>
              <a:ext cx="1122676" cy="1309788"/>
            </a:xfrm>
            <a:custGeom>
              <a:avLst/>
              <a:gdLst>
                <a:gd name="T0" fmla="*/ 898 w 899"/>
                <a:gd name="T1" fmla="*/ 270 h 1049"/>
                <a:gd name="T2" fmla="*/ 898 w 899"/>
                <a:gd name="T3" fmla="*/ 778 h 1049"/>
                <a:gd name="T4" fmla="*/ 450 w 899"/>
                <a:gd name="T5" fmla="*/ 1048 h 1049"/>
                <a:gd name="T6" fmla="*/ 0 w 899"/>
                <a:gd name="T7" fmla="*/ 778 h 1049"/>
                <a:gd name="T8" fmla="*/ 0 w 899"/>
                <a:gd name="T9" fmla="*/ 270 h 1049"/>
                <a:gd name="T10" fmla="*/ 450 w 899"/>
                <a:gd name="T11" fmla="*/ 0 h 1049"/>
                <a:gd name="T12" fmla="*/ 898 w 899"/>
                <a:gd name="T13" fmla="*/ 270 h 1049"/>
              </a:gdLst>
              <a:ahLst/>
              <a:cxnLst>
                <a:cxn ang="0">
                  <a:pos x="T0" y="T1"/>
                </a:cxn>
                <a:cxn ang="0">
                  <a:pos x="T2" y="T3"/>
                </a:cxn>
                <a:cxn ang="0">
                  <a:pos x="T4" y="T5"/>
                </a:cxn>
                <a:cxn ang="0">
                  <a:pos x="T6" y="T7"/>
                </a:cxn>
                <a:cxn ang="0">
                  <a:pos x="T8" y="T9"/>
                </a:cxn>
                <a:cxn ang="0">
                  <a:pos x="T10" y="T11"/>
                </a:cxn>
                <a:cxn ang="0">
                  <a:pos x="T12" y="T13"/>
                </a:cxn>
              </a:cxnLst>
              <a:rect l="0" t="0" r="r" b="b"/>
              <a:pathLst>
                <a:path w="899" h="1049">
                  <a:moveTo>
                    <a:pt x="898" y="270"/>
                  </a:moveTo>
                  <a:lnTo>
                    <a:pt x="898" y="778"/>
                  </a:lnTo>
                  <a:lnTo>
                    <a:pt x="450" y="1048"/>
                  </a:lnTo>
                  <a:lnTo>
                    <a:pt x="0" y="778"/>
                  </a:lnTo>
                  <a:lnTo>
                    <a:pt x="0" y="270"/>
                  </a:lnTo>
                  <a:lnTo>
                    <a:pt x="450" y="0"/>
                  </a:lnTo>
                  <a:lnTo>
                    <a:pt x="898" y="270"/>
                  </a:lnTo>
                </a:path>
              </a:pathLst>
            </a:custGeom>
            <a:noFill/>
            <a:ln w="31750" cap="flat">
              <a:solidFill>
                <a:schemeClr val="accent4"/>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81" name="Rectangle 80"/>
            <p:cNvSpPr/>
            <p:nvPr/>
          </p:nvSpPr>
          <p:spPr>
            <a:xfrm>
              <a:off x="6402909" y="2117638"/>
              <a:ext cx="1139426" cy="1147807"/>
            </a:xfrm>
            <a:prstGeom prst="rect">
              <a:avLst/>
            </a:prstGeom>
          </p:spPr>
          <p:txBody>
            <a:bodyPr wrap="square">
              <a:normAutofit fontScale="55000" lnSpcReduction="20000"/>
            </a:bodyPr>
            <a:lstStyle/>
            <a:p>
              <a:pPr algn="ctr"/>
              <a:endParaRPr lang="en-US" sz="2500" b="1" dirty="0">
                <a:solidFill>
                  <a:schemeClr val="bg2">
                    <a:lumMod val="10000"/>
                  </a:schemeClr>
                </a:solidFill>
              </a:endParaRPr>
            </a:p>
            <a:p>
              <a:pPr algn="ctr"/>
              <a:r>
                <a:rPr lang="en-US" sz="2500" b="1" dirty="0">
                  <a:solidFill>
                    <a:schemeClr val="bg2">
                      <a:lumMod val="10000"/>
                    </a:schemeClr>
                  </a:solidFill>
                </a:rPr>
                <a:t>The remaining seven tribes are </a:t>
              </a:r>
            </a:p>
            <a:p>
              <a:pPr algn="ctr"/>
              <a:r>
                <a:rPr lang="en-US" sz="2500" b="1" dirty="0">
                  <a:solidFill>
                    <a:schemeClr val="bg2">
                      <a:lumMod val="10000"/>
                    </a:schemeClr>
                  </a:solidFill>
                </a:rPr>
                <a:t>activated.</a:t>
              </a:r>
            </a:p>
          </p:txBody>
        </p:sp>
      </p:grpSp>
      <p:sp>
        <p:nvSpPr>
          <p:cNvPr id="90" name="Rectangle 89">
            <a:extLst>
              <a:ext uri="{FF2B5EF4-FFF2-40B4-BE49-F238E27FC236}">
                <a16:creationId xmlns:a16="http://schemas.microsoft.com/office/drawing/2014/main" id="{8659617B-FA19-4C48-A502-8D75A3CA3C85}"/>
              </a:ext>
            </a:extLst>
          </p:cNvPr>
          <p:cNvSpPr/>
          <p:nvPr/>
        </p:nvSpPr>
        <p:spPr>
          <a:xfrm>
            <a:off x="5280422" y="4690937"/>
            <a:ext cx="3541675" cy="307777"/>
          </a:xfrm>
          <a:prstGeom prst="rect">
            <a:avLst/>
          </a:prstGeom>
        </p:spPr>
        <p:txBody>
          <a:bodyPr wrap="none">
            <a:normAutofit/>
          </a:bodyPr>
          <a:lstStyle/>
          <a:p>
            <a:r>
              <a:rPr lang="en-US" sz="1400" i="1" dirty="0">
                <a:solidFill>
                  <a:schemeClr val="bg2">
                    <a:lumMod val="25000"/>
                  </a:schemeClr>
                </a:solidFill>
              </a:rPr>
              <a:t>Am I failing to possess what God has for me?</a:t>
            </a:r>
          </a:p>
        </p:txBody>
      </p:sp>
      <p:sp>
        <p:nvSpPr>
          <p:cNvPr id="92" name="TextBox 91">
            <a:extLst>
              <a:ext uri="{FF2B5EF4-FFF2-40B4-BE49-F238E27FC236}">
                <a16:creationId xmlns:a16="http://schemas.microsoft.com/office/drawing/2014/main" id="{EC2D5891-584D-43D4-8EEC-47EEFD11EBB4}"/>
              </a:ext>
            </a:extLst>
          </p:cNvPr>
          <p:cNvSpPr txBox="1"/>
          <p:nvPr/>
        </p:nvSpPr>
        <p:spPr>
          <a:xfrm>
            <a:off x="619138" y="111790"/>
            <a:ext cx="4260511" cy="477054"/>
          </a:xfrm>
          <a:prstGeom prst="rect">
            <a:avLst/>
          </a:prstGeom>
          <a:noFill/>
        </p:spPr>
        <p:txBody>
          <a:bodyPr wrap="square" rtlCol="0">
            <a:normAutofit/>
          </a:bodyPr>
          <a:lstStyle/>
          <a:p>
            <a:r>
              <a:rPr lang="en-US" sz="2500" dirty="0">
                <a:solidFill>
                  <a:schemeClr val="accent5"/>
                </a:solidFill>
              </a:rPr>
              <a:t>Some Drive-By Snapshots</a:t>
            </a:r>
          </a:p>
        </p:txBody>
      </p:sp>
      <p:sp>
        <p:nvSpPr>
          <p:cNvPr id="93" name="TextBox 92">
            <a:extLst>
              <a:ext uri="{FF2B5EF4-FFF2-40B4-BE49-F238E27FC236}">
                <a16:creationId xmlns:a16="http://schemas.microsoft.com/office/drawing/2014/main" id="{DF137499-DA12-42C4-B9E8-247B4C1D5766}"/>
              </a:ext>
            </a:extLst>
          </p:cNvPr>
          <p:cNvSpPr txBox="1"/>
          <p:nvPr/>
        </p:nvSpPr>
        <p:spPr>
          <a:xfrm>
            <a:off x="617181" y="488821"/>
            <a:ext cx="4663241" cy="338554"/>
          </a:xfrm>
          <a:prstGeom prst="rect">
            <a:avLst/>
          </a:prstGeom>
          <a:noFill/>
        </p:spPr>
        <p:txBody>
          <a:bodyPr wrap="square" rtlCol="0">
            <a:normAutofit/>
          </a:bodyPr>
          <a:lstStyle/>
          <a:p>
            <a:r>
              <a:rPr lang="en-US" sz="1600" b="1" dirty="0">
                <a:solidFill>
                  <a:schemeClr val="accent5">
                    <a:lumMod val="50000"/>
                  </a:schemeClr>
                </a:solidFill>
              </a:rPr>
              <a:t>Chapter 18:a</a:t>
            </a:r>
          </a:p>
        </p:txBody>
      </p:sp>
      <p:sp>
        <p:nvSpPr>
          <p:cNvPr id="3" name="TextBox 2">
            <a:extLst>
              <a:ext uri="{FF2B5EF4-FFF2-40B4-BE49-F238E27FC236}">
                <a16:creationId xmlns:a16="http://schemas.microsoft.com/office/drawing/2014/main" id="{51397BE0-DB9F-4BBC-9F21-9F6455B57D31}"/>
              </a:ext>
            </a:extLst>
          </p:cNvPr>
          <p:cNvSpPr txBox="1"/>
          <p:nvPr/>
        </p:nvSpPr>
        <p:spPr>
          <a:xfrm>
            <a:off x="555173" y="1058298"/>
            <a:ext cx="4016522" cy="3755515"/>
          </a:xfrm>
          <a:prstGeom prst="rect">
            <a:avLst/>
          </a:prstGeom>
          <a:noFill/>
        </p:spPr>
        <p:txBody>
          <a:bodyPr wrap="square" rtlCol="0">
            <a:spAutoFit/>
          </a:bodyPr>
          <a:lstStyle/>
          <a:p>
            <a:r>
              <a:rPr lang="en-US" sz="1600" b="1" dirty="0">
                <a:solidFill>
                  <a:schemeClr val="bg2">
                    <a:lumMod val="25000"/>
                  </a:schemeClr>
                </a:solidFill>
              </a:rPr>
              <a:t>Verses 2-6  A kickstart for the remaining seven tribes who were showing up late to work.</a:t>
            </a:r>
          </a:p>
          <a:p>
            <a:endParaRPr lang="en-US" sz="1600" b="1" dirty="0">
              <a:solidFill>
                <a:schemeClr val="bg2">
                  <a:lumMod val="25000"/>
                </a:schemeClr>
              </a:solidFill>
            </a:endParaRPr>
          </a:p>
          <a:p>
            <a:r>
              <a:rPr lang="en-US" sz="1600" b="1" dirty="0">
                <a:solidFill>
                  <a:schemeClr val="bg2">
                    <a:lumMod val="25000"/>
                  </a:schemeClr>
                </a:solidFill>
              </a:rPr>
              <a:t>Men from each tribe were to “rise”,” go through the land”, and “describe it.”</a:t>
            </a:r>
          </a:p>
          <a:p>
            <a:endParaRPr lang="en-US" sz="1600" b="1" dirty="0">
              <a:solidFill>
                <a:schemeClr val="bg2">
                  <a:lumMod val="25000"/>
                </a:schemeClr>
              </a:solidFill>
            </a:endParaRPr>
          </a:p>
          <a:p>
            <a:pPr marL="285750" indent="-285750">
              <a:buFont typeface="Arial" panose="020B0604020202020204" pitchFamily="34" charset="0"/>
              <a:buChar char="•"/>
            </a:pPr>
            <a:r>
              <a:rPr lang="en-US" sz="1600" b="1" dirty="0">
                <a:solidFill>
                  <a:schemeClr val="accent2">
                    <a:lumMod val="75000"/>
                  </a:schemeClr>
                </a:solidFill>
              </a:rPr>
              <a:t>It is the duty of our </a:t>
            </a:r>
            <a:r>
              <a:rPr lang="en-US" sz="1600" b="1" i="1" dirty="0">
                <a:solidFill>
                  <a:schemeClr val="accent2">
                    <a:lumMod val="75000"/>
                  </a:schemeClr>
                </a:solidFill>
              </a:rPr>
              <a:t>spiritual leaders </a:t>
            </a:r>
            <a:r>
              <a:rPr lang="en-US" sz="1600" b="1" dirty="0">
                <a:solidFill>
                  <a:schemeClr val="accent2">
                    <a:lumMod val="75000"/>
                  </a:schemeClr>
                </a:solidFill>
              </a:rPr>
              <a:t>to admonish us concerning our unfinished tasks.</a:t>
            </a:r>
          </a:p>
          <a:p>
            <a:pPr marL="285750" indent="-285750">
              <a:buFont typeface="Arial" panose="020B0604020202020204" pitchFamily="34" charset="0"/>
              <a:buChar char="•"/>
            </a:pPr>
            <a:endParaRPr lang="en-US" sz="1600" b="1" dirty="0">
              <a:solidFill>
                <a:schemeClr val="accent2">
                  <a:lumMod val="75000"/>
                </a:schemeClr>
              </a:solidFill>
            </a:endParaRPr>
          </a:p>
          <a:p>
            <a:pPr marL="285750" indent="-285750">
              <a:buFont typeface="Arial" panose="020B0604020202020204" pitchFamily="34" charset="0"/>
              <a:buChar char="•"/>
            </a:pPr>
            <a:r>
              <a:rPr lang="en-US" sz="1600" b="1" dirty="0">
                <a:solidFill>
                  <a:schemeClr val="accent2">
                    <a:lumMod val="75000"/>
                  </a:schemeClr>
                </a:solidFill>
              </a:rPr>
              <a:t>It is </a:t>
            </a:r>
            <a:r>
              <a:rPr lang="en-US" sz="1600" b="1" i="1" dirty="0">
                <a:solidFill>
                  <a:schemeClr val="accent2">
                    <a:lumMod val="75000"/>
                  </a:schemeClr>
                </a:solidFill>
              </a:rPr>
              <a:t>our personal duty </a:t>
            </a:r>
            <a:r>
              <a:rPr lang="en-US" sz="1600" b="1" dirty="0">
                <a:solidFill>
                  <a:schemeClr val="accent2">
                    <a:lumMod val="75000"/>
                  </a:schemeClr>
                </a:solidFill>
              </a:rPr>
              <a:t>to prayerfully ponder our own spiritual inheritances and to possess what God has for us.</a:t>
            </a:r>
          </a:p>
          <a:p>
            <a:endParaRPr lang="en-US" dirty="0"/>
          </a:p>
        </p:txBody>
      </p:sp>
      <p:pic>
        <p:nvPicPr>
          <p:cNvPr id="74" name="Picture 73" descr="A close up of a logo&#10;&#10;Description automatically generated">
            <a:extLst>
              <a:ext uri="{FF2B5EF4-FFF2-40B4-BE49-F238E27FC236}">
                <a16:creationId xmlns:a16="http://schemas.microsoft.com/office/drawing/2014/main" id="{843F7BC2-980C-491E-B270-2BB7C4C57005}"/>
              </a:ext>
            </a:extLst>
          </p:cNvPr>
          <p:cNvPicPr>
            <a:picLocks noChangeAspect="1"/>
          </p:cNvPicPr>
          <p:nvPr/>
        </p:nvPicPr>
        <p:blipFill>
          <a:blip r:embed="rId2"/>
          <a:stretch>
            <a:fillRect/>
          </a:stretch>
        </p:blipFill>
        <p:spPr>
          <a:xfrm rot="20963580">
            <a:off x="5823803" y="266172"/>
            <a:ext cx="465865" cy="992301"/>
          </a:xfrm>
          <a:prstGeom prst="rect">
            <a:avLst/>
          </a:prstGeom>
        </p:spPr>
      </p:pic>
      <p:pic>
        <p:nvPicPr>
          <p:cNvPr id="26" name="Picture 25">
            <a:extLst>
              <a:ext uri="{FF2B5EF4-FFF2-40B4-BE49-F238E27FC236}">
                <a16:creationId xmlns:a16="http://schemas.microsoft.com/office/drawing/2014/main" id="{CB09443A-2A31-4063-8083-6F8C33409FB8}"/>
              </a:ext>
            </a:extLst>
          </p:cNvPr>
          <p:cNvPicPr>
            <a:picLocks noChangeAspect="1"/>
          </p:cNvPicPr>
          <p:nvPr/>
        </p:nvPicPr>
        <p:blipFill>
          <a:blip r:embed="rId3"/>
          <a:stretch>
            <a:fillRect/>
          </a:stretch>
        </p:blipFill>
        <p:spPr>
          <a:xfrm>
            <a:off x="6932881" y="-15457"/>
            <a:ext cx="2208956" cy="2179372"/>
          </a:xfrm>
          <a:prstGeom prst="rect">
            <a:avLst/>
          </a:prstGeom>
        </p:spPr>
      </p:pic>
    </p:spTree>
    <p:extLst>
      <p:ext uri="{BB962C8B-B14F-4D97-AF65-F5344CB8AC3E}">
        <p14:creationId xmlns:p14="http://schemas.microsoft.com/office/powerpoint/2010/main" val="19105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Office Theme">
  <a:themeElements>
    <a:clrScheme name="Science 2">
      <a:dk1>
        <a:srgbClr val="000000"/>
      </a:dk1>
      <a:lt1>
        <a:srgbClr val="FFFFFF"/>
      </a:lt1>
      <a:dk2>
        <a:srgbClr val="44546A"/>
      </a:dk2>
      <a:lt2>
        <a:srgbClr val="E7E6E6"/>
      </a:lt2>
      <a:accent1>
        <a:srgbClr val="7E2B7B"/>
      </a:accent1>
      <a:accent2>
        <a:srgbClr val="D72238"/>
      </a:accent2>
      <a:accent3>
        <a:srgbClr val="A5A5A5"/>
      </a:accent3>
      <a:accent4>
        <a:srgbClr val="FFC000"/>
      </a:accent4>
      <a:accent5>
        <a:srgbClr val="00A6DB"/>
      </a:accent5>
      <a:accent6>
        <a:srgbClr val="61B345"/>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3172</TotalTime>
  <Words>3396</Words>
  <Application>Microsoft Office PowerPoint</Application>
  <PresentationFormat>On-screen Show (16:9)</PresentationFormat>
  <Paragraphs>336</Paragraphs>
  <Slides>32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Univers</vt:lpstr>
      <vt:lpstr>Wingdings</vt:lpstr>
      <vt:lpstr>Office Theme</vt:lpstr>
      <vt:lpstr>PowerPoint Presentation</vt:lpstr>
      <vt:lpstr>Our Tour Plans for Today</vt:lpstr>
      <vt:lpstr>PowerPoint Presentation</vt:lpstr>
      <vt:lpstr>PowerPoint Presentation</vt:lpstr>
      <vt:lpstr>PowerPoint Presentation</vt:lpstr>
      <vt:lpstr>Ephraim</vt:lpstr>
      <vt:lpstr>Manasseh</vt:lpstr>
      <vt:lpstr>PowerPoint Presentation</vt:lpstr>
      <vt:lpstr>PowerPoint Presentation</vt:lpstr>
      <vt:lpstr>PowerPoint Presentation</vt:lpstr>
      <vt:lpstr>Benjamin</vt:lpstr>
      <vt:lpstr>Simeon Genesis 49:5-7 </vt:lpstr>
      <vt:lpstr>Zebulun</vt:lpstr>
      <vt:lpstr>Issachar</vt:lpstr>
      <vt:lpstr>Asher</vt:lpstr>
      <vt:lpstr>Naphtali</vt:lpstr>
      <vt:lpstr>Dan</vt:lpstr>
      <vt:lpstr>Cities of Refuge Chapter 20</vt:lpstr>
      <vt:lpstr>The Levitical Cities Chapter 21</vt:lpstr>
      <vt:lpstr>As we end our tour…take your belongings!</vt:lpstr>
      <vt:lpstr>Download our supplemental before they go away!</vt:lpstr>
      <vt:lpstr>The Flesh Hates Spiritual Quarantine</vt:lpstr>
      <vt:lpstr>Can you draw  8 analogies…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our supplementals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Steel</dc:creator>
  <cp:lastModifiedBy>James Steel</cp:lastModifiedBy>
  <cp:revision>3</cp:revision>
  <dcterms:created xsi:type="dcterms:W3CDTF">2020-06-04T17:26:11Z</dcterms:created>
  <dcterms:modified xsi:type="dcterms:W3CDTF">2020-06-07T00:05:25Z</dcterms:modified>
</cp:coreProperties>
</file>