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1"/>
  </p:notesMasterIdLst>
  <p:sldIdLst>
    <p:sldId id="259" r:id="rId2"/>
    <p:sldId id="258" r:id="rId3"/>
    <p:sldId id="279" r:id="rId4"/>
    <p:sldId id="278" r:id="rId5"/>
    <p:sldId id="277" r:id="rId6"/>
    <p:sldId id="276" r:id="rId7"/>
    <p:sldId id="275" r:id="rId8"/>
    <p:sldId id="284" r:id="rId9"/>
    <p:sldId id="304" r:id="rId10"/>
    <p:sldId id="285" r:id="rId11"/>
    <p:sldId id="291" r:id="rId12"/>
    <p:sldId id="292" r:id="rId13"/>
    <p:sldId id="293" r:id="rId14"/>
    <p:sldId id="274" r:id="rId15"/>
    <p:sldId id="273" r:id="rId16"/>
    <p:sldId id="290" r:id="rId17"/>
    <p:sldId id="265" r:id="rId18"/>
    <p:sldId id="282" r:id="rId19"/>
    <p:sldId id="283" r:id="rId20"/>
    <p:sldId id="272" r:id="rId21"/>
    <p:sldId id="271" r:id="rId22"/>
    <p:sldId id="295" r:id="rId23"/>
    <p:sldId id="294" r:id="rId24"/>
    <p:sldId id="296" r:id="rId25"/>
    <p:sldId id="297" r:id="rId26"/>
    <p:sldId id="298" r:id="rId27"/>
    <p:sldId id="299" r:id="rId28"/>
    <p:sldId id="300" r:id="rId29"/>
    <p:sldId id="301" r:id="rId30"/>
    <p:sldId id="302" r:id="rId31"/>
    <p:sldId id="303" r:id="rId32"/>
    <p:sldId id="305" r:id="rId33"/>
    <p:sldId id="289" r:id="rId34"/>
    <p:sldId id="307" r:id="rId35"/>
    <p:sldId id="308" r:id="rId36"/>
    <p:sldId id="309" r:id="rId37"/>
    <p:sldId id="269" r:id="rId38"/>
    <p:sldId id="306" r:id="rId39"/>
    <p:sldId id="310" r:id="rId40"/>
  </p:sldIdLst>
  <p:sldSz cx="9144000" cy="5143500" type="screen16x9"/>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050"/>
    <a:srgbClr val="FFF1C5"/>
    <a:srgbClr val="FFF6D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30" autoAdjust="0"/>
    <p:restoredTop sz="96357" autoAdjust="0"/>
  </p:normalViewPr>
  <p:slideViewPr>
    <p:cSldViewPr snapToGrid="0" snapToObjects="1">
      <p:cViewPr varScale="1">
        <p:scale>
          <a:sx n="142" d="100"/>
          <a:sy n="142" d="100"/>
        </p:scale>
        <p:origin x="120" y="168"/>
      </p:cViewPr>
      <p:guideLst>
        <p:guide orient="horz" pos="1620"/>
        <p:guide pos="2880"/>
      </p:guideLst>
    </p:cSldViewPr>
  </p:slideViewPr>
  <p:outlineViewPr>
    <p:cViewPr>
      <p:scale>
        <a:sx n="33" d="100"/>
        <a:sy n="33" d="100"/>
      </p:scale>
      <p:origin x="0" y="-6774"/>
    </p:cViewPr>
  </p:outlineViewPr>
  <p:notesTextViewPr>
    <p:cViewPr>
      <p:scale>
        <a:sx n="1" d="1"/>
        <a:sy n="1" d="1"/>
      </p:scale>
      <p:origin x="0" y="0"/>
    </p:cViewPr>
  </p:notesTextViewPr>
  <p:sorterViewPr>
    <p:cViewPr>
      <p:scale>
        <a:sx n="174" d="100"/>
        <a:sy n="174" d="100"/>
      </p:scale>
      <p:origin x="0" y="-122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1F9CF4-F39C-4B86-BE5F-229A5093C640}" type="datetimeFigureOut">
              <a:rPr lang="en-US" smtClean="0"/>
              <a:t>5/2/2020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17C7FB-81BF-4F50-BD33-847D40E272C9}" type="slidenum">
              <a:rPr lang="en-US" smtClean="0"/>
              <a:t>‹#›</a:t>
            </a:fld>
            <a:endParaRPr lang="en-US"/>
          </a:p>
        </p:txBody>
      </p:sp>
    </p:spTree>
    <p:extLst>
      <p:ext uri="{BB962C8B-B14F-4D97-AF65-F5344CB8AC3E}">
        <p14:creationId xmlns:p14="http://schemas.microsoft.com/office/powerpoint/2010/main" val="381327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17C7FB-81BF-4F50-BD33-847D40E272C9}" type="slidenum">
              <a:rPr lang="en-US" smtClean="0"/>
              <a:t>30</a:t>
            </a:fld>
            <a:endParaRPr lang="en-US"/>
          </a:p>
        </p:txBody>
      </p:sp>
    </p:spTree>
    <p:extLst>
      <p:ext uri="{BB962C8B-B14F-4D97-AF65-F5344CB8AC3E}">
        <p14:creationId xmlns:p14="http://schemas.microsoft.com/office/powerpoint/2010/main" val="2165324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263CA4-42CB-AA4A-9FAE-F706C47A8902}"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849D6-A2AF-EB40-A7CE-F623886AC52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263CA4-42CB-AA4A-9FAE-F706C47A8902}"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849D6-A2AF-EB40-A7CE-F623886AC52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263CA4-42CB-AA4A-9FAE-F706C47A8902}"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849D6-A2AF-EB40-A7CE-F623886AC52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263CA4-42CB-AA4A-9FAE-F706C47A8902}"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849D6-A2AF-EB40-A7CE-F623886AC52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63CA4-42CB-AA4A-9FAE-F706C47A8902}"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849D6-A2AF-EB40-A7CE-F623886AC52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263CA4-42CB-AA4A-9FAE-F706C47A8902}"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849D6-A2AF-EB40-A7CE-F623886AC52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263CA4-42CB-AA4A-9FAE-F706C47A8902}" type="datetimeFigureOut">
              <a:rPr lang="en-US" smtClean="0"/>
              <a:t>5/2/2020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B849D6-A2AF-EB40-A7CE-F623886AC52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263CA4-42CB-AA4A-9FAE-F706C47A8902}" type="datetimeFigureOut">
              <a:rPr lang="en-US" smtClean="0"/>
              <a:t>5/2/2020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B849D6-A2AF-EB40-A7CE-F623886AC52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63CA4-42CB-AA4A-9FAE-F706C47A8902}" type="datetimeFigureOut">
              <a:rPr lang="en-US" smtClean="0"/>
              <a:t>5/2/2020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B849D6-A2AF-EB40-A7CE-F623886AC52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3263CA4-42CB-AA4A-9FAE-F706C47A8902}"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849D6-A2AF-EB40-A7CE-F623886AC52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3263CA4-42CB-AA4A-9FAE-F706C47A8902}"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849D6-A2AF-EB40-A7CE-F623886AC52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3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3263CA4-42CB-AA4A-9FAE-F706C47A8902}" type="datetimeFigureOut">
              <a:rPr lang="en-US" smtClean="0"/>
              <a:t>5/2/2020</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8B849D6-A2AF-EB40-A7CE-F623886AC525}" type="slidenum">
              <a:rPr lang="en-US" smtClean="0"/>
              <a:t>‹#›</a:t>
            </a:fld>
            <a:endParaRPr lang="en-US"/>
          </a:p>
        </p:txBody>
      </p:sp>
      <p:sp>
        <p:nvSpPr>
          <p:cNvPr id="10" name="Rectangle 9">
            <a:extLst>
              <a:ext uri="{FF2B5EF4-FFF2-40B4-BE49-F238E27FC236}">
                <a16:creationId xmlns:a16="http://schemas.microsoft.com/office/drawing/2014/main" id="{A8E950E9-2C05-4D72-A78E-DC98EB8482FC}"/>
              </a:ext>
            </a:extLst>
          </p:cNvPr>
          <p:cNvSpPr/>
          <p:nvPr/>
        </p:nvSpPr>
        <p:spPr>
          <a:xfrm>
            <a:off x="753369" y="1860378"/>
            <a:ext cx="2362731" cy="812437"/>
          </a:xfrm>
          <a:prstGeom prst="rect">
            <a:avLst/>
          </a:prstGeom>
        </p:spPr>
        <p:txBody>
          <a:bodyPr wrap="square">
            <a:normAutofit/>
          </a:bodyPr>
          <a:lstStyle/>
          <a:p>
            <a:pPr algn="ctr"/>
            <a:endParaRPr lang="en-US" sz="2500" b="1" dirty="0">
              <a:solidFill>
                <a:schemeClr val="bg2">
                  <a:lumMod val="10000"/>
                </a:schemeClr>
              </a:solidFill>
            </a:endParaRPr>
          </a:p>
        </p:txBody>
      </p:sp>
    </p:spTree>
    <p:extLst>
      <p:ext uri="{BB962C8B-B14F-4D97-AF65-F5344CB8AC3E}">
        <p14:creationId xmlns:p14="http://schemas.microsoft.com/office/powerpoint/2010/main" val="4105033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56417" y="115827"/>
            <a:ext cx="6395824" cy="5656106"/>
            <a:chOff x="-1256417" y="115827"/>
            <a:chExt cx="6395824" cy="5656106"/>
          </a:xfrm>
        </p:grpSpPr>
        <p:sp>
          <p:nvSpPr>
            <p:cNvPr id="9" name="Freeform 25">
              <a:extLst>
                <a:ext uri="{FF2B5EF4-FFF2-40B4-BE49-F238E27FC236}">
                  <a16:creationId xmlns:a16="http://schemas.microsoft.com/office/drawing/2014/main" id="{F8C51523-69D9-4279-8670-7B96DA917750}"/>
                </a:ext>
              </a:extLst>
            </p:cNvPr>
            <p:cNvSpPr>
              <a:spLocks noChangeArrowheads="1"/>
            </p:cNvSpPr>
            <p:nvPr userDrawn="1"/>
          </p:nvSpPr>
          <p:spPr bwMode="auto">
            <a:xfrm rot="5400000" flipH="1">
              <a:off x="-1111574" y="1549596"/>
              <a:ext cx="2193979" cy="2483666"/>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alpha val="8000"/>
                  </a:schemeClr>
                </a:gs>
                <a:gs pos="100000">
                  <a:schemeClr val="accent5">
                    <a:lumMod val="30000"/>
                    <a:lumOff val="70000"/>
                  </a:schemeClr>
                </a:gs>
              </a:gsLst>
              <a:lin ang="8100000" scaled="1"/>
              <a:tileRect/>
            </a:gradFill>
            <a:ln w="25400" cap="flat">
              <a:solidFill>
                <a:schemeClr val="bg1">
                  <a:lumMod val="75000"/>
                  <a:alpha val="22000"/>
                </a:schemeClr>
              </a:solidFill>
              <a:bevel/>
              <a:headEnd/>
              <a:tailEnd/>
            </a:ln>
            <a:effectLst/>
          </p:spPr>
          <p:txBody>
            <a:bodyPr wrap="none" anchor="ctr">
              <a:normAutofit/>
            </a:bodyPr>
            <a:lstStyle/>
            <a:p>
              <a:endParaRPr lang="en-US"/>
            </a:p>
          </p:txBody>
        </p:sp>
        <p:sp>
          <p:nvSpPr>
            <p:cNvPr id="10" name="Freeform 25">
              <a:extLst>
                <a:ext uri="{FF2B5EF4-FFF2-40B4-BE49-F238E27FC236}">
                  <a16:creationId xmlns:a16="http://schemas.microsoft.com/office/drawing/2014/main" id="{F8C51523-69D9-4279-8670-7B96DA917750}"/>
                </a:ext>
              </a:extLst>
            </p:cNvPr>
            <p:cNvSpPr>
              <a:spLocks noChangeArrowheads="1"/>
            </p:cNvSpPr>
            <p:nvPr userDrawn="1"/>
          </p:nvSpPr>
          <p:spPr bwMode="auto">
            <a:xfrm rot="5400000" flipH="1">
              <a:off x="856049" y="3051745"/>
              <a:ext cx="1638103" cy="1854393"/>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alpha val="8000"/>
                  </a:schemeClr>
                </a:gs>
                <a:gs pos="100000">
                  <a:schemeClr val="accent5">
                    <a:lumMod val="30000"/>
                    <a:lumOff val="70000"/>
                  </a:schemeClr>
                </a:gs>
              </a:gsLst>
              <a:lin ang="8100000" scaled="1"/>
              <a:tileRect/>
            </a:gradFill>
            <a:ln w="25400" cap="flat">
              <a:solidFill>
                <a:schemeClr val="bg1">
                  <a:lumMod val="75000"/>
                  <a:alpha val="22000"/>
                </a:schemeClr>
              </a:solidFill>
              <a:bevel/>
              <a:headEnd/>
              <a:tailEnd/>
            </a:ln>
            <a:effectLst/>
          </p:spPr>
          <p:txBody>
            <a:bodyPr wrap="none" anchor="ctr">
              <a:normAutofit/>
            </a:bodyPr>
            <a:lstStyle/>
            <a:p>
              <a:endParaRPr lang="en-US"/>
            </a:p>
          </p:txBody>
        </p:sp>
        <p:sp>
          <p:nvSpPr>
            <p:cNvPr id="11" name="Freeform 25">
              <a:extLst>
                <a:ext uri="{FF2B5EF4-FFF2-40B4-BE49-F238E27FC236}">
                  <a16:creationId xmlns:a16="http://schemas.microsoft.com/office/drawing/2014/main" id="{F8C51523-69D9-4279-8670-7B96DA917750}"/>
                </a:ext>
              </a:extLst>
            </p:cNvPr>
            <p:cNvSpPr>
              <a:spLocks noChangeArrowheads="1"/>
            </p:cNvSpPr>
            <p:nvPr userDrawn="1"/>
          </p:nvSpPr>
          <p:spPr bwMode="auto">
            <a:xfrm rot="5400000" flipH="1">
              <a:off x="-368682" y="4036133"/>
              <a:ext cx="1256867" cy="1422820"/>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alpha val="8000"/>
                  </a:schemeClr>
                </a:gs>
                <a:gs pos="100000">
                  <a:schemeClr val="accent5">
                    <a:lumMod val="30000"/>
                    <a:lumOff val="70000"/>
                  </a:schemeClr>
                </a:gs>
              </a:gsLst>
              <a:lin ang="8100000" scaled="1"/>
              <a:tileRect/>
            </a:gradFill>
            <a:ln w="25400" cap="flat">
              <a:solidFill>
                <a:schemeClr val="bg1">
                  <a:lumMod val="75000"/>
                  <a:alpha val="22000"/>
                </a:schemeClr>
              </a:solidFill>
              <a:bevel/>
              <a:headEnd/>
              <a:tailEnd/>
            </a:ln>
            <a:effectLst/>
          </p:spPr>
          <p:txBody>
            <a:bodyPr wrap="none" anchor="ctr">
              <a:normAutofit/>
            </a:bodyPr>
            <a:lstStyle/>
            <a:p>
              <a:endParaRPr lang="en-US"/>
            </a:p>
          </p:txBody>
        </p:sp>
        <p:sp>
          <p:nvSpPr>
            <p:cNvPr id="12" name="Freeform 25">
              <a:extLst>
                <a:ext uri="{FF2B5EF4-FFF2-40B4-BE49-F238E27FC236}">
                  <a16:creationId xmlns:a16="http://schemas.microsoft.com/office/drawing/2014/main" id="{F8C51523-69D9-4279-8670-7B96DA917750}"/>
                </a:ext>
              </a:extLst>
            </p:cNvPr>
            <p:cNvSpPr>
              <a:spLocks noChangeArrowheads="1"/>
            </p:cNvSpPr>
            <p:nvPr userDrawn="1"/>
          </p:nvSpPr>
          <p:spPr bwMode="auto">
            <a:xfrm rot="5400000" flipH="1">
              <a:off x="2437264" y="4216064"/>
              <a:ext cx="938977" cy="1062957"/>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alpha val="8000"/>
                  </a:schemeClr>
                </a:gs>
                <a:gs pos="100000">
                  <a:schemeClr val="accent5">
                    <a:lumMod val="30000"/>
                    <a:lumOff val="70000"/>
                  </a:schemeClr>
                </a:gs>
              </a:gsLst>
              <a:lin ang="8100000" scaled="1"/>
              <a:tileRect/>
            </a:gradFill>
            <a:ln w="25400" cap="flat">
              <a:solidFill>
                <a:schemeClr val="bg1">
                  <a:lumMod val="75000"/>
                  <a:alpha val="22000"/>
                </a:schemeClr>
              </a:solidFill>
              <a:bevel/>
              <a:headEnd/>
              <a:tailEnd/>
            </a:ln>
            <a:effectLst/>
          </p:spPr>
          <p:txBody>
            <a:bodyPr wrap="none" anchor="ctr">
              <a:normAutofit/>
            </a:bodyPr>
            <a:lstStyle/>
            <a:p>
              <a:endParaRPr lang="en-US"/>
            </a:p>
          </p:txBody>
        </p:sp>
        <p:sp>
          <p:nvSpPr>
            <p:cNvPr id="13" name="Freeform 25">
              <a:extLst>
                <a:ext uri="{FF2B5EF4-FFF2-40B4-BE49-F238E27FC236}">
                  <a16:creationId xmlns:a16="http://schemas.microsoft.com/office/drawing/2014/main" id="{F8C51523-69D9-4279-8670-7B96DA917750}"/>
                </a:ext>
              </a:extLst>
            </p:cNvPr>
            <p:cNvSpPr>
              <a:spLocks noChangeArrowheads="1"/>
            </p:cNvSpPr>
            <p:nvPr userDrawn="1"/>
          </p:nvSpPr>
          <p:spPr bwMode="auto">
            <a:xfrm rot="5400000" flipH="1">
              <a:off x="3374464" y="3838105"/>
              <a:ext cx="670597" cy="759141"/>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alpha val="8000"/>
                  </a:schemeClr>
                </a:gs>
                <a:gs pos="100000">
                  <a:schemeClr val="accent5">
                    <a:lumMod val="30000"/>
                    <a:lumOff val="70000"/>
                  </a:schemeClr>
                </a:gs>
              </a:gsLst>
              <a:lin ang="8100000" scaled="1"/>
              <a:tileRect/>
            </a:gradFill>
            <a:ln w="25400" cap="flat">
              <a:solidFill>
                <a:schemeClr val="bg1">
                  <a:lumMod val="75000"/>
                  <a:alpha val="22000"/>
                </a:schemeClr>
              </a:solidFill>
              <a:bevel/>
              <a:headEnd/>
              <a:tailEnd/>
            </a:ln>
            <a:effectLst/>
          </p:spPr>
          <p:txBody>
            <a:bodyPr wrap="none" anchor="ctr">
              <a:normAutofit/>
            </a:bodyPr>
            <a:lstStyle/>
            <a:p>
              <a:endParaRPr lang="en-US"/>
            </a:p>
          </p:txBody>
        </p:sp>
        <p:sp>
          <p:nvSpPr>
            <p:cNvPr id="14" name="Freeform 25">
              <a:extLst>
                <a:ext uri="{FF2B5EF4-FFF2-40B4-BE49-F238E27FC236}">
                  <a16:creationId xmlns:a16="http://schemas.microsoft.com/office/drawing/2014/main" id="{F8C51523-69D9-4279-8670-7B96DA917750}"/>
                </a:ext>
              </a:extLst>
            </p:cNvPr>
            <p:cNvSpPr>
              <a:spLocks noChangeArrowheads="1"/>
            </p:cNvSpPr>
            <p:nvPr userDrawn="1"/>
          </p:nvSpPr>
          <p:spPr bwMode="auto">
            <a:xfrm rot="5400000" flipH="1">
              <a:off x="598815" y="502340"/>
              <a:ext cx="1256867" cy="1422820"/>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alpha val="8000"/>
                  </a:schemeClr>
                </a:gs>
                <a:gs pos="100000">
                  <a:schemeClr val="accent5">
                    <a:lumMod val="30000"/>
                    <a:lumOff val="70000"/>
                  </a:schemeClr>
                </a:gs>
              </a:gsLst>
              <a:lin ang="8100000" scaled="1"/>
              <a:tileRect/>
            </a:gradFill>
            <a:ln w="25400" cap="flat">
              <a:solidFill>
                <a:schemeClr val="bg1">
                  <a:lumMod val="75000"/>
                  <a:alpha val="22000"/>
                </a:schemeClr>
              </a:solidFill>
              <a:bevel/>
              <a:headEnd/>
              <a:tailEnd/>
            </a:ln>
            <a:effectLst/>
          </p:spPr>
          <p:txBody>
            <a:bodyPr wrap="none" anchor="ctr">
              <a:normAutofit/>
            </a:bodyPr>
            <a:lstStyle/>
            <a:p>
              <a:endParaRPr lang="en-US"/>
            </a:p>
          </p:txBody>
        </p:sp>
        <p:sp>
          <p:nvSpPr>
            <p:cNvPr id="15" name="Freeform 25">
              <a:extLst>
                <a:ext uri="{FF2B5EF4-FFF2-40B4-BE49-F238E27FC236}">
                  <a16:creationId xmlns:a16="http://schemas.microsoft.com/office/drawing/2014/main" id="{F8C51523-69D9-4279-8670-7B96DA917750}"/>
                </a:ext>
              </a:extLst>
            </p:cNvPr>
            <p:cNvSpPr>
              <a:spLocks noChangeArrowheads="1"/>
            </p:cNvSpPr>
            <p:nvPr userDrawn="1"/>
          </p:nvSpPr>
          <p:spPr bwMode="auto">
            <a:xfrm rot="5400000" flipH="1">
              <a:off x="3799563" y="4432090"/>
              <a:ext cx="1256867" cy="1422820"/>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alpha val="8000"/>
                  </a:schemeClr>
                </a:gs>
                <a:gs pos="100000">
                  <a:schemeClr val="accent5">
                    <a:lumMod val="30000"/>
                    <a:lumOff val="70000"/>
                  </a:schemeClr>
                </a:gs>
              </a:gsLst>
              <a:lin ang="8100000" scaled="1"/>
              <a:tileRect/>
            </a:gradFill>
            <a:ln w="25400" cap="flat">
              <a:solidFill>
                <a:schemeClr val="bg1">
                  <a:lumMod val="75000"/>
                  <a:alpha val="22000"/>
                </a:schemeClr>
              </a:solidFill>
              <a:bevel/>
              <a:headEnd/>
              <a:tailEnd/>
            </a:ln>
            <a:effectLst/>
          </p:spPr>
          <p:txBody>
            <a:bodyPr wrap="none" anchor="ctr">
              <a:normAutofit/>
            </a:bodyPr>
            <a:lstStyle/>
            <a:p>
              <a:endParaRPr lang="en-US"/>
            </a:p>
          </p:txBody>
        </p:sp>
        <p:sp>
          <p:nvSpPr>
            <p:cNvPr id="16" name="Freeform 25">
              <a:extLst>
                <a:ext uri="{FF2B5EF4-FFF2-40B4-BE49-F238E27FC236}">
                  <a16:creationId xmlns:a16="http://schemas.microsoft.com/office/drawing/2014/main" id="{F8C51523-69D9-4279-8670-7B96DA917750}"/>
                </a:ext>
              </a:extLst>
            </p:cNvPr>
            <p:cNvSpPr>
              <a:spLocks noChangeArrowheads="1"/>
            </p:cNvSpPr>
            <p:nvPr/>
          </p:nvSpPr>
          <p:spPr bwMode="auto">
            <a:xfrm rot="5400000" flipH="1">
              <a:off x="-253063" y="53837"/>
              <a:ext cx="938977" cy="1062957"/>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alpha val="8000"/>
                  </a:schemeClr>
                </a:gs>
                <a:gs pos="100000">
                  <a:schemeClr val="accent5">
                    <a:lumMod val="30000"/>
                    <a:lumOff val="70000"/>
                  </a:schemeClr>
                </a:gs>
              </a:gsLst>
              <a:lin ang="8100000" scaled="1"/>
              <a:tileRect/>
            </a:gradFill>
            <a:ln w="25400" cap="flat">
              <a:solidFill>
                <a:schemeClr val="bg1">
                  <a:lumMod val="75000"/>
                  <a:alpha val="22000"/>
                </a:schemeClr>
              </a:solidFill>
              <a:bevel/>
              <a:headEnd/>
              <a:tailEnd/>
            </a:ln>
            <a:effectLst/>
          </p:spPr>
          <p:txBody>
            <a:bodyPr wrap="none" anchor="ctr">
              <a:normAutofit/>
            </a:bodyPr>
            <a:lstStyle/>
            <a:p>
              <a:endParaRPr lang="en-US"/>
            </a:p>
          </p:txBody>
        </p:sp>
      </p:grpSp>
      <p:sp>
        <p:nvSpPr>
          <p:cNvPr id="118" name="Snip Same Side Corner Rectangle 117"/>
          <p:cNvSpPr/>
          <p:nvPr/>
        </p:nvSpPr>
        <p:spPr>
          <a:xfrm rot="16200000">
            <a:off x="8957181" y="-1786083"/>
            <a:ext cx="2922312" cy="8733185"/>
          </a:xfrm>
          <a:prstGeom prst="snip2SameRect">
            <a:avLst>
              <a:gd name="adj1" fmla="val 50000"/>
              <a:gd name="adj2" fmla="val 0"/>
            </a:avLst>
          </a:prstGeom>
          <a:gradFill>
            <a:gsLst>
              <a:gs pos="0">
                <a:schemeClr val="accent5">
                  <a:lumMod val="5000"/>
                  <a:lumOff val="95000"/>
                </a:schemeClr>
              </a:gs>
              <a:gs pos="100000">
                <a:schemeClr val="accent5">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rrowheads="1"/>
          </p:cNvSpPr>
          <p:nvPr/>
        </p:nvSpPr>
        <p:spPr bwMode="auto">
          <a:xfrm>
            <a:off x="6242045" y="2051580"/>
            <a:ext cx="1057862" cy="1057860"/>
          </a:xfrm>
          <a:custGeom>
            <a:avLst/>
            <a:gdLst>
              <a:gd name="T0" fmla="*/ 839 w 840"/>
              <a:gd name="T1" fmla="*/ 419 h 839"/>
              <a:gd name="T2" fmla="*/ 839 w 840"/>
              <a:gd name="T3" fmla="*/ 419 h 839"/>
              <a:gd name="T4" fmla="*/ 420 w 840"/>
              <a:gd name="T5" fmla="*/ 0 h 839"/>
              <a:gd name="T6" fmla="*/ 0 w 840"/>
              <a:gd name="T7" fmla="*/ 419 h 839"/>
              <a:gd name="T8" fmla="*/ 420 w 840"/>
              <a:gd name="T9" fmla="*/ 838 h 839"/>
              <a:gd name="T10" fmla="*/ 839 w 840"/>
              <a:gd name="T11" fmla="*/ 419 h 839"/>
            </a:gdLst>
            <a:ahLst/>
            <a:cxnLst>
              <a:cxn ang="0">
                <a:pos x="T0" y="T1"/>
              </a:cxn>
              <a:cxn ang="0">
                <a:pos x="T2" y="T3"/>
              </a:cxn>
              <a:cxn ang="0">
                <a:pos x="T4" y="T5"/>
              </a:cxn>
              <a:cxn ang="0">
                <a:pos x="T6" y="T7"/>
              </a:cxn>
              <a:cxn ang="0">
                <a:pos x="T8" y="T9"/>
              </a:cxn>
              <a:cxn ang="0">
                <a:pos x="T10" y="T11"/>
              </a:cxn>
            </a:cxnLst>
            <a:rect l="0" t="0" r="r" b="b"/>
            <a:pathLst>
              <a:path w="840" h="839">
                <a:moveTo>
                  <a:pt x="839" y="419"/>
                </a:moveTo>
                <a:lnTo>
                  <a:pt x="839" y="419"/>
                </a:lnTo>
                <a:cubicBezTo>
                  <a:pt x="839" y="180"/>
                  <a:pt x="660" y="0"/>
                  <a:pt x="420" y="0"/>
                </a:cubicBezTo>
                <a:cubicBezTo>
                  <a:pt x="181" y="0"/>
                  <a:pt x="0" y="180"/>
                  <a:pt x="0" y="419"/>
                </a:cubicBezTo>
                <a:cubicBezTo>
                  <a:pt x="0" y="659"/>
                  <a:pt x="181" y="838"/>
                  <a:pt x="420" y="838"/>
                </a:cubicBezTo>
                <a:cubicBezTo>
                  <a:pt x="660" y="838"/>
                  <a:pt x="839" y="659"/>
                  <a:pt x="839" y="419"/>
                </a:cubicBezTo>
              </a:path>
            </a:pathLst>
          </a:custGeom>
          <a:gradFill flip="none" rotWithShape="1">
            <a:gsLst>
              <a:gs pos="78000">
                <a:schemeClr val="accent4">
                  <a:lumMod val="67000"/>
                </a:schemeClr>
              </a:gs>
              <a:gs pos="48000">
                <a:schemeClr val="accent4">
                  <a:lumMod val="97000"/>
                  <a:lumOff val="3000"/>
                </a:schemeClr>
              </a:gs>
              <a:gs pos="0">
                <a:schemeClr val="accent4">
                  <a:lumMod val="60000"/>
                  <a:lumOff val="40000"/>
                </a:schemeClr>
              </a:gs>
            </a:gsLst>
            <a:path path="circle">
              <a:fillToRect l="50000" t="50000" r="50000" b="50000"/>
            </a:path>
            <a:tileRect/>
          </a:gradFill>
          <a:ln>
            <a:noFill/>
          </a:ln>
          <a:effectLst/>
          <a:scene3d>
            <a:camera prst="orthographicFront"/>
            <a:lightRig rig="threePt" dir="t"/>
          </a:scene3d>
          <a:sp3d contourW="12700">
            <a:bevelT w="50800" h="50800"/>
            <a:contourClr>
              <a:schemeClr val="bg1">
                <a:lumMod val="85000"/>
              </a:schemeClr>
            </a:contourClr>
          </a:sp3d>
          <a:extLst>
            <a:ext uri="{91240B29-F687-4F45-9708-019B960494DF}">
              <a14:hiddenLine xmlns:a14="http://schemas.microsoft.com/office/drawing/2010/main" w="9525" cap="flat">
                <a:solidFill>
                  <a:srgbClr val="006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5" name="Freeform 104"/>
          <p:cNvSpPr>
            <a:spLocks noChangeArrowheads="1"/>
          </p:cNvSpPr>
          <p:nvPr/>
        </p:nvSpPr>
        <p:spPr bwMode="auto">
          <a:xfrm>
            <a:off x="6051743" y="948943"/>
            <a:ext cx="1444064" cy="3268733"/>
          </a:xfrm>
          <a:custGeom>
            <a:avLst/>
            <a:gdLst>
              <a:gd name="T0" fmla="*/ 569 w 1140"/>
              <a:gd name="T1" fmla="*/ 2577 h 2578"/>
              <a:gd name="T2" fmla="*/ 569 w 1140"/>
              <a:gd name="T3" fmla="*/ 2577 h 2578"/>
              <a:gd name="T4" fmla="*/ 0 w 1140"/>
              <a:gd name="T5" fmla="*/ 1288 h 2578"/>
              <a:gd name="T6" fmla="*/ 569 w 1140"/>
              <a:gd name="T7" fmla="*/ 0 h 2578"/>
              <a:gd name="T8" fmla="*/ 1139 w 1140"/>
              <a:gd name="T9" fmla="*/ 1288 h 2578"/>
              <a:gd name="T10" fmla="*/ 569 w 1140"/>
              <a:gd name="T11" fmla="*/ 2577 h 2578"/>
              <a:gd name="T12" fmla="*/ 1108 w 1140"/>
              <a:gd name="T13" fmla="*/ 1288 h 2578"/>
              <a:gd name="T14" fmla="*/ 1108 w 1140"/>
              <a:gd name="T15" fmla="*/ 1288 h 2578"/>
              <a:gd name="T16" fmla="*/ 569 w 1140"/>
              <a:gd name="T17" fmla="*/ 61 h 2578"/>
              <a:gd name="T18" fmla="*/ 30 w 1140"/>
              <a:gd name="T19" fmla="*/ 1288 h 2578"/>
              <a:gd name="T20" fmla="*/ 569 w 1140"/>
              <a:gd name="T21" fmla="*/ 2516 h 2578"/>
              <a:gd name="T22" fmla="*/ 1108 w 1140"/>
              <a:gd name="T23" fmla="*/ 1288 h 2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0" h="2578">
                <a:moveTo>
                  <a:pt x="569" y="2577"/>
                </a:moveTo>
                <a:lnTo>
                  <a:pt x="569" y="2577"/>
                </a:lnTo>
                <a:cubicBezTo>
                  <a:pt x="269" y="2577"/>
                  <a:pt x="0" y="2007"/>
                  <a:pt x="0" y="1288"/>
                </a:cubicBezTo>
                <a:cubicBezTo>
                  <a:pt x="0" y="570"/>
                  <a:pt x="269" y="0"/>
                  <a:pt x="569" y="0"/>
                </a:cubicBezTo>
                <a:cubicBezTo>
                  <a:pt x="868" y="0"/>
                  <a:pt x="1139" y="570"/>
                  <a:pt x="1139" y="1288"/>
                </a:cubicBezTo>
                <a:cubicBezTo>
                  <a:pt x="1139" y="2007"/>
                  <a:pt x="868" y="2577"/>
                  <a:pt x="569" y="2577"/>
                </a:cubicBezTo>
                <a:close/>
                <a:moveTo>
                  <a:pt x="1108" y="1288"/>
                </a:moveTo>
                <a:lnTo>
                  <a:pt x="1108" y="1288"/>
                </a:lnTo>
                <a:cubicBezTo>
                  <a:pt x="1108" y="629"/>
                  <a:pt x="868" y="61"/>
                  <a:pt x="569" y="61"/>
                </a:cubicBezTo>
                <a:cubicBezTo>
                  <a:pt x="269" y="61"/>
                  <a:pt x="30" y="629"/>
                  <a:pt x="30" y="1288"/>
                </a:cubicBezTo>
                <a:cubicBezTo>
                  <a:pt x="30" y="1947"/>
                  <a:pt x="269" y="2516"/>
                  <a:pt x="569" y="2516"/>
                </a:cubicBezTo>
                <a:cubicBezTo>
                  <a:pt x="868" y="2516"/>
                  <a:pt x="1108" y="1947"/>
                  <a:pt x="1108" y="1288"/>
                </a:cubicBezTo>
                <a:close/>
              </a:path>
            </a:pathLst>
          </a:custGeom>
          <a:solidFill>
            <a:schemeClr val="accent2">
              <a:lumMod val="75000"/>
            </a:schemeClr>
          </a:solidFill>
          <a:ln>
            <a:noFill/>
          </a:ln>
          <a:effectLst/>
          <a:scene3d>
            <a:camera prst="orthographicFront"/>
            <a:lightRig rig="threePt" dir="t"/>
          </a:scene3d>
          <a:sp3d contourW="12700">
            <a:bevelT w="50800" h="50800"/>
            <a:contourClr>
              <a:schemeClr val="bg1">
                <a:lumMod val="85000"/>
              </a:schemeClr>
            </a:contourClr>
          </a:sp3d>
          <a:extLst>
            <a:ext uri="{91240B29-F687-4F45-9708-019B960494DF}">
              <a14:hiddenLine xmlns:a14="http://schemas.microsoft.com/office/drawing/2010/main" w="9525" cap="flat">
                <a:solidFill>
                  <a:srgbClr val="006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6" name="Freeform 105"/>
          <p:cNvSpPr>
            <a:spLocks noChangeArrowheads="1"/>
          </p:cNvSpPr>
          <p:nvPr/>
        </p:nvSpPr>
        <p:spPr bwMode="auto">
          <a:xfrm>
            <a:off x="5139407" y="1447089"/>
            <a:ext cx="3268734" cy="2238858"/>
          </a:xfrm>
          <a:custGeom>
            <a:avLst/>
            <a:gdLst>
              <a:gd name="T0" fmla="*/ 2426 w 2578"/>
              <a:gd name="T1" fmla="*/ 1498 h 1769"/>
              <a:gd name="T2" fmla="*/ 2426 w 2578"/>
              <a:gd name="T3" fmla="*/ 1498 h 1769"/>
              <a:gd name="T4" fmla="*/ 1019 w 2578"/>
              <a:gd name="T5" fmla="*/ 1379 h 1769"/>
              <a:gd name="T6" fmla="*/ 150 w 2578"/>
              <a:gd name="T7" fmla="*/ 300 h 1769"/>
              <a:gd name="T8" fmla="*/ 1558 w 2578"/>
              <a:gd name="T9" fmla="*/ 390 h 1769"/>
              <a:gd name="T10" fmla="*/ 2426 w 2578"/>
              <a:gd name="T11" fmla="*/ 1498 h 1769"/>
              <a:gd name="T12" fmla="*/ 1528 w 2578"/>
              <a:gd name="T13" fmla="*/ 420 h 1769"/>
              <a:gd name="T14" fmla="*/ 1528 w 2578"/>
              <a:gd name="T15" fmla="*/ 420 h 1769"/>
              <a:gd name="T16" fmla="*/ 210 w 2578"/>
              <a:gd name="T17" fmla="*/ 330 h 1769"/>
              <a:gd name="T18" fmla="*/ 1049 w 2578"/>
              <a:gd name="T19" fmla="*/ 1349 h 1769"/>
              <a:gd name="T20" fmla="*/ 2367 w 2578"/>
              <a:gd name="T21" fmla="*/ 1469 h 1769"/>
              <a:gd name="T22" fmla="*/ 1528 w 2578"/>
              <a:gd name="T23" fmla="*/ 420 h 1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78" h="1769">
                <a:moveTo>
                  <a:pt x="2426" y="1498"/>
                </a:moveTo>
                <a:lnTo>
                  <a:pt x="2426" y="1498"/>
                </a:lnTo>
                <a:cubicBezTo>
                  <a:pt x="2277" y="1768"/>
                  <a:pt x="1648" y="1738"/>
                  <a:pt x="1019" y="1379"/>
                </a:cubicBezTo>
                <a:cubicBezTo>
                  <a:pt x="389" y="1049"/>
                  <a:pt x="0" y="570"/>
                  <a:pt x="150" y="300"/>
                </a:cubicBezTo>
                <a:cubicBezTo>
                  <a:pt x="300" y="0"/>
                  <a:pt x="929" y="61"/>
                  <a:pt x="1558" y="390"/>
                </a:cubicBezTo>
                <a:cubicBezTo>
                  <a:pt x="2186" y="750"/>
                  <a:pt x="2577" y="1229"/>
                  <a:pt x="2426" y="1498"/>
                </a:cubicBezTo>
                <a:close/>
                <a:moveTo>
                  <a:pt x="1528" y="420"/>
                </a:moveTo>
                <a:lnTo>
                  <a:pt x="1528" y="420"/>
                </a:lnTo>
                <a:cubicBezTo>
                  <a:pt x="959" y="120"/>
                  <a:pt x="360" y="61"/>
                  <a:pt x="210" y="330"/>
                </a:cubicBezTo>
                <a:cubicBezTo>
                  <a:pt x="90" y="570"/>
                  <a:pt x="450" y="1049"/>
                  <a:pt x="1049" y="1349"/>
                </a:cubicBezTo>
                <a:cubicBezTo>
                  <a:pt x="1618" y="1678"/>
                  <a:pt x="2217" y="1738"/>
                  <a:pt x="2367" y="1469"/>
                </a:cubicBezTo>
                <a:cubicBezTo>
                  <a:pt x="2486" y="1229"/>
                  <a:pt x="2127" y="750"/>
                  <a:pt x="1528" y="420"/>
                </a:cubicBezTo>
                <a:close/>
              </a:path>
            </a:pathLst>
          </a:custGeom>
          <a:solidFill>
            <a:srgbClr val="68BD45"/>
          </a:solidFill>
          <a:ln>
            <a:noFill/>
          </a:ln>
          <a:effectLst/>
          <a:scene3d>
            <a:camera prst="orthographicFront"/>
            <a:lightRig rig="threePt" dir="t"/>
          </a:scene3d>
          <a:sp3d contourW="12700">
            <a:bevelT w="50800" h="50800"/>
            <a:contourClr>
              <a:schemeClr val="bg1">
                <a:lumMod val="85000"/>
              </a:schemeClr>
            </a:contourClr>
          </a:sp3d>
          <a:extLst>
            <a:ext uri="{91240B29-F687-4F45-9708-019B960494DF}">
              <a14:hiddenLine xmlns:a14="http://schemas.microsoft.com/office/drawing/2010/main" w="9525" cap="flat">
                <a:solidFill>
                  <a:srgbClr val="006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7" name="Freeform 106"/>
          <p:cNvSpPr>
            <a:spLocks noChangeArrowheads="1"/>
          </p:cNvSpPr>
          <p:nvPr/>
        </p:nvSpPr>
        <p:spPr bwMode="auto">
          <a:xfrm>
            <a:off x="5139407" y="1447089"/>
            <a:ext cx="3268734" cy="2238858"/>
          </a:xfrm>
          <a:custGeom>
            <a:avLst/>
            <a:gdLst>
              <a:gd name="T0" fmla="*/ 1019 w 2578"/>
              <a:gd name="T1" fmla="*/ 390 h 1769"/>
              <a:gd name="T2" fmla="*/ 1019 w 2578"/>
              <a:gd name="T3" fmla="*/ 390 h 1769"/>
              <a:gd name="T4" fmla="*/ 2426 w 2578"/>
              <a:gd name="T5" fmla="*/ 300 h 1769"/>
              <a:gd name="T6" fmla="*/ 1558 w 2578"/>
              <a:gd name="T7" fmla="*/ 1379 h 1769"/>
              <a:gd name="T8" fmla="*/ 150 w 2578"/>
              <a:gd name="T9" fmla="*/ 1498 h 1769"/>
              <a:gd name="T10" fmla="*/ 1019 w 2578"/>
              <a:gd name="T11" fmla="*/ 390 h 1769"/>
              <a:gd name="T12" fmla="*/ 210 w 2578"/>
              <a:gd name="T13" fmla="*/ 1469 h 1769"/>
              <a:gd name="T14" fmla="*/ 210 w 2578"/>
              <a:gd name="T15" fmla="*/ 1469 h 1769"/>
              <a:gd name="T16" fmla="*/ 1528 w 2578"/>
              <a:gd name="T17" fmla="*/ 1349 h 1769"/>
              <a:gd name="T18" fmla="*/ 2367 w 2578"/>
              <a:gd name="T19" fmla="*/ 330 h 1769"/>
              <a:gd name="T20" fmla="*/ 1049 w 2578"/>
              <a:gd name="T21" fmla="*/ 420 h 1769"/>
              <a:gd name="T22" fmla="*/ 210 w 2578"/>
              <a:gd name="T23" fmla="*/ 1469 h 1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78" h="1769">
                <a:moveTo>
                  <a:pt x="1019" y="390"/>
                </a:moveTo>
                <a:lnTo>
                  <a:pt x="1019" y="390"/>
                </a:lnTo>
                <a:cubicBezTo>
                  <a:pt x="1648" y="61"/>
                  <a:pt x="2277" y="0"/>
                  <a:pt x="2426" y="300"/>
                </a:cubicBezTo>
                <a:cubicBezTo>
                  <a:pt x="2577" y="570"/>
                  <a:pt x="2186" y="1049"/>
                  <a:pt x="1558" y="1379"/>
                </a:cubicBezTo>
                <a:cubicBezTo>
                  <a:pt x="929" y="1738"/>
                  <a:pt x="300" y="1768"/>
                  <a:pt x="150" y="1498"/>
                </a:cubicBezTo>
                <a:cubicBezTo>
                  <a:pt x="0" y="1229"/>
                  <a:pt x="389" y="750"/>
                  <a:pt x="1019" y="390"/>
                </a:cubicBezTo>
                <a:close/>
                <a:moveTo>
                  <a:pt x="210" y="1469"/>
                </a:moveTo>
                <a:lnTo>
                  <a:pt x="210" y="1469"/>
                </a:lnTo>
                <a:cubicBezTo>
                  <a:pt x="360" y="1738"/>
                  <a:pt x="959" y="1678"/>
                  <a:pt x="1528" y="1349"/>
                </a:cubicBezTo>
                <a:cubicBezTo>
                  <a:pt x="2127" y="1049"/>
                  <a:pt x="2486" y="570"/>
                  <a:pt x="2367" y="330"/>
                </a:cubicBezTo>
                <a:cubicBezTo>
                  <a:pt x="2217" y="61"/>
                  <a:pt x="1618" y="120"/>
                  <a:pt x="1049" y="420"/>
                </a:cubicBezTo>
                <a:cubicBezTo>
                  <a:pt x="450" y="750"/>
                  <a:pt x="90" y="1229"/>
                  <a:pt x="210" y="1469"/>
                </a:cubicBezTo>
                <a:close/>
              </a:path>
            </a:pathLst>
          </a:custGeom>
          <a:solidFill>
            <a:srgbClr val="0069B5"/>
          </a:solidFill>
          <a:ln>
            <a:noFill/>
          </a:ln>
          <a:effectLst/>
          <a:scene3d>
            <a:camera prst="orthographicFront"/>
            <a:lightRig rig="threePt" dir="t"/>
          </a:scene3d>
          <a:sp3d contourW="12700">
            <a:bevelT w="50800" h="50800"/>
            <a:contourClr>
              <a:schemeClr val="bg1">
                <a:lumMod val="85000"/>
              </a:schemeClr>
            </a:contourClr>
          </a:sp3d>
          <a:extLst>
            <a:ext uri="{91240B29-F687-4F45-9708-019B960494DF}">
              <a14:hiddenLine xmlns:a14="http://schemas.microsoft.com/office/drawing/2010/main" w="9525" cap="flat">
                <a:solidFill>
                  <a:srgbClr val="006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9" name="TextBox 118"/>
          <p:cNvSpPr txBox="1"/>
          <p:nvPr/>
        </p:nvSpPr>
        <p:spPr>
          <a:xfrm>
            <a:off x="971162" y="1053192"/>
            <a:ext cx="3707513" cy="2646878"/>
          </a:xfrm>
          <a:prstGeom prst="rect">
            <a:avLst/>
          </a:prstGeom>
          <a:noFill/>
        </p:spPr>
        <p:txBody>
          <a:bodyPr wrap="square" rtlCol="0">
            <a:spAutoFit/>
          </a:bodyPr>
          <a:lstStyle/>
          <a:p>
            <a:r>
              <a:rPr lang="en-US" sz="3600" cap="all" spc="600" dirty="0">
                <a:solidFill>
                  <a:schemeClr val="accent1">
                    <a:lumMod val="50000"/>
                  </a:schemeClr>
                </a:solidFill>
              </a:rPr>
              <a:t>The cosmic Defeat </a:t>
            </a:r>
          </a:p>
          <a:p>
            <a:r>
              <a:rPr lang="en-US" sz="3600" cap="all" spc="600" dirty="0">
                <a:solidFill>
                  <a:schemeClr val="accent1">
                    <a:lumMod val="50000"/>
                  </a:schemeClr>
                </a:solidFill>
              </a:rPr>
              <a:t>of the Amorites</a:t>
            </a:r>
            <a:r>
              <a:rPr lang="en-US" sz="2400" cap="all" dirty="0"/>
              <a:t> </a:t>
            </a:r>
          </a:p>
          <a:p>
            <a:r>
              <a:rPr lang="en-US" sz="2200" dirty="0">
                <a:solidFill>
                  <a:schemeClr val="bg2">
                    <a:lumMod val="50000"/>
                  </a:schemeClr>
                </a:solidFill>
              </a:rPr>
              <a:t>Joshua 10</a:t>
            </a:r>
          </a:p>
        </p:txBody>
      </p:sp>
      <p:sp>
        <p:nvSpPr>
          <p:cNvPr id="3" name="TextBox 2">
            <a:extLst>
              <a:ext uri="{FF2B5EF4-FFF2-40B4-BE49-F238E27FC236}">
                <a16:creationId xmlns:a16="http://schemas.microsoft.com/office/drawing/2014/main" id="{3A46CC5C-0201-47E1-9E41-9CAAADA0B482}"/>
              </a:ext>
            </a:extLst>
          </p:cNvPr>
          <p:cNvSpPr txBox="1"/>
          <p:nvPr/>
        </p:nvSpPr>
        <p:spPr>
          <a:xfrm>
            <a:off x="817123" y="4468238"/>
            <a:ext cx="4237545" cy="308418"/>
          </a:xfrm>
          <a:prstGeom prst="rect">
            <a:avLst/>
          </a:prstGeom>
          <a:noFill/>
        </p:spPr>
        <p:txBody>
          <a:bodyPr wrap="square" rtlCol="0">
            <a:spAutoFit/>
          </a:bodyPr>
          <a:lstStyle/>
          <a:p>
            <a:r>
              <a:rPr lang="en-US" i="1" dirty="0">
                <a:solidFill>
                  <a:schemeClr val="tx1">
                    <a:lumMod val="50000"/>
                    <a:lumOff val="50000"/>
                  </a:schemeClr>
                </a:solidFill>
              </a:rPr>
              <a:t>Science is not the answer!</a:t>
            </a:r>
          </a:p>
        </p:txBody>
      </p:sp>
      <p:pic>
        <p:nvPicPr>
          <p:cNvPr id="5" name="Picture 4" descr="A picture containing clock&#10;&#10;Description automatically generated">
            <a:extLst>
              <a:ext uri="{FF2B5EF4-FFF2-40B4-BE49-F238E27FC236}">
                <a16:creationId xmlns:a16="http://schemas.microsoft.com/office/drawing/2014/main" id="{CABE4715-FAC2-40AE-AF36-F8FC0D19C795}"/>
              </a:ext>
            </a:extLst>
          </p:cNvPr>
          <p:cNvPicPr>
            <a:picLocks noChangeAspect="1"/>
          </p:cNvPicPr>
          <p:nvPr/>
        </p:nvPicPr>
        <p:blipFill>
          <a:blip r:embed="rId2"/>
          <a:stretch>
            <a:fillRect/>
          </a:stretch>
        </p:blipFill>
        <p:spPr>
          <a:xfrm>
            <a:off x="8124306" y="4289354"/>
            <a:ext cx="654374" cy="670598"/>
          </a:xfrm>
          <a:prstGeom prst="rect">
            <a:avLst/>
          </a:prstGeom>
        </p:spPr>
      </p:pic>
    </p:spTree>
    <p:extLst>
      <p:ext uri="{BB962C8B-B14F-4D97-AF65-F5344CB8AC3E}">
        <p14:creationId xmlns:p14="http://schemas.microsoft.com/office/powerpoint/2010/main" val="57161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100"/>
                                        <p:tgtEl>
                                          <p:spTgt spid="118"/>
                                        </p:tgtEl>
                                      </p:cBhvr>
                                    </p:animEffect>
                                  </p:childTnLst>
                                </p:cTn>
                              </p:par>
                              <p:par>
                                <p:cTn id="8" presetID="35" presetClass="path" presetSubtype="0" decel="69000" fill="hold" grpId="0" nodeType="withEffect">
                                  <p:stCondLst>
                                    <p:cond delay="0"/>
                                  </p:stCondLst>
                                  <p:childTnLst>
                                    <p:animMotion origin="layout" path="M 0.34444 -3.20988E-6 L -0.60712 -3.20988E-6 " pathEditMode="relative" rAng="0" ptsTypes="AA">
                                      <p:cBhvr>
                                        <p:cTn id="9" dur="2000" fill="hold"/>
                                        <p:tgtEl>
                                          <p:spTgt spid="118"/>
                                        </p:tgtEl>
                                        <p:attrNameLst>
                                          <p:attrName>ppt_x</p:attrName>
                                          <p:attrName>ppt_y</p:attrName>
                                        </p:attrNameLst>
                                      </p:cBhvr>
                                      <p:rCtr x="-47587" y="0"/>
                                    </p:animMotion>
                                  </p:childTnLst>
                                </p:cTn>
                              </p:par>
                            </p:childTnLst>
                          </p:cTn>
                        </p:par>
                        <p:par>
                          <p:cTn id="10" fill="hold">
                            <p:stCondLst>
                              <p:cond delay="2000"/>
                            </p:stCondLst>
                            <p:childTnLst>
                              <p:par>
                                <p:cTn id="11" presetID="10" presetClass="entr" presetSubtype="0" fill="hold" grpId="0" nodeType="afterEffect">
                                  <p:stCondLst>
                                    <p:cond delay="200"/>
                                  </p:stCondLst>
                                  <p:childTnLst>
                                    <p:set>
                                      <p:cBhvr>
                                        <p:cTn id="12" dur="1" fill="hold">
                                          <p:stCondLst>
                                            <p:cond delay="0"/>
                                          </p:stCondLst>
                                        </p:cTn>
                                        <p:tgtEl>
                                          <p:spTgt spid="104"/>
                                        </p:tgtEl>
                                        <p:attrNameLst>
                                          <p:attrName>style.visibility</p:attrName>
                                        </p:attrNameLst>
                                      </p:cBhvr>
                                      <p:to>
                                        <p:strVal val="visible"/>
                                      </p:to>
                                    </p:set>
                                    <p:animEffect transition="in" filter="fade">
                                      <p:cBhvr>
                                        <p:cTn id="13" dur="300"/>
                                        <p:tgtEl>
                                          <p:spTgt spid="104"/>
                                        </p:tgtEl>
                                      </p:cBhvr>
                                    </p:animEffect>
                                  </p:childTnLst>
                                </p:cTn>
                              </p:par>
                            </p:childTnLst>
                          </p:cTn>
                        </p:par>
                        <p:par>
                          <p:cTn id="14" fill="hold">
                            <p:stCondLst>
                              <p:cond delay="2500"/>
                            </p:stCondLst>
                            <p:childTnLst>
                              <p:par>
                                <p:cTn id="15" presetID="45" presetClass="entr" presetSubtype="0"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Effect transition="in" filter="fade">
                                      <p:cBhvr>
                                        <p:cTn id="17" dur="2000"/>
                                        <p:tgtEl>
                                          <p:spTgt spid="106"/>
                                        </p:tgtEl>
                                      </p:cBhvr>
                                    </p:animEffect>
                                    <p:anim calcmode="lin" valueType="num">
                                      <p:cBhvr>
                                        <p:cTn id="18" dur="2000" fill="hold"/>
                                        <p:tgtEl>
                                          <p:spTgt spid="106"/>
                                        </p:tgtEl>
                                        <p:attrNameLst>
                                          <p:attrName>ppt_w</p:attrName>
                                        </p:attrNameLst>
                                      </p:cBhvr>
                                      <p:tavLst>
                                        <p:tav tm="0" fmla="#ppt_w*sin(2.5*pi*$)">
                                          <p:val>
                                            <p:fltVal val="0"/>
                                          </p:val>
                                        </p:tav>
                                        <p:tav tm="100000">
                                          <p:val>
                                            <p:fltVal val="1"/>
                                          </p:val>
                                        </p:tav>
                                      </p:tavLst>
                                    </p:anim>
                                    <p:anim calcmode="lin" valueType="num">
                                      <p:cBhvr>
                                        <p:cTn id="19" dur="2000" fill="hold"/>
                                        <p:tgtEl>
                                          <p:spTgt spid="106"/>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200"/>
                                  </p:stCondLst>
                                  <p:childTnLst>
                                    <p:set>
                                      <p:cBhvr>
                                        <p:cTn id="21" dur="1" fill="hold">
                                          <p:stCondLst>
                                            <p:cond delay="0"/>
                                          </p:stCondLst>
                                        </p:cTn>
                                        <p:tgtEl>
                                          <p:spTgt spid="107"/>
                                        </p:tgtEl>
                                        <p:attrNameLst>
                                          <p:attrName>style.visibility</p:attrName>
                                        </p:attrNameLst>
                                      </p:cBhvr>
                                      <p:to>
                                        <p:strVal val="visible"/>
                                      </p:to>
                                    </p:set>
                                    <p:animEffect transition="in" filter="fade">
                                      <p:cBhvr>
                                        <p:cTn id="22" dur="1800"/>
                                        <p:tgtEl>
                                          <p:spTgt spid="107"/>
                                        </p:tgtEl>
                                      </p:cBhvr>
                                    </p:animEffect>
                                    <p:anim calcmode="lin" valueType="num">
                                      <p:cBhvr>
                                        <p:cTn id="23" dur="1800" fill="hold"/>
                                        <p:tgtEl>
                                          <p:spTgt spid="107"/>
                                        </p:tgtEl>
                                        <p:attrNameLst>
                                          <p:attrName>ppt_w</p:attrName>
                                        </p:attrNameLst>
                                      </p:cBhvr>
                                      <p:tavLst>
                                        <p:tav tm="0" fmla="#ppt_w*sin(2.5*pi*$)">
                                          <p:val>
                                            <p:fltVal val="0"/>
                                          </p:val>
                                        </p:tav>
                                        <p:tav tm="100000">
                                          <p:val>
                                            <p:fltVal val="1"/>
                                          </p:val>
                                        </p:tav>
                                      </p:tavLst>
                                    </p:anim>
                                    <p:anim calcmode="lin" valueType="num">
                                      <p:cBhvr>
                                        <p:cTn id="24" dur="1800" fill="hold"/>
                                        <p:tgtEl>
                                          <p:spTgt spid="107"/>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400"/>
                                  </p:stCondLst>
                                  <p:childTnLst>
                                    <p:set>
                                      <p:cBhvr>
                                        <p:cTn id="26" dur="1" fill="hold">
                                          <p:stCondLst>
                                            <p:cond delay="0"/>
                                          </p:stCondLst>
                                        </p:cTn>
                                        <p:tgtEl>
                                          <p:spTgt spid="105"/>
                                        </p:tgtEl>
                                        <p:attrNameLst>
                                          <p:attrName>style.visibility</p:attrName>
                                        </p:attrNameLst>
                                      </p:cBhvr>
                                      <p:to>
                                        <p:strVal val="visible"/>
                                      </p:to>
                                    </p:set>
                                    <p:animEffect transition="in" filter="fade">
                                      <p:cBhvr>
                                        <p:cTn id="27" dur="1600"/>
                                        <p:tgtEl>
                                          <p:spTgt spid="105"/>
                                        </p:tgtEl>
                                      </p:cBhvr>
                                    </p:animEffect>
                                    <p:anim calcmode="lin" valueType="num">
                                      <p:cBhvr>
                                        <p:cTn id="28" dur="1600" fill="hold"/>
                                        <p:tgtEl>
                                          <p:spTgt spid="105"/>
                                        </p:tgtEl>
                                        <p:attrNameLst>
                                          <p:attrName>ppt_w</p:attrName>
                                        </p:attrNameLst>
                                      </p:cBhvr>
                                      <p:tavLst>
                                        <p:tav tm="0" fmla="#ppt_w*sin(2.5*pi*$)">
                                          <p:val>
                                            <p:fltVal val="0"/>
                                          </p:val>
                                        </p:tav>
                                        <p:tav tm="100000">
                                          <p:val>
                                            <p:fltVal val="1"/>
                                          </p:val>
                                        </p:tav>
                                      </p:tavLst>
                                    </p:anim>
                                    <p:anim calcmode="lin" valueType="num">
                                      <p:cBhvr>
                                        <p:cTn id="29" dur="1600" fill="hold"/>
                                        <p:tgtEl>
                                          <p:spTgt spid="105"/>
                                        </p:tgtEl>
                                        <p:attrNameLst>
                                          <p:attrName>ppt_h</p:attrName>
                                        </p:attrNameLst>
                                      </p:cBhvr>
                                      <p:tavLst>
                                        <p:tav tm="0">
                                          <p:val>
                                            <p:strVal val="#ppt_h"/>
                                          </p:val>
                                        </p:tav>
                                        <p:tav tm="100000">
                                          <p:val>
                                            <p:strVal val="#ppt_h"/>
                                          </p:val>
                                        </p:tav>
                                      </p:tavLst>
                                    </p:anim>
                                  </p:childTnLst>
                                </p:cTn>
                              </p:par>
                            </p:childTnLst>
                          </p:cTn>
                        </p:par>
                        <p:par>
                          <p:cTn id="30" fill="hold">
                            <p:stCondLst>
                              <p:cond delay="4500"/>
                            </p:stCondLst>
                            <p:childTnLst>
                              <p:par>
                                <p:cTn id="31" presetID="10" presetClass="entr" presetSubtype="0" fill="hold" grpId="0" nodeType="afterEffect">
                                  <p:stCondLst>
                                    <p:cond delay="0"/>
                                  </p:stCondLst>
                                  <p:childTnLst>
                                    <p:set>
                                      <p:cBhvr>
                                        <p:cTn id="32" dur="1" fill="hold">
                                          <p:stCondLst>
                                            <p:cond delay="0"/>
                                          </p:stCondLst>
                                        </p:cTn>
                                        <p:tgtEl>
                                          <p:spTgt spid="119"/>
                                        </p:tgtEl>
                                        <p:attrNameLst>
                                          <p:attrName>style.visibility</p:attrName>
                                        </p:attrNameLst>
                                      </p:cBhvr>
                                      <p:to>
                                        <p:strVal val="visible"/>
                                      </p:to>
                                    </p:set>
                                    <p:animEffect transition="in" filter="fade">
                                      <p:cBhvr>
                                        <p:cTn id="33"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18" grpId="1" animBg="1"/>
      <p:bldP spid="104" grpId="0" animBg="1"/>
      <p:bldP spid="105" grpId="0" animBg="1"/>
      <p:bldP spid="106" grpId="0" animBg="1"/>
      <p:bldP spid="107" grpId="0" animBg="1"/>
      <p:bldP spid="11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descr="A close up of a map&#10;&#10;Description automatically generated">
            <a:extLst>
              <a:ext uri="{FF2B5EF4-FFF2-40B4-BE49-F238E27FC236}">
                <a16:creationId xmlns:a16="http://schemas.microsoft.com/office/drawing/2014/main" id="{EF2BA3FE-BC09-470E-B70E-356674006764}"/>
              </a:ext>
            </a:extLst>
          </p:cNvPr>
          <p:cNvPicPr>
            <a:picLocks noGrp="1" noChangeAspect="1"/>
          </p:cNvPicPr>
          <p:nvPr>
            <p:ph idx="1"/>
          </p:nvPr>
        </p:nvPicPr>
        <p:blipFill>
          <a:blip r:embed="rId2"/>
          <a:stretch>
            <a:fillRect/>
          </a:stretch>
        </p:blipFill>
        <p:spPr>
          <a:xfrm>
            <a:off x="2932705" y="194256"/>
            <a:ext cx="3922276" cy="4949244"/>
          </a:xfrm>
        </p:spPr>
      </p:pic>
      <p:sp>
        <p:nvSpPr>
          <p:cNvPr id="10" name="TextBox 9">
            <a:extLst>
              <a:ext uri="{FF2B5EF4-FFF2-40B4-BE49-F238E27FC236}">
                <a16:creationId xmlns:a16="http://schemas.microsoft.com/office/drawing/2014/main" id="{4E6012BE-7FE6-4BA8-AA27-13CCA72B1D3C}"/>
              </a:ext>
            </a:extLst>
          </p:cNvPr>
          <p:cNvSpPr txBox="1"/>
          <p:nvPr/>
        </p:nvSpPr>
        <p:spPr>
          <a:xfrm>
            <a:off x="1147313" y="1693653"/>
            <a:ext cx="1863306" cy="923330"/>
          </a:xfrm>
          <a:prstGeom prst="rect">
            <a:avLst/>
          </a:prstGeom>
          <a:noFill/>
        </p:spPr>
        <p:txBody>
          <a:bodyPr wrap="square" rtlCol="0">
            <a:spAutoFit/>
          </a:bodyPr>
          <a:lstStyle/>
          <a:p>
            <a:r>
              <a:rPr lang="en-US" sz="1800" b="1" dirty="0">
                <a:solidFill>
                  <a:srgbClr val="FF0000"/>
                </a:solidFill>
              </a:rPr>
              <a:t>Red = Southern Campaign</a:t>
            </a:r>
          </a:p>
          <a:p>
            <a:r>
              <a:rPr lang="en-US" sz="1800" b="1" dirty="0">
                <a:solidFill>
                  <a:srgbClr val="FF0000"/>
                </a:solidFill>
              </a:rPr>
              <a:t>Joshua 10</a:t>
            </a:r>
          </a:p>
        </p:txBody>
      </p:sp>
      <p:sp>
        <p:nvSpPr>
          <p:cNvPr id="12" name="TextBox 11">
            <a:extLst>
              <a:ext uri="{FF2B5EF4-FFF2-40B4-BE49-F238E27FC236}">
                <a16:creationId xmlns:a16="http://schemas.microsoft.com/office/drawing/2014/main" id="{9C1FCE54-A57B-40B3-B546-410413E6C9E9}"/>
              </a:ext>
            </a:extLst>
          </p:cNvPr>
          <p:cNvSpPr txBox="1"/>
          <p:nvPr/>
        </p:nvSpPr>
        <p:spPr>
          <a:xfrm>
            <a:off x="6854981" y="1693653"/>
            <a:ext cx="1863306" cy="1477328"/>
          </a:xfrm>
          <a:prstGeom prst="rect">
            <a:avLst/>
          </a:prstGeom>
          <a:noFill/>
        </p:spPr>
        <p:txBody>
          <a:bodyPr wrap="square" rtlCol="0">
            <a:spAutoFit/>
          </a:bodyPr>
          <a:lstStyle/>
          <a:p>
            <a:r>
              <a:rPr lang="en-US" sz="1800" b="1" dirty="0">
                <a:solidFill>
                  <a:schemeClr val="accent6">
                    <a:lumMod val="75000"/>
                  </a:schemeClr>
                </a:solidFill>
              </a:rPr>
              <a:t>Green = Initial Central Campaign featuring Jericho and Ai in Joshua 6 and 8</a:t>
            </a:r>
          </a:p>
        </p:txBody>
      </p:sp>
    </p:spTree>
    <p:extLst>
      <p:ext uri="{BB962C8B-B14F-4D97-AF65-F5344CB8AC3E}">
        <p14:creationId xmlns:p14="http://schemas.microsoft.com/office/powerpoint/2010/main" val="1852131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62C92-FBB0-4C9A-8142-1F8D1617D5FD}"/>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AABD6CD-0D04-4BA0-9004-D46F100F96F3}"/>
              </a:ext>
            </a:extLst>
          </p:cNvPr>
          <p:cNvPicPr>
            <a:picLocks noGrp="1" noChangeAspect="1"/>
          </p:cNvPicPr>
          <p:nvPr>
            <p:ph idx="1"/>
          </p:nvPr>
        </p:nvPicPr>
        <p:blipFill>
          <a:blip r:embed="rId2"/>
          <a:stretch>
            <a:fillRect/>
          </a:stretch>
        </p:blipFill>
        <p:spPr>
          <a:xfrm>
            <a:off x="-250907" y="-114300"/>
            <a:ext cx="9394907" cy="5873414"/>
          </a:xfrm>
          <a:prstGeom prst="rect">
            <a:avLst/>
          </a:prstGeom>
        </p:spPr>
      </p:pic>
      <p:grpSp>
        <p:nvGrpSpPr>
          <p:cNvPr id="10" name="Group 9">
            <a:extLst>
              <a:ext uri="{FF2B5EF4-FFF2-40B4-BE49-F238E27FC236}">
                <a16:creationId xmlns:a16="http://schemas.microsoft.com/office/drawing/2014/main" id="{9D4D1900-399B-4F6F-8295-66FE49792DEC}"/>
              </a:ext>
            </a:extLst>
          </p:cNvPr>
          <p:cNvGrpSpPr/>
          <p:nvPr/>
        </p:nvGrpSpPr>
        <p:grpSpPr>
          <a:xfrm>
            <a:off x="0" y="1268016"/>
            <a:ext cx="9144000" cy="2068285"/>
            <a:chOff x="0" y="1268016"/>
            <a:chExt cx="9144000" cy="2068285"/>
          </a:xfrm>
        </p:grpSpPr>
        <p:grpSp>
          <p:nvGrpSpPr>
            <p:cNvPr id="8" name="Group 7">
              <a:extLst>
                <a:ext uri="{FF2B5EF4-FFF2-40B4-BE49-F238E27FC236}">
                  <a16:creationId xmlns:a16="http://schemas.microsoft.com/office/drawing/2014/main" id="{3845F8BB-B831-41EF-89BF-D27387998DAD}"/>
                </a:ext>
              </a:extLst>
            </p:cNvPr>
            <p:cNvGrpSpPr/>
            <p:nvPr/>
          </p:nvGrpSpPr>
          <p:grpSpPr>
            <a:xfrm>
              <a:off x="0" y="1268016"/>
              <a:ext cx="4169229" cy="2068285"/>
              <a:chOff x="0" y="1268016"/>
              <a:chExt cx="4169229" cy="2068285"/>
            </a:xfrm>
          </p:grpSpPr>
          <p:sp>
            <p:nvSpPr>
              <p:cNvPr id="6" name="Rectangle 5">
                <a:extLst>
                  <a:ext uri="{FF2B5EF4-FFF2-40B4-BE49-F238E27FC236}">
                    <a16:creationId xmlns:a16="http://schemas.microsoft.com/office/drawing/2014/main" id="{11213D5C-3178-4518-9AD0-ECF6B1693ED0}"/>
                  </a:ext>
                </a:extLst>
              </p:cNvPr>
              <p:cNvSpPr/>
              <p:nvPr/>
            </p:nvSpPr>
            <p:spPr>
              <a:xfrm>
                <a:off x="0" y="1268016"/>
                <a:ext cx="4169229" cy="2068285"/>
              </a:xfrm>
              <a:prstGeom prst="rect">
                <a:avLst/>
              </a:prstGeom>
              <a:solidFill>
                <a:srgbClr val="080050"/>
              </a:solidFill>
              <a:ln>
                <a:solidFill>
                  <a:srgbClr val="080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84C49E3-C42B-48C7-B7BD-0B870AAF3C4A}"/>
                  </a:ext>
                </a:extLst>
              </p:cNvPr>
              <p:cNvSpPr txBox="1"/>
              <p:nvPr/>
            </p:nvSpPr>
            <p:spPr>
              <a:xfrm>
                <a:off x="446314" y="1332662"/>
                <a:ext cx="3429000" cy="1938992"/>
              </a:xfrm>
              <a:prstGeom prst="rect">
                <a:avLst/>
              </a:prstGeom>
              <a:noFill/>
            </p:spPr>
            <p:txBody>
              <a:bodyPr wrap="square" rtlCol="0">
                <a:spAutoFit/>
              </a:bodyPr>
              <a:lstStyle/>
              <a:p>
                <a:r>
                  <a:rPr lang="en-US" sz="2400" b="1" dirty="0">
                    <a:solidFill>
                      <a:schemeClr val="bg1">
                        <a:lumMod val="95000"/>
                      </a:schemeClr>
                    </a:solidFill>
                  </a:rPr>
                  <a:t>10:7  So Joshua ascended from Gilgal, he, and all the people of war with him, and all the mighty men of </a:t>
                </a:r>
                <a:r>
                  <a:rPr lang="en-US" sz="2400" b="1" dirty="0" err="1">
                    <a:solidFill>
                      <a:schemeClr val="bg1">
                        <a:lumMod val="95000"/>
                      </a:schemeClr>
                    </a:solidFill>
                  </a:rPr>
                  <a:t>valour</a:t>
                </a:r>
                <a:r>
                  <a:rPr lang="en-US" sz="2400" b="1" dirty="0">
                    <a:solidFill>
                      <a:schemeClr val="bg1">
                        <a:lumMod val="95000"/>
                      </a:schemeClr>
                    </a:solidFill>
                  </a:rPr>
                  <a:t>.</a:t>
                </a:r>
              </a:p>
            </p:txBody>
          </p:sp>
        </p:grpSp>
        <p:sp>
          <p:nvSpPr>
            <p:cNvPr id="9" name="Oval 8">
              <a:extLst>
                <a:ext uri="{FF2B5EF4-FFF2-40B4-BE49-F238E27FC236}">
                  <a16:creationId xmlns:a16="http://schemas.microsoft.com/office/drawing/2014/main" id="{01BC64A2-D3FE-46A8-B622-405F8244AA91}"/>
                </a:ext>
              </a:extLst>
            </p:cNvPr>
            <p:cNvSpPr/>
            <p:nvPr/>
          </p:nvSpPr>
          <p:spPr>
            <a:xfrm>
              <a:off x="8166295" y="1385668"/>
              <a:ext cx="977705" cy="942535"/>
            </a:xfrm>
            <a:prstGeom prst="ellipse">
              <a:avLst/>
            </a:prstGeom>
            <a:solidFill>
              <a:schemeClr val="dk1">
                <a:alpha val="34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7312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62C92-FBB0-4C9A-8142-1F8D1617D5FD}"/>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AABD6CD-0D04-4BA0-9004-D46F100F96F3}"/>
              </a:ext>
            </a:extLst>
          </p:cNvPr>
          <p:cNvPicPr>
            <a:picLocks noGrp="1" noChangeAspect="1"/>
          </p:cNvPicPr>
          <p:nvPr>
            <p:ph idx="1"/>
          </p:nvPr>
        </p:nvPicPr>
        <p:blipFill>
          <a:blip r:embed="rId2"/>
          <a:stretch>
            <a:fillRect/>
          </a:stretch>
        </p:blipFill>
        <p:spPr>
          <a:xfrm>
            <a:off x="-250907" y="-114300"/>
            <a:ext cx="9394907" cy="5873414"/>
          </a:xfrm>
          <a:prstGeom prst="rect">
            <a:avLst/>
          </a:prstGeom>
        </p:spPr>
      </p:pic>
      <p:grpSp>
        <p:nvGrpSpPr>
          <p:cNvPr id="10" name="Group 9">
            <a:extLst>
              <a:ext uri="{FF2B5EF4-FFF2-40B4-BE49-F238E27FC236}">
                <a16:creationId xmlns:a16="http://schemas.microsoft.com/office/drawing/2014/main" id="{9D4D1900-399B-4F6F-8295-66FE49792DEC}"/>
              </a:ext>
            </a:extLst>
          </p:cNvPr>
          <p:cNvGrpSpPr/>
          <p:nvPr/>
        </p:nvGrpSpPr>
        <p:grpSpPr>
          <a:xfrm>
            <a:off x="-250906" y="1268016"/>
            <a:ext cx="7738634" cy="3416320"/>
            <a:chOff x="1" y="1268016"/>
            <a:chExt cx="7487727" cy="3416320"/>
          </a:xfrm>
        </p:grpSpPr>
        <p:grpSp>
          <p:nvGrpSpPr>
            <p:cNvPr id="8" name="Group 7">
              <a:extLst>
                <a:ext uri="{FF2B5EF4-FFF2-40B4-BE49-F238E27FC236}">
                  <a16:creationId xmlns:a16="http://schemas.microsoft.com/office/drawing/2014/main" id="{3845F8BB-B831-41EF-89BF-D27387998DAD}"/>
                </a:ext>
              </a:extLst>
            </p:cNvPr>
            <p:cNvGrpSpPr/>
            <p:nvPr/>
          </p:nvGrpSpPr>
          <p:grpSpPr>
            <a:xfrm>
              <a:off x="1" y="1268016"/>
              <a:ext cx="4048878" cy="3416320"/>
              <a:chOff x="1" y="1268016"/>
              <a:chExt cx="4048878" cy="3416320"/>
            </a:xfrm>
          </p:grpSpPr>
          <p:sp>
            <p:nvSpPr>
              <p:cNvPr id="6" name="Rectangle 5">
                <a:extLst>
                  <a:ext uri="{FF2B5EF4-FFF2-40B4-BE49-F238E27FC236}">
                    <a16:creationId xmlns:a16="http://schemas.microsoft.com/office/drawing/2014/main" id="{11213D5C-3178-4518-9AD0-ECF6B1693ED0}"/>
                  </a:ext>
                </a:extLst>
              </p:cNvPr>
              <p:cNvSpPr/>
              <p:nvPr/>
            </p:nvSpPr>
            <p:spPr>
              <a:xfrm>
                <a:off x="1" y="1268016"/>
                <a:ext cx="4048878" cy="3416320"/>
              </a:xfrm>
              <a:prstGeom prst="rect">
                <a:avLst/>
              </a:prstGeom>
              <a:solidFill>
                <a:srgbClr val="080050"/>
              </a:solidFill>
              <a:ln>
                <a:solidFill>
                  <a:srgbClr val="080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84C49E3-C42B-48C7-B7BD-0B870AAF3C4A}"/>
                  </a:ext>
                </a:extLst>
              </p:cNvPr>
              <p:cNvSpPr txBox="1"/>
              <p:nvPr/>
            </p:nvSpPr>
            <p:spPr>
              <a:xfrm>
                <a:off x="446314" y="1385668"/>
                <a:ext cx="3429000" cy="3046988"/>
              </a:xfrm>
              <a:prstGeom prst="rect">
                <a:avLst/>
              </a:prstGeom>
              <a:noFill/>
            </p:spPr>
            <p:txBody>
              <a:bodyPr wrap="square" rtlCol="0">
                <a:spAutoFit/>
              </a:bodyPr>
              <a:lstStyle/>
              <a:p>
                <a:r>
                  <a:rPr lang="en-US" sz="2400" b="1" dirty="0">
                    <a:solidFill>
                      <a:schemeClr val="bg1">
                        <a:lumMod val="95000"/>
                      </a:schemeClr>
                    </a:solidFill>
                  </a:rPr>
                  <a:t> 9a  Joshua therefore came unto them suddenly, and went up from Gilgal all night. 10  And the LORD discomfited them before Israel, and slew them with a great slaughter at Gibeon…</a:t>
                </a:r>
              </a:p>
            </p:txBody>
          </p:sp>
        </p:grpSp>
        <p:sp>
          <p:nvSpPr>
            <p:cNvPr id="9" name="Oval 8">
              <a:extLst>
                <a:ext uri="{FF2B5EF4-FFF2-40B4-BE49-F238E27FC236}">
                  <a16:creationId xmlns:a16="http://schemas.microsoft.com/office/drawing/2014/main" id="{01BC64A2-D3FE-46A8-B622-405F8244AA91}"/>
                </a:ext>
              </a:extLst>
            </p:cNvPr>
            <p:cNvSpPr/>
            <p:nvPr/>
          </p:nvSpPr>
          <p:spPr>
            <a:xfrm>
              <a:off x="6510023" y="1385668"/>
              <a:ext cx="977705" cy="942535"/>
            </a:xfrm>
            <a:prstGeom prst="ellipse">
              <a:avLst/>
            </a:prstGeom>
            <a:solidFill>
              <a:schemeClr val="dk1">
                <a:alpha val="34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2817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62C92-FBB0-4C9A-8142-1F8D1617D5FD}"/>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AABD6CD-0D04-4BA0-9004-D46F100F96F3}"/>
              </a:ext>
            </a:extLst>
          </p:cNvPr>
          <p:cNvPicPr>
            <a:picLocks noGrp="1" noChangeAspect="1"/>
          </p:cNvPicPr>
          <p:nvPr>
            <p:ph idx="1"/>
          </p:nvPr>
        </p:nvPicPr>
        <p:blipFill>
          <a:blip r:embed="rId2"/>
          <a:stretch>
            <a:fillRect/>
          </a:stretch>
        </p:blipFill>
        <p:spPr>
          <a:xfrm>
            <a:off x="-250907" y="-114300"/>
            <a:ext cx="9394907" cy="5873414"/>
          </a:xfrm>
          <a:prstGeom prst="rect">
            <a:avLst/>
          </a:prstGeom>
        </p:spPr>
      </p:pic>
      <p:grpSp>
        <p:nvGrpSpPr>
          <p:cNvPr id="10" name="Group 9">
            <a:extLst>
              <a:ext uri="{FF2B5EF4-FFF2-40B4-BE49-F238E27FC236}">
                <a16:creationId xmlns:a16="http://schemas.microsoft.com/office/drawing/2014/main" id="{9D4D1900-399B-4F6F-8295-66FE49792DEC}"/>
              </a:ext>
            </a:extLst>
          </p:cNvPr>
          <p:cNvGrpSpPr/>
          <p:nvPr/>
        </p:nvGrpSpPr>
        <p:grpSpPr>
          <a:xfrm>
            <a:off x="-189780" y="1387148"/>
            <a:ext cx="6797614" cy="2839795"/>
            <a:chOff x="87005" y="1044840"/>
            <a:chExt cx="6607833" cy="2839795"/>
          </a:xfrm>
        </p:grpSpPr>
        <p:grpSp>
          <p:nvGrpSpPr>
            <p:cNvPr id="8" name="Group 7">
              <a:extLst>
                <a:ext uri="{FF2B5EF4-FFF2-40B4-BE49-F238E27FC236}">
                  <a16:creationId xmlns:a16="http://schemas.microsoft.com/office/drawing/2014/main" id="{3845F8BB-B831-41EF-89BF-D27387998DAD}"/>
                </a:ext>
              </a:extLst>
            </p:cNvPr>
            <p:cNvGrpSpPr/>
            <p:nvPr/>
          </p:nvGrpSpPr>
          <p:grpSpPr>
            <a:xfrm>
              <a:off x="87005" y="1200149"/>
              <a:ext cx="3788309" cy="2684486"/>
              <a:chOff x="87005" y="1200149"/>
              <a:chExt cx="3788309" cy="2684486"/>
            </a:xfrm>
          </p:grpSpPr>
          <p:sp>
            <p:nvSpPr>
              <p:cNvPr id="6" name="Rectangle 5">
                <a:extLst>
                  <a:ext uri="{FF2B5EF4-FFF2-40B4-BE49-F238E27FC236}">
                    <a16:creationId xmlns:a16="http://schemas.microsoft.com/office/drawing/2014/main" id="{11213D5C-3178-4518-9AD0-ECF6B1693ED0}"/>
                  </a:ext>
                </a:extLst>
              </p:cNvPr>
              <p:cNvSpPr/>
              <p:nvPr/>
            </p:nvSpPr>
            <p:spPr>
              <a:xfrm>
                <a:off x="87005" y="1200149"/>
                <a:ext cx="3723194" cy="2684486"/>
              </a:xfrm>
              <a:prstGeom prst="rect">
                <a:avLst/>
              </a:prstGeom>
              <a:solidFill>
                <a:srgbClr val="080050"/>
              </a:solidFill>
              <a:ln>
                <a:solidFill>
                  <a:srgbClr val="080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84C49E3-C42B-48C7-B7BD-0B870AAF3C4A}"/>
                  </a:ext>
                </a:extLst>
              </p:cNvPr>
              <p:cNvSpPr txBox="1"/>
              <p:nvPr/>
            </p:nvSpPr>
            <p:spPr>
              <a:xfrm>
                <a:off x="446314" y="1602287"/>
                <a:ext cx="3429000" cy="1938992"/>
              </a:xfrm>
              <a:prstGeom prst="rect">
                <a:avLst/>
              </a:prstGeom>
              <a:noFill/>
            </p:spPr>
            <p:txBody>
              <a:bodyPr wrap="square" rtlCol="0">
                <a:spAutoFit/>
              </a:bodyPr>
              <a:lstStyle/>
              <a:p>
                <a:r>
                  <a:rPr lang="en-US" sz="2400" b="1" dirty="0">
                    <a:solidFill>
                      <a:schemeClr val="bg1">
                        <a:lumMod val="95000"/>
                      </a:schemeClr>
                    </a:solidFill>
                  </a:rPr>
                  <a:t>9b …and chased them along the way that </a:t>
                </a:r>
                <a:r>
                  <a:rPr lang="en-US" sz="2400" b="1" dirty="0" err="1">
                    <a:solidFill>
                      <a:schemeClr val="bg1">
                        <a:lumMod val="95000"/>
                      </a:schemeClr>
                    </a:solidFill>
                  </a:rPr>
                  <a:t>goeth</a:t>
                </a:r>
                <a:r>
                  <a:rPr lang="en-US" sz="2400" b="1" dirty="0">
                    <a:solidFill>
                      <a:schemeClr val="bg1">
                        <a:lumMod val="95000"/>
                      </a:schemeClr>
                    </a:solidFill>
                  </a:rPr>
                  <a:t> up to </a:t>
                </a:r>
                <a:r>
                  <a:rPr lang="en-US" sz="2400" b="1" dirty="0" err="1">
                    <a:solidFill>
                      <a:schemeClr val="bg1">
                        <a:lumMod val="95000"/>
                      </a:schemeClr>
                    </a:solidFill>
                  </a:rPr>
                  <a:t>Bethhoron</a:t>
                </a:r>
                <a:r>
                  <a:rPr lang="en-US" sz="2400" b="1" dirty="0">
                    <a:solidFill>
                      <a:schemeClr val="bg1">
                        <a:lumMod val="95000"/>
                      </a:schemeClr>
                    </a:solidFill>
                  </a:rPr>
                  <a:t>, and smote them to </a:t>
                </a:r>
                <a:r>
                  <a:rPr lang="en-US" sz="2400" b="1" dirty="0" err="1">
                    <a:solidFill>
                      <a:schemeClr val="bg1">
                        <a:lumMod val="95000"/>
                      </a:schemeClr>
                    </a:solidFill>
                  </a:rPr>
                  <a:t>Azekah</a:t>
                </a:r>
                <a:r>
                  <a:rPr lang="en-US" sz="2400" b="1" dirty="0">
                    <a:solidFill>
                      <a:schemeClr val="bg1">
                        <a:lumMod val="95000"/>
                      </a:schemeClr>
                    </a:solidFill>
                  </a:rPr>
                  <a:t>, and unto </a:t>
                </a:r>
                <a:r>
                  <a:rPr lang="en-US" sz="2400" b="1" dirty="0" err="1">
                    <a:solidFill>
                      <a:schemeClr val="bg1">
                        <a:lumMod val="95000"/>
                      </a:schemeClr>
                    </a:solidFill>
                  </a:rPr>
                  <a:t>Makkedah</a:t>
                </a:r>
                <a:r>
                  <a:rPr lang="en-US" sz="2400" b="1" dirty="0">
                    <a:solidFill>
                      <a:schemeClr val="bg1">
                        <a:lumMod val="95000"/>
                      </a:schemeClr>
                    </a:solidFill>
                  </a:rPr>
                  <a:t>.</a:t>
                </a:r>
              </a:p>
            </p:txBody>
          </p:sp>
        </p:grpSp>
        <p:sp>
          <p:nvSpPr>
            <p:cNvPr id="9" name="Oval 8">
              <a:extLst>
                <a:ext uri="{FF2B5EF4-FFF2-40B4-BE49-F238E27FC236}">
                  <a16:creationId xmlns:a16="http://schemas.microsoft.com/office/drawing/2014/main" id="{01BC64A2-D3FE-46A8-B622-405F8244AA91}"/>
                </a:ext>
              </a:extLst>
            </p:cNvPr>
            <p:cNvSpPr/>
            <p:nvPr/>
          </p:nvSpPr>
          <p:spPr>
            <a:xfrm>
              <a:off x="5081699" y="1044840"/>
              <a:ext cx="1613139" cy="2242935"/>
            </a:xfrm>
            <a:prstGeom prst="ellipse">
              <a:avLst/>
            </a:prstGeom>
            <a:solidFill>
              <a:schemeClr val="dk1">
                <a:alpha val="34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0886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3025931" y="3200180"/>
            <a:ext cx="5392000" cy="1670436"/>
            <a:chOff x="1669075" y="2714873"/>
            <a:chExt cx="5392000" cy="1670436"/>
          </a:xfrm>
          <a:solidFill>
            <a:schemeClr val="tx1">
              <a:lumMod val="50000"/>
              <a:lumOff val="50000"/>
              <a:alpha val="10000"/>
            </a:schemeClr>
          </a:solidFill>
        </p:grpSpPr>
        <p:grpSp>
          <p:nvGrpSpPr>
            <p:cNvPr id="28" name="Group 27"/>
            <p:cNvGrpSpPr/>
            <p:nvPr/>
          </p:nvGrpSpPr>
          <p:grpSpPr>
            <a:xfrm flipH="1">
              <a:off x="1719079" y="2714873"/>
              <a:ext cx="2671387" cy="1624491"/>
              <a:chOff x="4366716" y="2714873"/>
              <a:chExt cx="2671387" cy="1624491"/>
            </a:xfrm>
            <a:grpFill/>
          </p:grpSpPr>
          <p:sp>
            <p:nvSpPr>
              <p:cNvPr id="35" name="Freeform 34"/>
              <p:cNvSpPr>
                <a:spLocks noChangeArrowheads="1"/>
              </p:cNvSpPr>
              <p:nvPr/>
            </p:nvSpPr>
            <p:spPr bwMode="auto">
              <a:xfrm>
                <a:off x="4366716" y="3896321"/>
                <a:ext cx="2671387" cy="443043"/>
              </a:xfrm>
              <a:custGeom>
                <a:avLst/>
                <a:gdLst>
                  <a:gd name="T0" fmla="*/ 3595 w 3596"/>
                  <a:gd name="T1" fmla="*/ 0 h 600"/>
                  <a:gd name="T2" fmla="*/ 3595 w 3596"/>
                  <a:gd name="T3" fmla="*/ 0 h 600"/>
                  <a:gd name="T4" fmla="*/ 3565 w 3596"/>
                  <a:gd name="T5" fmla="*/ 599 h 600"/>
                  <a:gd name="T6" fmla="*/ 0 w 3596"/>
                  <a:gd name="T7" fmla="*/ 599 h 600"/>
                  <a:gd name="T8" fmla="*/ 0 w 3596"/>
                  <a:gd name="T9" fmla="*/ 90 h 600"/>
                  <a:gd name="T10" fmla="*/ 1588 w 3596"/>
                  <a:gd name="T11" fmla="*/ 90 h 600"/>
                  <a:gd name="T12" fmla="*/ 3595 w 3596"/>
                  <a:gd name="T13" fmla="*/ 0 h 600"/>
                </a:gdLst>
                <a:ahLst/>
                <a:cxnLst>
                  <a:cxn ang="0">
                    <a:pos x="T0" y="T1"/>
                  </a:cxn>
                  <a:cxn ang="0">
                    <a:pos x="T2" y="T3"/>
                  </a:cxn>
                  <a:cxn ang="0">
                    <a:pos x="T4" y="T5"/>
                  </a:cxn>
                  <a:cxn ang="0">
                    <a:pos x="T6" y="T7"/>
                  </a:cxn>
                  <a:cxn ang="0">
                    <a:pos x="T8" y="T9"/>
                  </a:cxn>
                  <a:cxn ang="0">
                    <a:pos x="T10" y="T11"/>
                  </a:cxn>
                  <a:cxn ang="0">
                    <a:pos x="T12" y="T13"/>
                  </a:cxn>
                </a:cxnLst>
                <a:rect l="0" t="0" r="r" b="b"/>
                <a:pathLst>
                  <a:path w="3596" h="600">
                    <a:moveTo>
                      <a:pt x="3595" y="0"/>
                    </a:moveTo>
                    <a:lnTo>
                      <a:pt x="3595" y="0"/>
                    </a:lnTo>
                    <a:cubicBezTo>
                      <a:pt x="3565" y="599"/>
                      <a:pt x="3565" y="599"/>
                      <a:pt x="3565" y="599"/>
                    </a:cubicBezTo>
                    <a:cubicBezTo>
                      <a:pt x="0" y="599"/>
                      <a:pt x="0" y="599"/>
                      <a:pt x="0" y="599"/>
                    </a:cubicBezTo>
                    <a:cubicBezTo>
                      <a:pt x="0" y="90"/>
                      <a:pt x="0" y="90"/>
                      <a:pt x="0" y="90"/>
                    </a:cubicBezTo>
                    <a:cubicBezTo>
                      <a:pt x="0" y="90"/>
                      <a:pt x="570" y="90"/>
                      <a:pt x="1588" y="90"/>
                    </a:cubicBezTo>
                    <a:cubicBezTo>
                      <a:pt x="2636" y="90"/>
                      <a:pt x="3595" y="0"/>
                      <a:pt x="3595" y="0"/>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6" name="Freeform 35"/>
              <p:cNvSpPr>
                <a:spLocks noChangeArrowheads="1"/>
              </p:cNvSpPr>
              <p:nvPr/>
            </p:nvSpPr>
            <p:spPr bwMode="auto">
              <a:xfrm>
                <a:off x="4366716" y="3207143"/>
                <a:ext cx="2671387" cy="754814"/>
              </a:xfrm>
              <a:custGeom>
                <a:avLst/>
                <a:gdLst>
                  <a:gd name="T0" fmla="*/ 0 w 3596"/>
                  <a:gd name="T1" fmla="*/ 1018 h 1019"/>
                  <a:gd name="T2" fmla="*/ 0 w 3596"/>
                  <a:gd name="T3" fmla="*/ 1018 h 1019"/>
                  <a:gd name="T4" fmla="*/ 1588 w 3596"/>
                  <a:gd name="T5" fmla="*/ 1018 h 1019"/>
                  <a:gd name="T6" fmla="*/ 3595 w 3596"/>
                  <a:gd name="T7" fmla="*/ 928 h 1019"/>
                  <a:gd name="T8" fmla="*/ 3295 w 3596"/>
                  <a:gd name="T9" fmla="*/ 629 h 1019"/>
                  <a:gd name="T10" fmla="*/ 2636 w 3596"/>
                  <a:gd name="T11" fmla="*/ 0 h 1019"/>
                  <a:gd name="T12" fmla="*/ 0 w 3596"/>
                  <a:gd name="T13" fmla="*/ 1018 h 1019"/>
                </a:gdLst>
                <a:ahLst/>
                <a:cxnLst>
                  <a:cxn ang="0">
                    <a:pos x="T0" y="T1"/>
                  </a:cxn>
                  <a:cxn ang="0">
                    <a:pos x="T2" y="T3"/>
                  </a:cxn>
                  <a:cxn ang="0">
                    <a:pos x="T4" y="T5"/>
                  </a:cxn>
                  <a:cxn ang="0">
                    <a:pos x="T6" y="T7"/>
                  </a:cxn>
                  <a:cxn ang="0">
                    <a:pos x="T8" y="T9"/>
                  </a:cxn>
                  <a:cxn ang="0">
                    <a:pos x="T10" y="T11"/>
                  </a:cxn>
                  <a:cxn ang="0">
                    <a:pos x="T12" y="T13"/>
                  </a:cxn>
                </a:cxnLst>
                <a:rect l="0" t="0" r="r" b="b"/>
                <a:pathLst>
                  <a:path w="3596" h="1019">
                    <a:moveTo>
                      <a:pt x="0" y="1018"/>
                    </a:moveTo>
                    <a:lnTo>
                      <a:pt x="0" y="1018"/>
                    </a:lnTo>
                    <a:cubicBezTo>
                      <a:pt x="0" y="1018"/>
                      <a:pt x="570" y="1018"/>
                      <a:pt x="1588" y="1018"/>
                    </a:cubicBezTo>
                    <a:cubicBezTo>
                      <a:pt x="2636" y="1018"/>
                      <a:pt x="3595" y="928"/>
                      <a:pt x="3595" y="928"/>
                    </a:cubicBezTo>
                    <a:cubicBezTo>
                      <a:pt x="3295" y="629"/>
                      <a:pt x="3295" y="629"/>
                      <a:pt x="3295" y="629"/>
                    </a:cubicBezTo>
                    <a:cubicBezTo>
                      <a:pt x="2636" y="0"/>
                      <a:pt x="2636" y="0"/>
                      <a:pt x="2636" y="0"/>
                    </a:cubicBezTo>
                    <a:cubicBezTo>
                      <a:pt x="2636" y="0"/>
                      <a:pt x="419" y="60"/>
                      <a:pt x="0" y="1018"/>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7" name="Freeform 36"/>
              <p:cNvSpPr>
                <a:spLocks noChangeArrowheads="1"/>
              </p:cNvSpPr>
              <p:nvPr/>
            </p:nvSpPr>
            <p:spPr bwMode="auto">
              <a:xfrm>
                <a:off x="4366716" y="3207143"/>
                <a:ext cx="2559805" cy="754814"/>
              </a:xfrm>
              <a:custGeom>
                <a:avLst/>
                <a:gdLst>
                  <a:gd name="T0" fmla="*/ 3445 w 3446"/>
                  <a:gd name="T1" fmla="*/ 599 h 1019"/>
                  <a:gd name="T2" fmla="*/ 3445 w 3446"/>
                  <a:gd name="T3" fmla="*/ 599 h 1019"/>
                  <a:gd name="T4" fmla="*/ 2636 w 3446"/>
                  <a:gd name="T5" fmla="*/ 0 h 1019"/>
                  <a:gd name="T6" fmla="*/ 0 w 3446"/>
                  <a:gd name="T7" fmla="*/ 1018 h 1019"/>
                  <a:gd name="T8" fmla="*/ 3445 w 3446"/>
                  <a:gd name="T9" fmla="*/ 599 h 1019"/>
                </a:gdLst>
                <a:ahLst/>
                <a:cxnLst>
                  <a:cxn ang="0">
                    <a:pos x="T0" y="T1"/>
                  </a:cxn>
                  <a:cxn ang="0">
                    <a:pos x="T2" y="T3"/>
                  </a:cxn>
                  <a:cxn ang="0">
                    <a:pos x="T4" y="T5"/>
                  </a:cxn>
                  <a:cxn ang="0">
                    <a:pos x="T6" y="T7"/>
                  </a:cxn>
                  <a:cxn ang="0">
                    <a:pos x="T8" y="T9"/>
                  </a:cxn>
                </a:cxnLst>
                <a:rect l="0" t="0" r="r" b="b"/>
                <a:pathLst>
                  <a:path w="3446" h="1019">
                    <a:moveTo>
                      <a:pt x="3445" y="599"/>
                    </a:moveTo>
                    <a:lnTo>
                      <a:pt x="3445" y="599"/>
                    </a:lnTo>
                    <a:cubicBezTo>
                      <a:pt x="3025" y="240"/>
                      <a:pt x="2636" y="0"/>
                      <a:pt x="2636" y="0"/>
                    </a:cubicBezTo>
                    <a:cubicBezTo>
                      <a:pt x="2636" y="0"/>
                      <a:pt x="419" y="60"/>
                      <a:pt x="0" y="1018"/>
                    </a:cubicBezTo>
                    <a:cubicBezTo>
                      <a:pt x="0" y="1018"/>
                      <a:pt x="1528" y="360"/>
                      <a:pt x="3445" y="599"/>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8" name="Freeform 37"/>
              <p:cNvSpPr>
                <a:spLocks noChangeArrowheads="1"/>
              </p:cNvSpPr>
              <p:nvPr/>
            </p:nvSpPr>
            <p:spPr bwMode="auto">
              <a:xfrm>
                <a:off x="4366716" y="2714873"/>
                <a:ext cx="2293980" cy="1247084"/>
              </a:xfrm>
              <a:custGeom>
                <a:avLst/>
                <a:gdLst>
                  <a:gd name="T0" fmla="*/ 0 w 3087"/>
                  <a:gd name="T1" fmla="*/ 1677 h 1678"/>
                  <a:gd name="T2" fmla="*/ 0 w 3087"/>
                  <a:gd name="T3" fmla="*/ 1677 h 1678"/>
                  <a:gd name="T4" fmla="*/ 3086 w 3087"/>
                  <a:gd name="T5" fmla="*/ 689 h 1678"/>
                  <a:gd name="T6" fmla="*/ 2247 w 3087"/>
                  <a:gd name="T7" fmla="*/ 0 h 1678"/>
                  <a:gd name="T8" fmla="*/ 0 w 3087"/>
                  <a:gd name="T9" fmla="*/ 988 h 1678"/>
                  <a:gd name="T10" fmla="*/ 0 w 3087"/>
                  <a:gd name="T11" fmla="*/ 1677 h 1678"/>
                </a:gdLst>
                <a:ahLst/>
                <a:cxnLst>
                  <a:cxn ang="0">
                    <a:pos x="T0" y="T1"/>
                  </a:cxn>
                  <a:cxn ang="0">
                    <a:pos x="T2" y="T3"/>
                  </a:cxn>
                  <a:cxn ang="0">
                    <a:pos x="T4" y="T5"/>
                  </a:cxn>
                  <a:cxn ang="0">
                    <a:pos x="T6" y="T7"/>
                  </a:cxn>
                  <a:cxn ang="0">
                    <a:pos x="T8" y="T9"/>
                  </a:cxn>
                  <a:cxn ang="0">
                    <a:pos x="T10" y="T11"/>
                  </a:cxn>
                </a:cxnLst>
                <a:rect l="0" t="0" r="r" b="b"/>
                <a:pathLst>
                  <a:path w="3087" h="1678">
                    <a:moveTo>
                      <a:pt x="0" y="1677"/>
                    </a:moveTo>
                    <a:lnTo>
                      <a:pt x="0" y="1677"/>
                    </a:lnTo>
                    <a:cubicBezTo>
                      <a:pt x="0" y="1677"/>
                      <a:pt x="959" y="809"/>
                      <a:pt x="3086" y="689"/>
                    </a:cubicBezTo>
                    <a:cubicBezTo>
                      <a:pt x="3086" y="689"/>
                      <a:pt x="2636" y="269"/>
                      <a:pt x="2247" y="0"/>
                    </a:cubicBezTo>
                    <a:cubicBezTo>
                      <a:pt x="1707" y="30"/>
                      <a:pt x="570" y="210"/>
                      <a:pt x="0" y="988"/>
                    </a:cubicBezTo>
                    <a:lnTo>
                      <a:pt x="0" y="1677"/>
                    </a:ln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grpSp>
        <p:grpSp>
          <p:nvGrpSpPr>
            <p:cNvPr id="29" name="Group 28"/>
            <p:cNvGrpSpPr/>
            <p:nvPr/>
          </p:nvGrpSpPr>
          <p:grpSpPr>
            <a:xfrm>
              <a:off x="4366716" y="2714873"/>
              <a:ext cx="2671387" cy="1624491"/>
              <a:chOff x="4366716" y="2714873"/>
              <a:chExt cx="2671387" cy="1624491"/>
            </a:xfrm>
            <a:grpFill/>
          </p:grpSpPr>
          <p:sp>
            <p:nvSpPr>
              <p:cNvPr id="31" name="Freeform 30"/>
              <p:cNvSpPr>
                <a:spLocks noChangeArrowheads="1"/>
              </p:cNvSpPr>
              <p:nvPr/>
            </p:nvSpPr>
            <p:spPr bwMode="auto">
              <a:xfrm>
                <a:off x="4366716" y="3896321"/>
                <a:ext cx="2671387" cy="443043"/>
              </a:xfrm>
              <a:custGeom>
                <a:avLst/>
                <a:gdLst>
                  <a:gd name="T0" fmla="*/ 3595 w 3596"/>
                  <a:gd name="T1" fmla="*/ 0 h 600"/>
                  <a:gd name="T2" fmla="*/ 3595 w 3596"/>
                  <a:gd name="T3" fmla="*/ 0 h 600"/>
                  <a:gd name="T4" fmla="*/ 3565 w 3596"/>
                  <a:gd name="T5" fmla="*/ 599 h 600"/>
                  <a:gd name="T6" fmla="*/ 0 w 3596"/>
                  <a:gd name="T7" fmla="*/ 599 h 600"/>
                  <a:gd name="T8" fmla="*/ 0 w 3596"/>
                  <a:gd name="T9" fmla="*/ 90 h 600"/>
                  <a:gd name="T10" fmla="*/ 1588 w 3596"/>
                  <a:gd name="T11" fmla="*/ 90 h 600"/>
                  <a:gd name="T12" fmla="*/ 3595 w 3596"/>
                  <a:gd name="T13" fmla="*/ 0 h 600"/>
                </a:gdLst>
                <a:ahLst/>
                <a:cxnLst>
                  <a:cxn ang="0">
                    <a:pos x="T0" y="T1"/>
                  </a:cxn>
                  <a:cxn ang="0">
                    <a:pos x="T2" y="T3"/>
                  </a:cxn>
                  <a:cxn ang="0">
                    <a:pos x="T4" y="T5"/>
                  </a:cxn>
                  <a:cxn ang="0">
                    <a:pos x="T6" y="T7"/>
                  </a:cxn>
                  <a:cxn ang="0">
                    <a:pos x="T8" y="T9"/>
                  </a:cxn>
                  <a:cxn ang="0">
                    <a:pos x="T10" y="T11"/>
                  </a:cxn>
                  <a:cxn ang="0">
                    <a:pos x="T12" y="T13"/>
                  </a:cxn>
                </a:cxnLst>
                <a:rect l="0" t="0" r="r" b="b"/>
                <a:pathLst>
                  <a:path w="3596" h="600">
                    <a:moveTo>
                      <a:pt x="3595" y="0"/>
                    </a:moveTo>
                    <a:lnTo>
                      <a:pt x="3595" y="0"/>
                    </a:lnTo>
                    <a:cubicBezTo>
                      <a:pt x="3565" y="599"/>
                      <a:pt x="3565" y="599"/>
                      <a:pt x="3565" y="599"/>
                    </a:cubicBezTo>
                    <a:cubicBezTo>
                      <a:pt x="0" y="599"/>
                      <a:pt x="0" y="599"/>
                      <a:pt x="0" y="599"/>
                    </a:cubicBezTo>
                    <a:cubicBezTo>
                      <a:pt x="0" y="90"/>
                      <a:pt x="0" y="90"/>
                      <a:pt x="0" y="90"/>
                    </a:cubicBezTo>
                    <a:cubicBezTo>
                      <a:pt x="0" y="90"/>
                      <a:pt x="570" y="90"/>
                      <a:pt x="1588" y="90"/>
                    </a:cubicBezTo>
                    <a:cubicBezTo>
                      <a:pt x="2636" y="90"/>
                      <a:pt x="3595" y="0"/>
                      <a:pt x="3595" y="0"/>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2" name="Freeform 31"/>
              <p:cNvSpPr>
                <a:spLocks noChangeArrowheads="1"/>
              </p:cNvSpPr>
              <p:nvPr/>
            </p:nvSpPr>
            <p:spPr bwMode="auto">
              <a:xfrm>
                <a:off x="4366716" y="3207143"/>
                <a:ext cx="2671387" cy="754814"/>
              </a:xfrm>
              <a:custGeom>
                <a:avLst/>
                <a:gdLst>
                  <a:gd name="T0" fmla="*/ 0 w 3596"/>
                  <a:gd name="T1" fmla="*/ 1018 h 1019"/>
                  <a:gd name="T2" fmla="*/ 0 w 3596"/>
                  <a:gd name="T3" fmla="*/ 1018 h 1019"/>
                  <a:gd name="T4" fmla="*/ 1588 w 3596"/>
                  <a:gd name="T5" fmla="*/ 1018 h 1019"/>
                  <a:gd name="T6" fmla="*/ 3595 w 3596"/>
                  <a:gd name="T7" fmla="*/ 928 h 1019"/>
                  <a:gd name="T8" fmla="*/ 3295 w 3596"/>
                  <a:gd name="T9" fmla="*/ 629 h 1019"/>
                  <a:gd name="T10" fmla="*/ 2636 w 3596"/>
                  <a:gd name="T11" fmla="*/ 0 h 1019"/>
                  <a:gd name="T12" fmla="*/ 0 w 3596"/>
                  <a:gd name="T13" fmla="*/ 1018 h 1019"/>
                </a:gdLst>
                <a:ahLst/>
                <a:cxnLst>
                  <a:cxn ang="0">
                    <a:pos x="T0" y="T1"/>
                  </a:cxn>
                  <a:cxn ang="0">
                    <a:pos x="T2" y="T3"/>
                  </a:cxn>
                  <a:cxn ang="0">
                    <a:pos x="T4" y="T5"/>
                  </a:cxn>
                  <a:cxn ang="0">
                    <a:pos x="T6" y="T7"/>
                  </a:cxn>
                  <a:cxn ang="0">
                    <a:pos x="T8" y="T9"/>
                  </a:cxn>
                  <a:cxn ang="0">
                    <a:pos x="T10" y="T11"/>
                  </a:cxn>
                  <a:cxn ang="0">
                    <a:pos x="T12" y="T13"/>
                  </a:cxn>
                </a:cxnLst>
                <a:rect l="0" t="0" r="r" b="b"/>
                <a:pathLst>
                  <a:path w="3596" h="1019">
                    <a:moveTo>
                      <a:pt x="0" y="1018"/>
                    </a:moveTo>
                    <a:lnTo>
                      <a:pt x="0" y="1018"/>
                    </a:lnTo>
                    <a:cubicBezTo>
                      <a:pt x="0" y="1018"/>
                      <a:pt x="570" y="1018"/>
                      <a:pt x="1588" y="1018"/>
                    </a:cubicBezTo>
                    <a:cubicBezTo>
                      <a:pt x="2636" y="1018"/>
                      <a:pt x="3595" y="928"/>
                      <a:pt x="3595" y="928"/>
                    </a:cubicBezTo>
                    <a:cubicBezTo>
                      <a:pt x="3295" y="629"/>
                      <a:pt x="3295" y="629"/>
                      <a:pt x="3295" y="629"/>
                    </a:cubicBezTo>
                    <a:cubicBezTo>
                      <a:pt x="2636" y="0"/>
                      <a:pt x="2636" y="0"/>
                      <a:pt x="2636" y="0"/>
                    </a:cubicBezTo>
                    <a:cubicBezTo>
                      <a:pt x="2636" y="0"/>
                      <a:pt x="419" y="60"/>
                      <a:pt x="0" y="1018"/>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3" name="Freeform 32"/>
              <p:cNvSpPr>
                <a:spLocks noChangeArrowheads="1"/>
              </p:cNvSpPr>
              <p:nvPr/>
            </p:nvSpPr>
            <p:spPr bwMode="auto">
              <a:xfrm>
                <a:off x="4366716" y="3207143"/>
                <a:ext cx="2559805" cy="754814"/>
              </a:xfrm>
              <a:custGeom>
                <a:avLst/>
                <a:gdLst>
                  <a:gd name="T0" fmla="*/ 3445 w 3446"/>
                  <a:gd name="T1" fmla="*/ 599 h 1019"/>
                  <a:gd name="T2" fmla="*/ 3445 w 3446"/>
                  <a:gd name="T3" fmla="*/ 599 h 1019"/>
                  <a:gd name="T4" fmla="*/ 2636 w 3446"/>
                  <a:gd name="T5" fmla="*/ 0 h 1019"/>
                  <a:gd name="T6" fmla="*/ 0 w 3446"/>
                  <a:gd name="T7" fmla="*/ 1018 h 1019"/>
                  <a:gd name="T8" fmla="*/ 3445 w 3446"/>
                  <a:gd name="T9" fmla="*/ 599 h 1019"/>
                </a:gdLst>
                <a:ahLst/>
                <a:cxnLst>
                  <a:cxn ang="0">
                    <a:pos x="T0" y="T1"/>
                  </a:cxn>
                  <a:cxn ang="0">
                    <a:pos x="T2" y="T3"/>
                  </a:cxn>
                  <a:cxn ang="0">
                    <a:pos x="T4" y="T5"/>
                  </a:cxn>
                  <a:cxn ang="0">
                    <a:pos x="T6" y="T7"/>
                  </a:cxn>
                  <a:cxn ang="0">
                    <a:pos x="T8" y="T9"/>
                  </a:cxn>
                </a:cxnLst>
                <a:rect l="0" t="0" r="r" b="b"/>
                <a:pathLst>
                  <a:path w="3446" h="1019">
                    <a:moveTo>
                      <a:pt x="3445" y="599"/>
                    </a:moveTo>
                    <a:lnTo>
                      <a:pt x="3445" y="599"/>
                    </a:lnTo>
                    <a:cubicBezTo>
                      <a:pt x="3025" y="240"/>
                      <a:pt x="2636" y="0"/>
                      <a:pt x="2636" y="0"/>
                    </a:cubicBezTo>
                    <a:cubicBezTo>
                      <a:pt x="2636" y="0"/>
                      <a:pt x="419" y="60"/>
                      <a:pt x="0" y="1018"/>
                    </a:cubicBezTo>
                    <a:cubicBezTo>
                      <a:pt x="0" y="1018"/>
                      <a:pt x="1528" y="360"/>
                      <a:pt x="3445" y="599"/>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4" name="Freeform 33"/>
              <p:cNvSpPr>
                <a:spLocks noChangeArrowheads="1"/>
              </p:cNvSpPr>
              <p:nvPr/>
            </p:nvSpPr>
            <p:spPr bwMode="auto">
              <a:xfrm>
                <a:off x="4366716" y="2714873"/>
                <a:ext cx="2293980" cy="1247084"/>
              </a:xfrm>
              <a:custGeom>
                <a:avLst/>
                <a:gdLst>
                  <a:gd name="T0" fmla="*/ 0 w 3087"/>
                  <a:gd name="T1" fmla="*/ 1677 h 1678"/>
                  <a:gd name="T2" fmla="*/ 0 w 3087"/>
                  <a:gd name="T3" fmla="*/ 1677 h 1678"/>
                  <a:gd name="T4" fmla="*/ 3086 w 3087"/>
                  <a:gd name="T5" fmla="*/ 689 h 1678"/>
                  <a:gd name="T6" fmla="*/ 2247 w 3087"/>
                  <a:gd name="T7" fmla="*/ 0 h 1678"/>
                  <a:gd name="T8" fmla="*/ 0 w 3087"/>
                  <a:gd name="T9" fmla="*/ 988 h 1678"/>
                  <a:gd name="T10" fmla="*/ 0 w 3087"/>
                  <a:gd name="T11" fmla="*/ 1677 h 1678"/>
                </a:gdLst>
                <a:ahLst/>
                <a:cxnLst>
                  <a:cxn ang="0">
                    <a:pos x="T0" y="T1"/>
                  </a:cxn>
                  <a:cxn ang="0">
                    <a:pos x="T2" y="T3"/>
                  </a:cxn>
                  <a:cxn ang="0">
                    <a:pos x="T4" y="T5"/>
                  </a:cxn>
                  <a:cxn ang="0">
                    <a:pos x="T6" y="T7"/>
                  </a:cxn>
                  <a:cxn ang="0">
                    <a:pos x="T8" y="T9"/>
                  </a:cxn>
                  <a:cxn ang="0">
                    <a:pos x="T10" y="T11"/>
                  </a:cxn>
                </a:cxnLst>
                <a:rect l="0" t="0" r="r" b="b"/>
                <a:pathLst>
                  <a:path w="3087" h="1678">
                    <a:moveTo>
                      <a:pt x="0" y="1677"/>
                    </a:moveTo>
                    <a:lnTo>
                      <a:pt x="0" y="1677"/>
                    </a:lnTo>
                    <a:cubicBezTo>
                      <a:pt x="0" y="1677"/>
                      <a:pt x="959" y="809"/>
                      <a:pt x="3086" y="689"/>
                    </a:cubicBezTo>
                    <a:cubicBezTo>
                      <a:pt x="3086" y="689"/>
                      <a:pt x="2636" y="269"/>
                      <a:pt x="2247" y="0"/>
                    </a:cubicBezTo>
                    <a:cubicBezTo>
                      <a:pt x="1707" y="30"/>
                      <a:pt x="570" y="210"/>
                      <a:pt x="0" y="988"/>
                    </a:cubicBezTo>
                    <a:lnTo>
                      <a:pt x="0" y="1677"/>
                    </a:ln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grpSp>
        <p:sp>
          <p:nvSpPr>
            <p:cNvPr id="30" name="Freeform 29"/>
            <p:cNvSpPr>
              <a:spLocks noChangeArrowheads="1"/>
            </p:cNvSpPr>
            <p:nvPr/>
          </p:nvSpPr>
          <p:spPr bwMode="auto">
            <a:xfrm>
              <a:off x="1669075" y="3965239"/>
              <a:ext cx="5392000" cy="420070"/>
            </a:xfrm>
            <a:custGeom>
              <a:avLst/>
              <a:gdLst>
                <a:gd name="T0" fmla="*/ 3684 w 7249"/>
                <a:gd name="T1" fmla="*/ 450 h 571"/>
                <a:gd name="T2" fmla="*/ 3684 w 7249"/>
                <a:gd name="T3" fmla="*/ 450 h 571"/>
                <a:gd name="T4" fmla="*/ 3684 w 7249"/>
                <a:gd name="T5" fmla="*/ 0 h 571"/>
                <a:gd name="T6" fmla="*/ 3595 w 7249"/>
                <a:gd name="T7" fmla="*/ 0 h 571"/>
                <a:gd name="T8" fmla="*/ 3595 w 7249"/>
                <a:gd name="T9" fmla="*/ 450 h 571"/>
                <a:gd name="T10" fmla="*/ 0 w 7249"/>
                <a:gd name="T11" fmla="*/ 450 h 571"/>
                <a:gd name="T12" fmla="*/ 0 w 7249"/>
                <a:gd name="T13" fmla="*/ 570 h 571"/>
                <a:gd name="T14" fmla="*/ 3595 w 7249"/>
                <a:gd name="T15" fmla="*/ 570 h 571"/>
                <a:gd name="T16" fmla="*/ 3624 w 7249"/>
                <a:gd name="T17" fmla="*/ 540 h 571"/>
                <a:gd name="T18" fmla="*/ 3654 w 7249"/>
                <a:gd name="T19" fmla="*/ 570 h 571"/>
                <a:gd name="T20" fmla="*/ 7248 w 7249"/>
                <a:gd name="T21" fmla="*/ 570 h 571"/>
                <a:gd name="T22" fmla="*/ 7248 w 7249"/>
                <a:gd name="T23" fmla="*/ 450 h 571"/>
                <a:gd name="T24" fmla="*/ 3684 w 7249"/>
                <a:gd name="T25" fmla="*/ 45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49" h="571">
                  <a:moveTo>
                    <a:pt x="3684" y="450"/>
                  </a:moveTo>
                  <a:lnTo>
                    <a:pt x="3684" y="450"/>
                  </a:lnTo>
                  <a:cubicBezTo>
                    <a:pt x="3684" y="0"/>
                    <a:pt x="3684" y="0"/>
                    <a:pt x="3684" y="0"/>
                  </a:cubicBezTo>
                  <a:cubicBezTo>
                    <a:pt x="3595" y="0"/>
                    <a:pt x="3595" y="0"/>
                    <a:pt x="3595" y="0"/>
                  </a:cubicBezTo>
                  <a:cubicBezTo>
                    <a:pt x="3595" y="450"/>
                    <a:pt x="3595" y="450"/>
                    <a:pt x="3595" y="450"/>
                  </a:cubicBezTo>
                  <a:cubicBezTo>
                    <a:pt x="0" y="450"/>
                    <a:pt x="0" y="450"/>
                    <a:pt x="0" y="450"/>
                  </a:cubicBezTo>
                  <a:cubicBezTo>
                    <a:pt x="0" y="570"/>
                    <a:pt x="0" y="570"/>
                    <a:pt x="0" y="570"/>
                  </a:cubicBezTo>
                  <a:cubicBezTo>
                    <a:pt x="3595" y="570"/>
                    <a:pt x="3595" y="570"/>
                    <a:pt x="3595" y="570"/>
                  </a:cubicBezTo>
                  <a:cubicBezTo>
                    <a:pt x="3595" y="570"/>
                    <a:pt x="3595" y="540"/>
                    <a:pt x="3624" y="540"/>
                  </a:cubicBezTo>
                  <a:cubicBezTo>
                    <a:pt x="3654" y="540"/>
                    <a:pt x="3654" y="570"/>
                    <a:pt x="3654" y="570"/>
                  </a:cubicBezTo>
                  <a:cubicBezTo>
                    <a:pt x="7248" y="570"/>
                    <a:pt x="7248" y="570"/>
                    <a:pt x="7248" y="570"/>
                  </a:cubicBezTo>
                  <a:cubicBezTo>
                    <a:pt x="7248" y="450"/>
                    <a:pt x="7248" y="450"/>
                    <a:pt x="7248" y="450"/>
                  </a:cubicBezTo>
                  <a:lnTo>
                    <a:pt x="3684" y="450"/>
                  </a:ln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grpSp>
      <p:sp>
        <p:nvSpPr>
          <p:cNvPr id="42" name="TextBox 41"/>
          <p:cNvSpPr txBox="1"/>
          <p:nvPr/>
        </p:nvSpPr>
        <p:spPr>
          <a:xfrm>
            <a:off x="365942" y="271387"/>
            <a:ext cx="5850951" cy="477054"/>
          </a:xfrm>
          <a:prstGeom prst="rect">
            <a:avLst/>
          </a:prstGeom>
          <a:noFill/>
        </p:spPr>
        <p:txBody>
          <a:bodyPr wrap="square" rtlCol="0">
            <a:normAutofit/>
          </a:bodyPr>
          <a:lstStyle/>
          <a:p>
            <a:r>
              <a:rPr lang="en-US" sz="2500" dirty="0">
                <a:solidFill>
                  <a:schemeClr val="accent5"/>
                </a:solidFill>
              </a:rPr>
              <a:t>The Lord Attacks 10-11</a:t>
            </a:r>
          </a:p>
        </p:txBody>
      </p:sp>
      <p:sp>
        <p:nvSpPr>
          <p:cNvPr id="43" name="TextBox 42"/>
          <p:cNvSpPr txBox="1"/>
          <p:nvPr/>
        </p:nvSpPr>
        <p:spPr>
          <a:xfrm>
            <a:off x="390502" y="673921"/>
            <a:ext cx="4663241" cy="338554"/>
          </a:xfrm>
          <a:prstGeom prst="rect">
            <a:avLst/>
          </a:prstGeom>
          <a:noFill/>
        </p:spPr>
        <p:txBody>
          <a:bodyPr wrap="square" rtlCol="0">
            <a:normAutofit/>
          </a:bodyPr>
          <a:lstStyle/>
          <a:p>
            <a:r>
              <a:rPr lang="en-US" sz="1600" dirty="0">
                <a:solidFill>
                  <a:schemeClr val="accent5">
                    <a:lumMod val="50000"/>
                  </a:schemeClr>
                </a:solidFill>
              </a:rPr>
              <a:t>Verses 1-25</a:t>
            </a:r>
          </a:p>
        </p:txBody>
      </p:sp>
      <p:grpSp>
        <p:nvGrpSpPr>
          <p:cNvPr id="9" name="Group 8">
            <a:extLst>
              <a:ext uri="{FF2B5EF4-FFF2-40B4-BE49-F238E27FC236}">
                <a16:creationId xmlns:a16="http://schemas.microsoft.com/office/drawing/2014/main" id="{69D8A609-6481-45FC-88FD-CF0BDD585778}"/>
              </a:ext>
            </a:extLst>
          </p:cNvPr>
          <p:cNvGrpSpPr/>
          <p:nvPr/>
        </p:nvGrpSpPr>
        <p:grpSpPr>
          <a:xfrm>
            <a:off x="2305027" y="2990305"/>
            <a:ext cx="489709" cy="419750"/>
            <a:chOff x="3100392" y="2520618"/>
            <a:chExt cx="938209" cy="804179"/>
          </a:xfrm>
        </p:grpSpPr>
        <p:sp>
          <p:nvSpPr>
            <p:cNvPr id="21" name="Freeform 20"/>
            <p:cNvSpPr>
              <a:spLocks noChangeArrowheads="1"/>
            </p:cNvSpPr>
            <p:nvPr/>
          </p:nvSpPr>
          <p:spPr bwMode="auto">
            <a:xfrm>
              <a:off x="3100392" y="2520618"/>
              <a:ext cx="938209" cy="804179"/>
            </a:xfrm>
            <a:custGeom>
              <a:avLst/>
              <a:gdLst>
                <a:gd name="T0" fmla="*/ 630 w 840"/>
                <a:gd name="T1" fmla="*/ 0 h 720"/>
                <a:gd name="T2" fmla="*/ 210 w 840"/>
                <a:gd name="T3" fmla="*/ 0 h 720"/>
                <a:gd name="T4" fmla="*/ 0 w 840"/>
                <a:gd name="T5" fmla="*/ 359 h 720"/>
                <a:gd name="T6" fmla="*/ 210 w 840"/>
                <a:gd name="T7" fmla="*/ 719 h 720"/>
                <a:gd name="T8" fmla="*/ 630 w 840"/>
                <a:gd name="T9" fmla="*/ 719 h 720"/>
                <a:gd name="T10" fmla="*/ 839 w 840"/>
                <a:gd name="T11" fmla="*/ 359 h 720"/>
                <a:gd name="T12" fmla="*/ 630 w 840"/>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840" h="720">
                  <a:moveTo>
                    <a:pt x="630" y="0"/>
                  </a:moveTo>
                  <a:lnTo>
                    <a:pt x="210" y="0"/>
                  </a:lnTo>
                  <a:lnTo>
                    <a:pt x="0" y="359"/>
                  </a:lnTo>
                  <a:lnTo>
                    <a:pt x="210" y="719"/>
                  </a:lnTo>
                  <a:lnTo>
                    <a:pt x="630" y="719"/>
                  </a:lnTo>
                  <a:lnTo>
                    <a:pt x="839" y="359"/>
                  </a:lnTo>
                  <a:lnTo>
                    <a:pt x="630" y="0"/>
                  </a:lnTo>
                </a:path>
              </a:pathLst>
            </a:cu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a:p>
          </p:txBody>
        </p:sp>
        <p:sp>
          <p:nvSpPr>
            <p:cNvPr id="63" name="Rectangle 62"/>
            <p:cNvSpPr/>
            <p:nvPr/>
          </p:nvSpPr>
          <p:spPr>
            <a:xfrm>
              <a:off x="3170865" y="2587606"/>
              <a:ext cx="805091" cy="723275"/>
            </a:xfrm>
            <a:prstGeom prst="rect">
              <a:avLst/>
            </a:prstGeom>
          </p:spPr>
          <p:txBody>
            <a:bodyPr wrap="square">
              <a:normAutofit fontScale="85000" lnSpcReduction="20000"/>
            </a:bodyPr>
            <a:lstStyle/>
            <a:p>
              <a:pPr algn="ctr"/>
              <a:r>
                <a:rPr lang="en-US" sz="2500" b="1" dirty="0">
                  <a:solidFill>
                    <a:schemeClr val="bg2">
                      <a:lumMod val="10000"/>
                    </a:schemeClr>
                  </a:solidFill>
                </a:rPr>
                <a:t>F</a:t>
              </a:r>
            </a:p>
          </p:txBody>
        </p:sp>
      </p:grpSp>
      <p:sp>
        <p:nvSpPr>
          <p:cNvPr id="67" name="TextBox 66"/>
          <p:cNvSpPr txBox="1"/>
          <p:nvPr/>
        </p:nvSpPr>
        <p:spPr>
          <a:xfrm>
            <a:off x="365942" y="1116503"/>
            <a:ext cx="2374316" cy="3643565"/>
          </a:xfrm>
          <a:prstGeom prst="rect">
            <a:avLst/>
          </a:prstGeom>
          <a:noFill/>
        </p:spPr>
        <p:txBody>
          <a:bodyPr wrap="square" rtlCol="0">
            <a:noAutofit/>
          </a:bodyPr>
          <a:lstStyle/>
          <a:p>
            <a:r>
              <a:rPr lang="en-US" sz="2000" b="1" baseline="30000" dirty="0"/>
              <a:t>A. The Enemy Assembles 1- 5</a:t>
            </a:r>
          </a:p>
          <a:p>
            <a:endParaRPr lang="en-US" sz="2000" b="1" baseline="30000" dirty="0"/>
          </a:p>
          <a:p>
            <a:r>
              <a:rPr lang="en-US" sz="2000" b="1" baseline="30000" dirty="0"/>
              <a:t>B. The Gibeonites Appeal 6</a:t>
            </a:r>
          </a:p>
          <a:p>
            <a:endParaRPr lang="en-US" sz="2000" b="1" baseline="30000" dirty="0"/>
          </a:p>
          <a:p>
            <a:r>
              <a:rPr lang="en-US" sz="2000" b="1" baseline="30000" dirty="0"/>
              <a:t>C. Joshua Ascends 7</a:t>
            </a:r>
          </a:p>
          <a:p>
            <a:endParaRPr lang="en-US" sz="2000" b="1" baseline="30000" dirty="0"/>
          </a:p>
          <a:p>
            <a:r>
              <a:rPr lang="en-US" sz="2000" b="1" baseline="30000" dirty="0"/>
              <a:t>D. The Lord Assures 8</a:t>
            </a:r>
          </a:p>
          <a:p>
            <a:endParaRPr lang="en-US" sz="2000" b="1" baseline="30000" dirty="0"/>
          </a:p>
          <a:p>
            <a:r>
              <a:rPr lang="en-US" sz="2000" b="1" baseline="30000" dirty="0"/>
              <a:t>E. The Battle Approaches 9</a:t>
            </a:r>
          </a:p>
          <a:p>
            <a:endParaRPr lang="en-US" sz="2000" b="1" baseline="30000" dirty="0"/>
          </a:p>
          <a:p>
            <a:r>
              <a:rPr lang="en-US" sz="2000" b="1" baseline="30000" dirty="0"/>
              <a:t>F. The Lord Attacks 10-11</a:t>
            </a:r>
          </a:p>
          <a:p>
            <a:endParaRPr lang="en-US" sz="2000" b="1" baseline="30000" dirty="0"/>
          </a:p>
          <a:p>
            <a:r>
              <a:rPr lang="en-US" sz="2000" b="1" baseline="30000" dirty="0"/>
              <a:t>G. Joshua Appropriates 12-14</a:t>
            </a:r>
          </a:p>
          <a:p>
            <a:endParaRPr lang="en-US" sz="2000" b="1" baseline="30000" dirty="0"/>
          </a:p>
          <a:p>
            <a:r>
              <a:rPr lang="en-US" sz="2000" b="1" baseline="30000" dirty="0"/>
              <a:t>H. The Kings Evacuate 15-21</a:t>
            </a:r>
          </a:p>
          <a:p>
            <a:endParaRPr lang="en-US" sz="2000" b="1" baseline="30000" dirty="0"/>
          </a:p>
          <a:p>
            <a:r>
              <a:rPr lang="en-US" sz="2000" b="1" baseline="30000" dirty="0"/>
              <a:t>I. The Elders Participate 22-25</a:t>
            </a:r>
            <a:endParaRPr lang="en-US" sz="1800" b="1" baseline="30000" dirty="0">
              <a:solidFill>
                <a:schemeClr val="bg2">
                  <a:lumMod val="25000"/>
                </a:schemeClr>
              </a:solidFill>
            </a:endParaRPr>
          </a:p>
        </p:txBody>
      </p:sp>
      <p:sp>
        <p:nvSpPr>
          <p:cNvPr id="26" name="TextBox 25">
            <a:extLst>
              <a:ext uri="{FF2B5EF4-FFF2-40B4-BE49-F238E27FC236}">
                <a16:creationId xmlns:a16="http://schemas.microsoft.com/office/drawing/2014/main" id="{EA14291D-05CB-4F3E-9095-2C0F9F618C59}"/>
              </a:ext>
            </a:extLst>
          </p:cNvPr>
          <p:cNvSpPr txBox="1"/>
          <p:nvPr/>
        </p:nvSpPr>
        <p:spPr>
          <a:xfrm>
            <a:off x="3075935" y="633332"/>
            <a:ext cx="5516844" cy="3981800"/>
          </a:xfrm>
          <a:prstGeom prst="rect">
            <a:avLst/>
          </a:prstGeom>
          <a:noFill/>
        </p:spPr>
        <p:txBody>
          <a:bodyPr wrap="square" rtlCol="0">
            <a:noAutofit/>
          </a:bodyPr>
          <a:lstStyle/>
          <a:p>
            <a:r>
              <a:rPr lang="en-US" sz="1600" b="1" dirty="0">
                <a:solidFill>
                  <a:schemeClr val="bg2">
                    <a:lumMod val="25000"/>
                  </a:schemeClr>
                </a:solidFill>
              </a:rPr>
              <a:t>I would like to remind you that this God we serve is the Lord of both HEAVEN and EARTH. God is going to rain down from HEAVEN on nations who served their provincial, earthly gods. They had no divine program, no explanations for the events of history or grand scheme. </a:t>
            </a:r>
          </a:p>
          <a:p>
            <a:endParaRPr lang="en-US" sz="1600" b="1" dirty="0">
              <a:solidFill>
                <a:schemeClr val="bg2">
                  <a:lumMod val="25000"/>
                </a:schemeClr>
              </a:solidFill>
            </a:endParaRPr>
          </a:p>
          <a:p>
            <a:r>
              <a:rPr lang="en-US" sz="1600" b="1" dirty="0">
                <a:solidFill>
                  <a:schemeClr val="bg2">
                    <a:lumMod val="25000"/>
                  </a:schemeClr>
                </a:solidFill>
              </a:rPr>
              <a:t>It is the consensus that both Jehovah God and Joshua are mocking these elohim - whose favorite objects of worship were the sun and moon and stars! </a:t>
            </a:r>
          </a:p>
          <a:p>
            <a:endParaRPr lang="en-US" sz="1600" b="1" dirty="0">
              <a:solidFill>
                <a:schemeClr val="bg2">
                  <a:lumMod val="25000"/>
                </a:schemeClr>
              </a:solidFill>
            </a:endParaRPr>
          </a:p>
          <a:p>
            <a:r>
              <a:rPr lang="en-US" sz="1600" b="1" dirty="0">
                <a:solidFill>
                  <a:schemeClr val="bg2">
                    <a:lumMod val="25000"/>
                  </a:schemeClr>
                </a:solidFill>
              </a:rPr>
              <a:t>Remember how God mocked the gods of Egypt in the 10 plagues. Recently, I hear our local rabbi say </a:t>
            </a:r>
            <a:r>
              <a:rPr lang="en-US" sz="1600" b="1" i="1" dirty="0">
                <a:solidFill>
                  <a:schemeClr val="bg2">
                    <a:lumMod val="25000"/>
                  </a:schemeClr>
                </a:solidFill>
              </a:rPr>
              <a:t>“God is not in the plague. He is in our response to the plague.”</a:t>
            </a:r>
            <a:r>
              <a:rPr lang="en-US" sz="1600" b="1" dirty="0">
                <a:solidFill>
                  <a:schemeClr val="bg2">
                    <a:lumMod val="25000"/>
                  </a:schemeClr>
                </a:solidFill>
              </a:rPr>
              <a:t>  Wow, man, that’s heavy! It’s also wrong. God uses </a:t>
            </a:r>
            <a:r>
              <a:rPr lang="en-US" sz="1600" b="1" i="1" dirty="0">
                <a:solidFill>
                  <a:schemeClr val="bg2">
                    <a:lumMod val="25000"/>
                  </a:schemeClr>
                </a:solidFill>
              </a:rPr>
              <a:t>both</a:t>
            </a:r>
            <a:r>
              <a:rPr lang="en-US" sz="1600" b="1" dirty="0">
                <a:solidFill>
                  <a:schemeClr val="bg2">
                    <a:lumMod val="25000"/>
                  </a:schemeClr>
                </a:solidFill>
              </a:rPr>
              <a:t> sunshine and rain to effect His ultimate and grand purpose, and He does so with love and compassion.</a:t>
            </a:r>
          </a:p>
          <a:p>
            <a:endParaRPr lang="en-US" sz="1400" b="1" dirty="0">
              <a:solidFill>
                <a:schemeClr val="bg2">
                  <a:lumMod val="25000"/>
                </a:schemeClr>
              </a:solidFill>
            </a:endParaRPr>
          </a:p>
        </p:txBody>
      </p:sp>
    </p:spTree>
    <p:extLst>
      <p:ext uri="{BB962C8B-B14F-4D97-AF65-F5344CB8AC3E}">
        <p14:creationId xmlns:p14="http://schemas.microsoft.com/office/powerpoint/2010/main" val="426814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3025931" y="3200180"/>
            <a:ext cx="5392000" cy="1670436"/>
            <a:chOff x="1669075" y="2714873"/>
            <a:chExt cx="5392000" cy="1670436"/>
          </a:xfrm>
          <a:solidFill>
            <a:schemeClr val="tx1">
              <a:lumMod val="50000"/>
              <a:lumOff val="50000"/>
              <a:alpha val="6000"/>
            </a:schemeClr>
          </a:solidFill>
        </p:grpSpPr>
        <p:grpSp>
          <p:nvGrpSpPr>
            <p:cNvPr id="28" name="Group 27"/>
            <p:cNvGrpSpPr/>
            <p:nvPr/>
          </p:nvGrpSpPr>
          <p:grpSpPr>
            <a:xfrm flipH="1">
              <a:off x="1719079" y="2714873"/>
              <a:ext cx="2671387" cy="1624491"/>
              <a:chOff x="4366716" y="2714873"/>
              <a:chExt cx="2671387" cy="1624491"/>
            </a:xfrm>
            <a:grpFill/>
          </p:grpSpPr>
          <p:sp>
            <p:nvSpPr>
              <p:cNvPr id="35" name="Freeform 34"/>
              <p:cNvSpPr>
                <a:spLocks noChangeArrowheads="1"/>
              </p:cNvSpPr>
              <p:nvPr/>
            </p:nvSpPr>
            <p:spPr bwMode="auto">
              <a:xfrm>
                <a:off x="4366716" y="3896321"/>
                <a:ext cx="2671387" cy="443043"/>
              </a:xfrm>
              <a:custGeom>
                <a:avLst/>
                <a:gdLst>
                  <a:gd name="T0" fmla="*/ 3595 w 3596"/>
                  <a:gd name="T1" fmla="*/ 0 h 600"/>
                  <a:gd name="T2" fmla="*/ 3595 w 3596"/>
                  <a:gd name="T3" fmla="*/ 0 h 600"/>
                  <a:gd name="T4" fmla="*/ 3565 w 3596"/>
                  <a:gd name="T5" fmla="*/ 599 h 600"/>
                  <a:gd name="T6" fmla="*/ 0 w 3596"/>
                  <a:gd name="T7" fmla="*/ 599 h 600"/>
                  <a:gd name="T8" fmla="*/ 0 w 3596"/>
                  <a:gd name="T9" fmla="*/ 90 h 600"/>
                  <a:gd name="T10" fmla="*/ 1588 w 3596"/>
                  <a:gd name="T11" fmla="*/ 90 h 600"/>
                  <a:gd name="T12" fmla="*/ 3595 w 3596"/>
                  <a:gd name="T13" fmla="*/ 0 h 600"/>
                </a:gdLst>
                <a:ahLst/>
                <a:cxnLst>
                  <a:cxn ang="0">
                    <a:pos x="T0" y="T1"/>
                  </a:cxn>
                  <a:cxn ang="0">
                    <a:pos x="T2" y="T3"/>
                  </a:cxn>
                  <a:cxn ang="0">
                    <a:pos x="T4" y="T5"/>
                  </a:cxn>
                  <a:cxn ang="0">
                    <a:pos x="T6" y="T7"/>
                  </a:cxn>
                  <a:cxn ang="0">
                    <a:pos x="T8" y="T9"/>
                  </a:cxn>
                  <a:cxn ang="0">
                    <a:pos x="T10" y="T11"/>
                  </a:cxn>
                  <a:cxn ang="0">
                    <a:pos x="T12" y="T13"/>
                  </a:cxn>
                </a:cxnLst>
                <a:rect l="0" t="0" r="r" b="b"/>
                <a:pathLst>
                  <a:path w="3596" h="600">
                    <a:moveTo>
                      <a:pt x="3595" y="0"/>
                    </a:moveTo>
                    <a:lnTo>
                      <a:pt x="3595" y="0"/>
                    </a:lnTo>
                    <a:cubicBezTo>
                      <a:pt x="3565" y="599"/>
                      <a:pt x="3565" y="599"/>
                      <a:pt x="3565" y="599"/>
                    </a:cubicBezTo>
                    <a:cubicBezTo>
                      <a:pt x="0" y="599"/>
                      <a:pt x="0" y="599"/>
                      <a:pt x="0" y="599"/>
                    </a:cubicBezTo>
                    <a:cubicBezTo>
                      <a:pt x="0" y="90"/>
                      <a:pt x="0" y="90"/>
                      <a:pt x="0" y="90"/>
                    </a:cubicBezTo>
                    <a:cubicBezTo>
                      <a:pt x="0" y="90"/>
                      <a:pt x="570" y="90"/>
                      <a:pt x="1588" y="90"/>
                    </a:cubicBezTo>
                    <a:cubicBezTo>
                      <a:pt x="2636" y="90"/>
                      <a:pt x="3595" y="0"/>
                      <a:pt x="3595" y="0"/>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6" name="Freeform 35"/>
              <p:cNvSpPr>
                <a:spLocks noChangeArrowheads="1"/>
              </p:cNvSpPr>
              <p:nvPr/>
            </p:nvSpPr>
            <p:spPr bwMode="auto">
              <a:xfrm>
                <a:off x="4366716" y="3207143"/>
                <a:ext cx="2671387" cy="754814"/>
              </a:xfrm>
              <a:custGeom>
                <a:avLst/>
                <a:gdLst>
                  <a:gd name="T0" fmla="*/ 0 w 3596"/>
                  <a:gd name="T1" fmla="*/ 1018 h 1019"/>
                  <a:gd name="T2" fmla="*/ 0 w 3596"/>
                  <a:gd name="T3" fmla="*/ 1018 h 1019"/>
                  <a:gd name="T4" fmla="*/ 1588 w 3596"/>
                  <a:gd name="T5" fmla="*/ 1018 h 1019"/>
                  <a:gd name="T6" fmla="*/ 3595 w 3596"/>
                  <a:gd name="T7" fmla="*/ 928 h 1019"/>
                  <a:gd name="T8" fmla="*/ 3295 w 3596"/>
                  <a:gd name="T9" fmla="*/ 629 h 1019"/>
                  <a:gd name="T10" fmla="*/ 2636 w 3596"/>
                  <a:gd name="T11" fmla="*/ 0 h 1019"/>
                  <a:gd name="T12" fmla="*/ 0 w 3596"/>
                  <a:gd name="T13" fmla="*/ 1018 h 1019"/>
                </a:gdLst>
                <a:ahLst/>
                <a:cxnLst>
                  <a:cxn ang="0">
                    <a:pos x="T0" y="T1"/>
                  </a:cxn>
                  <a:cxn ang="0">
                    <a:pos x="T2" y="T3"/>
                  </a:cxn>
                  <a:cxn ang="0">
                    <a:pos x="T4" y="T5"/>
                  </a:cxn>
                  <a:cxn ang="0">
                    <a:pos x="T6" y="T7"/>
                  </a:cxn>
                  <a:cxn ang="0">
                    <a:pos x="T8" y="T9"/>
                  </a:cxn>
                  <a:cxn ang="0">
                    <a:pos x="T10" y="T11"/>
                  </a:cxn>
                  <a:cxn ang="0">
                    <a:pos x="T12" y="T13"/>
                  </a:cxn>
                </a:cxnLst>
                <a:rect l="0" t="0" r="r" b="b"/>
                <a:pathLst>
                  <a:path w="3596" h="1019">
                    <a:moveTo>
                      <a:pt x="0" y="1018"/>
                    </a:moveTo>
                    <a:lnTo>
                      <a:pt x="0" y="1018"/>
                    </a:lnTo>
                    <a:cubicBezTo>
                      <a:pt x="0" y="1018"/>
                      <a:pt x="570" y="1018"/>
                      <a:pt x="1588" y="1018"/>
                    </a:cubicBezTo>
                    <a:cubicBezTo>
                      <a:pt x="2636" y="1018"/>
                      <a:pt x="3595" y="928"/>
                      <a:pt x="3595" y="928"/>
                    </a:cubicBezTo>
                    <a:cubicBezTo>
                      <a:pt x="3295" y="629"/>
                      <a:pt x="3295" y="629"/>
                      <a:pt x="3295" y="629"/>
                    </a:cubicBezTo>
                    <a:cubicBezTo>
                      <a:pt x="2636" y="0"/>
                      <a:pt x="2636" y="0"/>
                      <a:pt x="2636" y="0"/>
                    </a:cubicBezTo>
                    <a:cubicBezTo>
                      <a:pt x="2636" y="0"/>
                      <a:pt x="419" y="60"/>
                      <a:pt x="0" y="1018"/>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7" name="Freeform 36"/>
              <p:cNvSpPr>
                <a:spLocks noChangeArrowheads="1"/>
              </p:cNvSpPr>
              <p:nvPr/>
            </p:nvSpPr>
            <p:spPr bwMode="auto">
              <a:xfrm>
                <a:off x="4366716" y="3207143"/>
                <a:ext cx="2559805" cy="754814"/>
              </a:xfrm>
              <a:custGeom>
                <a:avLst/>
                <a:gdLst>
                  <a:gd name="T0" fmla="*/ 3445 w 3446"/>
                  <a:gd name="T1" fmla="*/ 599 h 1019"/>
                  <a:gd name="T2" fmla="*/ 3445 w 3446"/>
                  <a:gd name="T3" fmla="*/ 599 h 1019"/>
                  <a:gd name="T4" fmla="*/ 2636 w 3446"/>
                  <a:gd name="T5" fmla="*/ 0 h 1019"/>
                  <a:gd name="T6" fmla="*/ 0 w 3446"/>
                  <a:gd name="T7" fmla="*/ 1018 h 1019"/>
                  <a:gd name="T8" fmla="*/ 3445 w 3446"/>
                  <a:gd name="T9" fmla="*/ 599 h 1019"/>
                </a:gdLst>
                <a:ahLst/>
                <a:cxnLst>
                  <a:cxn ang="0">
                    <a:pos x="T0" y="T1"/>
                  </a:cxn>
                  <a:cxn ang="0">
                    <a:pos x="T2" y="T3"/>
                  </a:cxn>
                  <a:cxn ang="0">
                    <a:pos x="T4" y="T5"/>
                  </a:cxn>
                  <a:cxn ang="0">
                    <a:pos x="T6" y="T7"/>
                  </a:cxn>
                  <a:cxn ang="0">
                    <a:pos x="T8" y="T9"/>
                  </a:cxn>
                </a:cxnLst>
                <a:rect l="0" t="0" r="r" b="b"/>
                <a:pathLst>
                  <a:path w="3446" h="1019">
                    <a:moveTo>
                      <a:pt x="3445" y="599"/>
                    </a:moveTo>
                    <a:lnTo>
                      <a:pt x="3445" y="599"/>
                    </a:lnTo>
                    <a:cubicBezTo>
                      <a:pt x="3025" y="240"/>
                      <a:pt x="2636" y="0"/>
                      <a:pt x="2636" y="0"/>
                    </a:cubicBezTo>
                    <a:cubicBezTo>
                      <a:pt x="2636" y="0"/>
                      <a:pt x="419" y="60"/>
                      <a:pt x="0" y="1018"/>
                    </a:cubicBezTo>
                    <a:cubicBezTo>
                      <a:pt x="0" y="1018"/>
                      <a:pt x="1528" y="360"/>
                      <a:pt x="3445" y="599"/>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8" name="Freeform 37"/>
              <p:cNvSpPr>
                <a:spLocks noChangeArrowheads="1"/>
              </p:cNvSpPr>
              <p:nvPr/>
            </p:nvSpPr>
            <p:spPr bwMode="auto">
              <a:xfrm>
                <a:off x="4366716" y="2714873"/>
                <a:ext cx="2293980" cy="1247084"/>
              </a:xfrm>
              <a:custGeom>
                <a:avLst/>
                <a:gdLst>
                  <a:gd name="T0" fmla="*/ 0 w 3087"/>
                  <a:gd name="T1" fmla="*/ 1677 h 1678"/>
                  <a:gd name="T2" fmla="*/ 0 w 3087"/>
                  <a:gd name="T3" fmla="*/ 1677 h 1678"/>
                  <a:gd name="T4" fmla="*/ 3086 w 3087"/>
                  <a:gd name="T5" fmla="*/ 689 h 1678"/>
                  <a:gd name="T6" fmla="*/ 2247 w 3087"/>
                  <a:gd name="T7" fmla="*/ 0 h 1678"/>
                  <a:gd name="T8" fmla="*/ 0 w 3087"/>
                  <a:gd name="T9" fmla="*/ 988 h 1678"/>
                  <a:gd name="T10" fmla="*/ 0 w 3087"/>
                  <a:gd name="T11" fmla="*/ 1677 h 1678"/>
                </a:gdLst>
                <a:ahLst/>
                <a:cxnLst>
                  <a:cxn ang="0">
                    <a:pos x="T0" y="T1"/>
                  </a:cxn>
                  <a:cxn ang="0">
                    <a:pos x="T2" y="T3"/>
                  </a:cxn>
                  <a:cxn ang="0">
                    <a:pos x="T4" y="T5"/>
                  </a:cxn>
                  <a:cxn ang="0">
                    <a:pos x="T6" y="T7"/>
                  </a:cxn>
                  <a:cxn ang="0">
                    <a:pos x="T8" y="T9"/>
                  </a:cxn>
                  <a:cxn ang="0">
                    <a:pos x="T10" y="T11"/>
                  </a:cxn>
                </a:cxnLst>
                <a:rect l="0" t="0" r="r" b="b"/>
                <a:pathLst>
                  <a:path w="3087" h="1678">
                    <a:moveTo>
                      <a:pt x="0" y="1677"/>
                    </a:moveTo>
                    <a:lnTo>
                      <a:pt x="0" y="1677"/>
                    </a:lnTo>
                    <a:cubicBezTo>
                      <a:pt x="0" y="1677"/>
                      <a:pt x="959" y="809"/>
                      <a:pt x="3086" y="689"/>
                    </a:cubicBezTo>
                    <a:cubicBezTo>
                      <a:pt x="3086" y="689"/>
                      <a:pt x="2636" y="269"/>
                      <a:pt x="2247" y="0"/>
                    </a:cubicBezTo>
                    <a:cubicBezTo>
                      <a:pt x="1707" y="30"/>
                      <a:pt x="570" y="210"/>
                      <a:pt x="0" y="988"/>
                    </a:cubicBezTo>
                    <a:lnTo>
                      <a:pt x="0" y="1677"/>
                    </a:ln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grpSp>
        <p:grpSp>
          <p:nvGrpSpPr>
            <p:cNvPr id="29" name="Group 28"/>
            <p:cNvGrpSpPr/>
            <p:nvPr/>
          </p:nvGrpSpPr>
          <p:grpSpPr>
            <a:xfrm>
              <a:off x="4366716" y="2714873"/>
              <a:ext cx="2671387" cy="1624491"/>
              <a:chOff x="4366716" y="2714873"/>
              <a:chExt cx="2671387" cy="1624491"/>
            </a:xfrm>
            <a:grpFill/>
          </p:grpSpPr>
          <p:sp>
            <p:nvSpPr>
              <p:cNvPr id="31" name="Freeform 30"/>
              <p:cNvSpPr>
                <a:spLocks noChangeArrowheads="1"/>
              </p:cNvSpPr>
              <p:nvPr/>
            </p:nvSpPr>
            <p:spPr bwMode="auto">
              <a:xfrm>
                <a:off x="4366716" y="3896321"/>
                <a:ext cx="2671387" cy="443043"/>
              </a:xfrm>
              <a:custGeom>
                <a:avLst/>
                <a:gdLst>
                  <a:gd name="T0" fmla="*/ 3595 w 3596"/>
                  <a:gd name="T1" fmla="*/ 0 h 600"/>
                  <a:gd name="T2" fmla="*/ 3595 w 3596"/>
                  <a:gd name="T3" fmla="*/ 0 h 600"/>
                  <a:gd name="T4" fmla="*/ 3565 w 3596"/>
                  <a:gd name="T5" fmla="*/ 599 h 600"/>
                  <a:gd name="T6" fmla="*/ 0 w 3596"/>
                  <a:gd name="T7" fmla="*/ 599 h 600"/>
                  <a:gd name="T8" fmla="*/ 0 w 3596"/>
                  <a:gd name="T9" fmla="*/ 90 h 600"/>
                  <a:gd name="T10" fmla="*/ 1588 w 3596"/>
                  <a:gd name="T11" fmla="*/ 90 h 600"/>
                  <a:gd name="T12" fmla="*/ 3595 w 3596"/>
                  <a:gd name="T13" fmla="*/ 0 h 600"/>
                </a:gdLst>
                <a:ahLst/>
                <a:cxnLst>
                  <a:cxn ang="0">
                    <a:pos x="T0" y="T1"/>
                  </a:cxn>
                  <a:cxn ang="0">
                    <a:pos x="T2" y="T3"/>
                  </a:cxn>
                  <a:cxn ang="0">
                    <a:pos x="T4" y="T5"/>
                  </a:cxn>
                  <a:cxn ang="0">
                    <a:pos x="T6" y="T7"/>
                  </a:cxn>
                  <a:cxn ang="0">
                    <a:pos x="T8" y="T9"/>
                  </a:cxn>
                  <a:cxn ang="0">
                    <a:pos x="T10" y="T11"/>
                  </a:cxn>
                  <a:cxn ang="0">
                    <a:pos x="T12" y="T13"/>
                  </a:cxn>
                </a:cxnLst>
                <a:rect l="0" t="0" r="r" b="b"/>
                <a:pathLst>
                  <a:path w="3596" h="600">
                    <a:moveTo>
                      <a:pt x="3595" y="0"/>
                    </a:moveTo>
                    <a:lnTo>
                      <a:pt x="3595" y="0"/>
                    </a:lnTo>
                    <a:cubicBezTo>
                      <a:pt x="3565" y="599"/>
                      <a:pt x="3565" y="599"/>
                      <a:pt x="3565" y="599"/>
                    </a:cubicBezTo>
                    <a:cubicBezTo>
                      <a:pt x="0" y="599"/>
                      <a:pt x="0" y="599"/>
                      <a:pt x="0" y="599"/>
                    </a:cubicBezTo>
                    <a:cubicBezTo>
                      <a:pt x="0" y="90"/>
                      <a:pt x="0" y="90"/>
                      <a:pt x="0" y="90"/>
                    </a:cubicBezTo>
                    <a:cubicBezTo>
                      <a:pt x="0" y="90"/>
                      <a:pt x="570" y="90"/>
                      <a:pt x="1588" y="90"/>
                    </a:cubicBezTo>
                    <a:cubicBezTo>
                      <a:pt x="2636" y="90"/>
                      <a:pt x="3595" y="0"/>
                      <a:pt x="3595" y="0"/>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2" name="Freeform 31"/>
              <p:cNvSpPr>
                <a:spLocks noChangeArrowheads="1"/>
              </p:cNvSpPr>
              <p:nvPr/>
            </p:nvSpPr>
            <p:spPr bwMode="auto">
              <a:xfrm>
                <a:off x="4366716" y="3207143"/>
                <a:ext cx="2671387" cy="754814"/>
              </a:xfrm>
              <a:custGeom>
                <a:avLst/>
                <a:gdLst>
                  <a:gd name="T0" fmla="*/ 0 w 3596"/>
                  <a:gd name="T1" fmla="*/ 1018 h 1019"/>
                  <a:gd name="T2" fmla="*/ 0 w 3596"/>
                  <a:gd name="T3" fmla="*/ 1018 h 1019"/>
                  <a:gd name="T4" fmla="*/ 1588 w 3596"/>
                  <a:gd name="T5" fmla="*/ 1018 h 1019"/>
                  <a:gd name="T6" fmla="*/ 3595 w 3596"/>
                  <a:gd name="T7" fmla="*/ 928 h 1019"/>
                  <a:gd name="T8" fmla="*/ 3295 w 3596"/>
                  <a:gd name="T9" fmla="*/ 629 h 1019"/>
                  <a:gd name="T10" fmla="*/ 2636 w 3596"/>
                  <a:gd name="T11" fmla="*/ 0 h 1019"/>
                  <a:gd name="T12" fmla="*/ 0 w 3596"/>
                  <a:gd name="T13" fmla="*/ 1018 h 1019"/>
                </a:gdLst>
                <a:ahLst/>
                <a:cxnLst>
                  <a:cxn ang="0">
                    <a:pos x="T0" y="T1"/>
                  </a:cxn>
                  <a:cxn ang="0">
                    <a:pos x="T2" y="T3"/>
                  </a:cxn>
                  <a:cxn ang="0">
                    <a:pos x="T4" y="T5"/>
                  </a:cxn>
                  <a:cxn ang="0">
                    <a:pos x="T6" y="T7"/>
                  </a:cxn>
                  <a:cxn ang="0">
                    <a:pos x="T8" y="T9"/>
                  </a:cxn>
                  <a:cxn ang="0">
                    <a:pos x="T10" y="T11"/>
                  </a:cxn>
                  <a:cxn ang="0">
                    <a:pos x="T12" y="T13"/>
                  </a:cxn>
                </a:cxnLst>
                <a:rect l="0" t="0" r="r" b="b"/>
                <a:pathLst>
                  <a:path w="3596" h="1019">
                    <a:moveTo>
                      <a:pt x="0" y="1018"/>
                    </a:moveTo>
                    <a:lnTo>
                      <a:pt x="0" y="1018"/>
                    </a:lnTo>
                    <a:cubicBezTo>
                      <a:pt x="0" y="1018"/>
                      <a:pt x="570" y="1018"/>
                      <a:pt x="1588" y="1018"/>
                    </a:cubicBezTo>
                    <a:cubicBezTo>
                      <a:pt x="2636" y="1018"/>
                      <a:pt x="3595" y="928"/>
                      <a:pt x="3595" y="928"/>
                    </a:cubicBezTo>
                    <a:cubicBezTo>
                      <a:pt x="3295" y="629"/>
                      <a:pt x="3295" y="629"/>
                      <a:pt x="3295" y="629"/>
                    </a:cubicBezTo>
                    <a:cubicBezTo>
                      <a:pt x="2636" y="0"/>
                      <a:pt x="2636" y="0"/>
                      <a:pt x="2636" y="0"/>
                    </a:cubicBezTo>
                    <a:cubicBezTo>
                      <a:pt x="2636" y="0"/>
                      <a:pt x="419" y="60"/>
                      <a:pt x="0" y="1018"/>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3" name="Freeform 32"/>
              <p:cNvSpPr>
                <a:spLocks noChangeArrowheads="1"/>
              </p:cNvSpPr>
              <p:nvPr/>
            </p:nvSpPr>
            <p:spPr bwMode="auto">
              <a:xfrm>
                <a:off x="4366716" y="3207143"/>
                <a:ext cx="2559805" cy="754814"/>
              </a:xfrm>
              <a:custGeom>
                <a:avLst/>
                <a:gdLst>
                  <a:gd name="T0" fmla="*/ 3445 w 3446"/>
                  <a:gd name="T1" fmla="*/ 599 h 1019"/>
                  <a:gd name="T2" fmla="*/ 3445 w 3446"/>
                  <a:gd name="T3" fmla="*/ 599 h 1019"/>
                  <a:gd name="T4" fmla="*/ 2636 w 3446"/>
                  <a:gd name="T5" fmla="*/ 0 h 1019"/>
                  <a:gd name="T6" fmla="*/ 0 w 3446"/>
                  <a:gd name="T7" fmla="*/ 1018 h 1019"/>
                  <a:gd name="T8" fmla="*/ 3445 w 3446"/>
                  <a:gd name="T9" fmla="*/ 599 h 1019"/>
                </a:gdLst>
                <a:ahLst/>
                <a:cxnLst>
                  <a:cxn ang="0">
                    <a:pos x="T0" y="T1"/>
                  </a:cxn>
                  <a:cxn ang="0">
                    <a:pos x="T2" y="T3"/>
                  </a:cxn>
                  <a:cxn ang="0">
                    <a:pos x="T4" y="T5"/>
                  </a:cxn>
                  <a:cxn ang="0">
                    <a:pos x="T6" y="T7"/>
                  </a:cxn>
                  <a:cxn ang="0">
                    <a:pos x="T8" y="T9"/>
                  </a:cxn>
                </a:cxnLst>
                <a:rect l="0" t="0" r="r" b="b"/>
                <a:pathLst>
                  <a:path w="3446" h="1019">
                    <a:moveTo>
                      <a:pt x="3445" y="599"/>
                    </a:moveTo>
                    <a:lnTo>
                      <a:pt x="3445" y="599"/>
                    </a:lnTo>
                    <a:cubicBezTo>
                      <a:pt x="3025" y="240"/>
                      <a:pt x="2636" y="0"/>
                      <a:pt x="2636" y="0"/>
                    </a:cubicBezTo>
                    <a:cubicBezTo>
                      <a:pt x="2636" y="0"/>
                      <a:pt x="419" y="60"/>
                      <a:pt x="0" y="1018"/>
                    </a:cubicBezTo>
                    <a:cubicBezTo>
                      <a:pt x="0" y="1018"/>
                      <a:pt x="1528" y="360"/>
                      <a:pt x="3445" y="599"/>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4" name="Freeform 33"/>
              <p:cNvSpPr>
                <a:spLocks noChangeArrowheads="1"/>
              </p:cNvSpPr>
              <p:nvPr/>
            </p:nvSpPr>
            <p:spPr bwMode="auto">
              <a:xfrm>
                <a:off x="4366716" y="2714873"/>
                <a:ext cx="2293980" cy="1247084"/>
              </a:xfrm>
              <a:custGeom>
                <a:avLst/>
                <a:gdLst>
                  <a:gd name="T0" fmla="*/ 0 w 3087"/>
                  <a:gd name="T1" fmla="*/ 1677 h 1678"/>
                  <a:gd name="T2" fmla="*/ 0 w 3087"/>
                  <a:gd name="T3" fmla="*/ 1677 h 1678"/>
                  <a:gd name="T4" fmla="*/ 3086 w 3087"/>
                  <a:gd name="T5" fmla="*/ 689 h 1678"/>
                  <a:gd name="T6" fmla="*/ 2247 w 3087"/>
                  <a:gd name="T7" fmla="*/ 0 h 1678"/>
                  <a:gd name="T8" fmla="*/ 0 w 3087"/>
                  <a:gd name="T9" fmla="*/ 988 h 1678"/>
                  <a:gd name="T10" fmla="*/ 0 w 3087"/>
                  <a:gd name="T11" fmla="*/ 1677 h 1678"/>
                </a:gdLst>
                <a:ahLst/>
                <a:cxnLst>
                  <a:cxn ang="0">
                    <a:pos x="T0" y="T1"/>
                  </a:cxn>
                  <a:cxn ang="0">
                    <a:pos x="T2" y="T3"/>
                  </a:cxn>
                  <a:cxn ang="0">
                    <a:pos x="T4" y="T5"/>
                  </a:cxn>
                  <a:cxn ang="0">
                    <a:pos x="T6" y="T7"/>
                  </a:cxn>
                  <a:cxn ang="0">
                    <a:pos x="T8" y="T9"/>
                  </a:cxn>
                  <a:cxn ang="0">
                    <a:pos x="T10" y="T11"/>
                  </a:cxn>
                </a:cxnLst>
                <a:rect l="0" t="0" r="r" b="b"/>
                <a:pathLst>
                  <a:path w="3087" h="1678">
                    <a:moveTo>
                      <a:pt x="0" y="1677"/>
                    </a:moveTo>
                    <a:lnTo>
                      <a:pt x="0" y="1677"/>
                    </a:lnTo>
                    <a:cubicBezTo>
                      <a:pt x="0" y="1677"/>
                      <a:pt x="959" y="809"/>
                      <a:pt x="3086" y="689"/>
                    </a:cubicBezTo>
                    <a:cubicBezTo>
                      <a:pt x="3086" y="689"/>
                      <a:pt x="2636" y="269"/>
                      <a:pt x="2247" y="0"/>
                    </a:cubicBezTo>
                    <a:cubicBezTo>
                      <a:pt x="1707" y="30"/>
                      <a:pt x="570" y="210"/>
                      <a:pt x="0" y="988"/>
                    </a:cubicBezTo>
                    <a:lnTo>
                      <a:pt x="0" y="1677"/>
                    </a:ln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grpSp>
        <p:sp>
          <p:nvSpPr>
            <p:cNvPr id="30" name="Freeform 29"/>
            <p:cNvSpPr>
              <a:spLocks noChangeArrowheads="1"/>
            </p:cNvSpPr>
            <p:nvPr/>
          </p:nvSpPr>
          <p:spPr bwMode="auto">
            <a:xfrm>
              <a:off x="1669075" y="3965239"/>
              <a:ext cx="5392000" cy="420070"/>
            </a:xfrm>
            <a:custGeom>
              <a:avLst/>
              <a:gdLst>
                <a:gd name="T0" fmla="*/ 3684 w 7249"/>
                <a:gd name="T1" fmla="*/ 450 h 571"/>
                <a:gd name="T2" fmla="*/ 3684 w 7249"/>
                <a:gd name="T3" fmla="*/ 450 h 571"/>
                <a:gd name="T4" fmla="*/ 3684 w 7249"/>
                <a:gd name="T5" fmla="*/ 0 h 571"/>
                <a:gd name="T6" fmla="*/ 3595 w 7249"/>
                <a:gd name="T7" fmla="*/ 0 h 571"/>
                <a:gd name="T8" fmla="*/ 3595 w 7249"/>
                <a:gd name="T9" fmla="*/ 450 h 571"/>
                <a:gd name="T10" fmla="*/ 0 w 7249"/>
                <a:gd name="T11" fmla="*/ 450 h 571"/>
                <a:gd name="T12" fmla="*/ 0 w 7249"/>
                <a:gd name="T13" fmla="*/ 570 h 571"/>
                <a:gd name="T14" fmla="*/ 3595 w 7249"/>
                <a:gd name="T15" fmla="*/ 570 h 571"/>
                <a:gd name="T16" fmla="*/ 3624 w 7249"/>
                <a:gd name="T17" fmla="*/ 540 h 571"/>
                <a:gd name="T18" fmla="*/ 3654 w 7249"/>
                <a:gd name="T19" fmla="*/ 570 h 571"/>
                <a:gd name="T20" fmla="*/ 7248 w 7249"/>
                <a:gd name="T21" fmla="*/ 570 h 571"/>
                <a:gd name="T22" fmla="*/ 7248 w 7249"/>
                <a:gd name="T23" fmla="*/ 450 h 571"/>
                <a:gd name="T24" fmla="*/ 3684 w 7249"/>
                <a:gd name="T25" fmla="*/ 45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49" h="571">
                  <a:moveTo>
                    <a:pt x="3684" y="450"/>
                  </a:moveTo>
                  <a:lnTo>
                    <a:pt x="3684" y="450"/>
                  </a:lnTo>
                  <a:cubicBezTo>
                    <a:pt x="3684" y="0"/>
                    <a:pt x="3684" y="0"/>
                    <a:pt x="3684" y="0"/>
                  </a:cubicBezTo>
                  <a:cubicBezTo>
                    <a:pt x="3595" y="0"/>
                    <a:pt x="3595" y="0"/>
                    <a:pt x="3595" y="0"/>
                  </a:cubicBezTo>
                  <a:cubicBezTo>
                    <a:pt x="3595" y="450"/>
                    <a:pt x="3595" y="450"/>
                    <a:pt x="3595" y="450"/>
                  </a:cubicBezTo>
                  <a:cubicBezTo>
                    <a:pt x="0" y="450"/>
                    <a:pt x="0" y="450"/>
                    <a:pt x="0" y="450"/>
                  </a:cubicBezTo>
                  <a:cubicBezTo>
                    <a:pt x="0" y="570"/>
                    <a:pt x="0" y="570"/>
                    <a:pt x="0" y="570"/>
                  </a:cubicBezTo>
                  <a:cubicBezTo>
                    <a:pt x="3595" y="570"/>
                    <a:pt x="3595" y="570"/>
                    <a:pt x="3595" y="570"/>
                  </a:cubicBezTo>
                  <a:cubicBezTo>
                    <a:pt x="3595" y="570"/>
                    <a:pt x="3595" y="540"/>
                    <a:pt x="3624" y="540"/>
                  </a:cubicBezTo>
                  <a:cubicBezTo>
                    <a:pt x="3654" y="540"/>
                    <a:pt x="3654" y="570"/>
                    <a:pt x="3654" y="570"/>
                  </a:cubicBezTo>
                  <a:cubicBezTo>
                    <a:pt x="7248" y="570"/>
                    <a:pt x="7248" y="570"/>
                    <a:pt x="7248" y="570"/>
                  </a:cubicBezTo>
                  <a:cubicBezTo>
                    <a:pt x="7248" y="450"/>
                    <a:pt x="7248" y="450"/>
                    <a:pt x="7248" y="450"/>
                  </a:cubicBezTo>
                  <a:lnTo>
                    <a:pt x="3684" y="450"/>
                  </a:ln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grpSp>
      <p:sp>
        <p:nvSpPr>
          <p:cNvPr id="42" name="TextBox 41"/>
          <p:cNvSpPr txBox="1"/>
          <p:nvPr/>
        </p:nvSpPr>
        <p:spPr>
          <a:xfrm>
            <a:off x="365942" y="140921"/>
            <a:ext cx="5850951" cy="477054"/>
          </a:xfrm>
          <a:prstGeom prst="rect">
            <a:avLst/>
          </a:prstGeom>
          <a:noFill/>
        </p:spPr>
        <p:txBody>
          <a:bodyPr wrap="square" rtlCol="0">
            <a:normAutofit/>
          </a:bodyPr>
          <a:lstStyle/>
          <a:p>
            <a:r>
              <a:rPr lang="en-US" sz="2500" dirty="0">
                <a:solidFill>
                  <a:schemeClr val="accent5"/>
                </a:solidFill>
              </a:rPr>
              <a:t>Joshua Appropriates 12-14</a:t>
            </a:r>
          </a:p>
        </p:txBody>
      </p:sp>
      <p:sp>
        <p:nvSpPr>
          <p:cNvPr id="43" name="TextBox 42"/>
          <p:cNvSpPr txBox="1"/>
          <p:nvPr/>
        </p:nvSpPr>
        <p:spPr>
          <a:xfrm>
            <a:off x="390502" y="673921"/>
            <a:ext cx="4663241" cy="338554"/>
          </a:xfrm>
          <a:prstGeom prst="rect">
            <a:avLst/>
          </a:prstGeom>
          <a:noFill/>
        </p:spPr>
        <p:txBody>
          <a:bodyPr wrap="square" rtlCol="0">
            <a:normAutofit/>
          </a:bodyPr>
          <a:lstStyle/>
          <a:p>
            <a:r>
              <a:rPr lang="en-US" sz="1600" dirty="0">
                <a:solidFill>
                  <a:schemeClr val="accent5">
                    <a:lumMod val="50000"/>
                  </a:schemeClr>
                </a:solidFill>
              </a:rPr>
              <a:t>Verses 1-25</a:t>
            </a:r>
          </a:p>
        </p:txBody>
      </p:sp>
      <p:grpSp>
        <p:nvGrpSpPr>
          <p:cNvPr id="10" name="Group 9">
            <a:extLst>
              <a:ext uri="{FF2B5EF4-FFF2-40B4-BE49-F238E27FC236}">
                <a16:creationId xmlns:a16="http://schemas.microsoft.com/office/drawing/2014/main" id="{4A41CDF0-86A1-4FFA-8E94-8C67B14E14D2}"/>
              </a:ext>
            </a:extLst>
          </p:cNvPr>
          <p:cNvGrpSpPr/>
          <p:nvPr/>
        </p:nvGrpSpPr>
        <p:grpSpPr>
          <a:xfrm>
            <a:off x="2578417" y="3419272"/>
            <a:ext cx="494675" cy="442328"/>
            <a:chOff x="2087722" y="1845505"/>
            <a:chExt cx="938209" cy="838927"/>
          </a:xfrm>
        </p:grpSpPr>
        <p:sp>
          <p:nvSpPr>
            <p:cNvPr id="19" name="Freeform 18"/>
            <p:cNvSpPr>
              <a:spLocks noChangeArrowheads="1"/>
            </p:cNvSpPr>
            <p:nvPr/>
          </p:nvSpPr>
          <p:spPr bwMode="auto">
            <a:xfrm>
              <a:off x="2087722" y="1845505"/>
              <a:ext cx="938209" cy="838927"/>
            </a:xfrm>
            <a:custGeom>
              <a:avLst/>
              <a:gdLst>
                <a:gd name="T0" fmla="*/ 629 w 840"/>
                <a:gd name="T1" fmla="*/ 0 h 750"/>
                <a:gd name="T2" fmla="*/ 210 w 840"/>
                <a:gd name="T3" fmla="*/ 0 h 750"/>
                <a:gd name="T4" fmla="*/ 0 w 840"/>
                <a:gd name="T5" fmla="*/ 390 h 750"/>
                <a:gd name="T6" fmla="*/ 210 w 840"/>
                <a:gd name="T7" fmla="*/ 749 h 750"/>
                <a:gd name="T8" fmla="*/ 629 w 840"/>
                <a:gd name="T9" fmla="*/ 749 h 750"/>
                <a:gd name="T10" fmla="*/ 839 w 840"/>
                <a:gd name="T11" fmla="*/ 390 h 750"/>
                <a:gd name="T12" fmla="*/ 629 w 840"/>
                <a:gd name="T13" fmla="*/ 0 h 750"/>
              </a:gdLst>
              <a:ahLst/>
              <a:cxnLst>
                <a:cxn ang="0">
                  <a:pos x="T0" y="T1"/>
                </a:cxn>
                <a:cxn ang="0">
                  <a:pos x="T2" y="T3"/>
                </a:cxn>
                <a:cxn ang="0">
                  <a:pos x="T4" y="T5"/>
                </a:cxn>
                <a:cxn ang="0">
                  <a:pos x="T6" y="T7"/>
                </a:cxn>
                <a:cxn ang="0">
                  <a:pos x="T8" y="T9"/>
                </a:cxn>
                <a:cxn ang="0">
                  <a:pos x="T10" y="T11"/>
                </a:cxn>
                <a:cxn ang="0">
                  <a:pos x="T12" y="T13"/>
                </a:cxn>
              </a:cxnLst>
              <a:rect l="0" t="0" r="r" b="b"/>
              <a:pathLst>
                <a:path w="840" h="750">
                  <a:moveTo>
                    <a:pt x="629" y="0"/>
                  </a:moveTo>
                  <a:lnTo>
                    <a:pt x="210" y="0"/>
                  </a:lnTo>
                  <a:lnTo>
                    <a:pt x="0" y="390"/>
                  </a:lnTo>
                  <a:lnTo>
                    <a:pt x="210" y="749"/>
                  </a:lnTo>
                  <a:lnTo>
                    <a:pt x="629" y="749"/>
                  </a:lnTo>
                  <a:lnTo>
                    <a:pt x="839" y="390"/>
                  </a:lnTo>
                  <a:lnTo>
                    <a:pt x="629" y="0"/>
                  </a:lnTo>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a:p>
          </p:txBody>
        </p:sp>
        <p:sp>
          <p:nvSpPr>
            <p:cNvPr id="66" name="Rectangle 65"/>
            <p:cNvSpPr/>
            <p:nvPr/>
          </p:nvSpPr>
          <p:spPr>
            <a:xfrm>
              <a:off x="2164409" y="1906554"/>
              <a:ext cx="805091" cy="723275"/>
            </a:xfrm>
            <a:prstGeom prst="rect">
              <a:avLst/>
            </a:prstGeom>
          </p:spPr>
          <p:txBody>
            <a:bodyPr wrap="square">
              <a:normAutofit fontScale="92500" lnSpcReduction="20000"/>
            </a:bodyPr>
            <a:lstStyle/>
            <a:p>
              <a:pPr algn="ctr"/>
              <a:r>
                <a:rPr lang="en-US" sz="2500" b="1" dirty="0">
                  <a:solidFill>
                    <a:schemeClr val="bg2">
                      <a:lumMod val="10000"/>
                    </a:schemeClr>
                  </a:solidFill>
                </a:rPr>
                <a:t>G</a:t>
              </a:r>
            </a:p>
          </p:txBody>
        </p:sp>
      </p:grpSp>
      <p:sp>
        <p:nvSpPr>
          <p:cNvPr id="67" name="TextBox 66"/>
          <p:cNvSpPr txBox="1"/>
          <p:nvPr/>
        </p:nvSpPr>
        <p:spPr>
          <a:xfrm>
            <a:off x="365942" y="1116503"/>
            <a:ext cx="2374316" cy="3643565"/>
          </a:xfrm>
          <a:prstGeom prst="rect">
            <a:avLst/>
          </a:prstGeom>
          <a:noFill/>
        </p:spPr>
        <p:txBody>
          <a:bodyPr wrap="square" rtlCol="0">
            <a:noAutofit/>
          </a:bodyPr>
          <a:lstStyle/>
          <a:p>
            <a:r>
              <a:rPr lang="en-US" sz="2000" b="1" baseline="30000" dirty="0"/>
              <a:t>A. The Enemy Assembles 1- 5</a:t>
            </a:r>
          </a:p>
          <a:p>
            <a:endParaRPr lang="en-US" sz="2000" b="1" baseline="30000" dirty="0"/>
          </a:p>
          <a:p>
            <a:r>
              <a:rPr lang="en-US" sz="2000" b="1" baseline="30000" dirty="0"/>
              <a:t>B. The Gibeonites Appeal 6</a:t>
            </a:r>
          </a:p>
          <a:p>
            <a:endParaRPr lang="en-US" sz="2000" b="1" baseline="30000" dirty="0"/>
          </a:p>
          <a:p>
            <a:r>
              <a:rPr lang="en-US" sz="2000" b="1" baseline="30000" dirty="0"/>
              <a:t>C. Joshua Ascends 7</a:t>
            </a:r>
          </a:p>
          <a:p>
            <a:endParaRPr lang="en-US" sz="2000" b="1" baseline="30000" dirty="0"/>
          </a:p>
          <a:p>
            <a:r>
              <a:rPr lang="en-US" sz="2000" b="1" baseline="30000" dirty="0"/>
              <a:t>D. The Lord Assures 8</a:t>
            </a:r>
          </a:p>
          <a:p>
            <a:endParaRPr lang="en-US" sz="2000" b="1" baseline="30000" dirty="0"/>
          </a:p>
          <a:p>
            <a:r>
              <a:rPr lang="en-US" sz="2000" b="1" baseline="30000" dirty="0"/>
              <a:t>E. The Battle Approaches 9</a:t>
            </a:r>
          </a:p>
          <a:p>
            <a:endParaRPr lang="en-US" sz="2000" b="1" baseline="30000" dirty="0"/>
          </a:p>
          <a:p>
            <a:r>
              <a:rPr lang="en-US" sz="2000" b="1" baseline="30000" dirty="0"/>
              <a:t>F. The Lord Attacks 10-11</a:t>
            </a:r>
          </a:p>
          <a:p>
            <a:endParaRPr lang="en-US" sz="2000" b="1" baseline="30000" dirty="0"/>
          </a:p>
          <a:p>
            <a:r>
              <a:rPr lang="en-US" sz="2000" b="1" baseline="30000" dirty="0"/>
              <a:t>G. Joshua Appropriates 12-14</a:t>
            </a:r>
          </a:p>
          <a:p>
            <a:endParaRPr lang="en-US" sz="2000" b="1" baseline="30000" dirty="0"/>
          </a:p>
          <a:p>
            <a:r>
              <a:rPr lang="en-US" sz="2000" b="1" baseline="30000" dirty="0"/>
              <a:t>H. The Kings Evacuate 15-21</a:t>
            </a:r>
          </a:p>
          <a:p>
            <a:endParaRPr lang="en-US" sz="2000" b="1" baseline="30000" dirty="0"/>
          </a:p>
          <a:p>
            <a:r>
              <a:rPr lang="en-US" sz="2000" b="1" baseline="30000" dirty="0"/>
              <a:t>I. The Elders Participate 22-25</a:t>
            </a:r>
            <a:endParaRPr lang="en-US" sz="1800" b="1" baseline="30000" dirty="0">
              <a:solidFill>
                <a:schemeClr val="bg2">
                  <a:lumMod val="25000"/>
                </a:schemeClr>
              </a:solidFill>
            </a:endParaRPr>
          </a:p>
        </p:txBody>
      </p:sp>
      <p:sp>
        <p:nvSpPr>
          <p:cNvPr id="26" name="TextBox 25">
            <a:extLst>
              <a:ext uri="{FF2B5EF4-FFF2-40B4-BE49-F238E27FC236}">
                <a16:creationId xmlns:a16="http://schemas.microsoft.com/office/drawing/2014/main" id="{C73341FE-82C7-4A16-BB3C-A3EEC5483FCB}"/>
              </a:ext>
            </a:extLst>
          </p:cNvPr>
          <p:cNvSpPr txBox="1"/>
          <p:nvPr/>
        </p:nvSpPr>
        <p:spPr>
          <a:xfrm>
            <a:off x="3187517" y="617975"/>
            <a:ext cx="5516844" cy="3411959"/>
          </a:xfrm>
          <a:prstGeom prst="rect">
            <a:avLst/>
          </a:prstGeom>
          <a:noFill/>
        </p:spPr>
        <p:txBody>
          <a:bodyPr wrap="square" rtlCol="0">
            <a:noAutofit/>
          </a:bodyPr>
          <a:lstStyle/>
          <a:p>
            <a:r>
              <a:rPr lang="en-US" sz="1600" b="1" dirty="0">
                <a:solidFill>
                  <a:schemeClr val="bg2">
                    <a:lumMod val="25000"/>
                  </a:schemeClr>
                </a:solidFill>
              </a:rPr>
              <a:t>Joshua was not </a:t>
            </a:r>
            <a:r>
              <a:rPr lang="en-US" sz="1600" b="1" i="1" dirty="0">
                <a:solidFill>
                  <a:schemeClr val="bg2">
                    <a:lumMod val="25000"/>
                  </a:schemeClr>
                </a:solidFill>
              </a:rPr>
              <a:t>impulsive</a:t>
            </a:r>
            <a:r>
              <a:rPr lang="en-US" sz="1600" b="1" dirty="0">
                <a:solidFill>
                  <a:schemeClr val="bg2">
                    <a:lumMod val="25000"/>
                  </a:schemeClr>
                </a:solidFill>
              </a:rPr>
              <a:t> when he commanded the heavenly orbs to fall in line with God’s battle  plan.  Neither was he </a:t>
            </a:r>
            <a:r>
              <a:rPr lang="en-US" sz="1600" b="1" i="1" dirty="0">
                <a:solidFill>
                  <a:schemeClr val="bg2">
                    <a:lumMod val="25000"/>
                  </a:schemeClr>
                </a:solidFill>
              </a:rPr>
              <a:t>presumptuous</a:t>
            </a:r>
            <a:r>
              <a:rPr lang="en-US" sz="1600" b="1" dirty="0">
                <a:solidFill>
                  <a:schemeClr val="bg2">
                    <a:lumMod val="25000"/>
                  </a:schemeClr>
                </a:solidFill>
              </a:rPr>
              <a:t>.  But I’ll coin a phrase for the occasion.  I believe Joshua was “assumptuous.” He simply believed that this was both fitting and appropriate - and it was no big deal for our God  to accomplish!</a:t>
            </a:r>
          </a:p>
          <a:p>
            <a:endParaRPr lang="en-US" sz="1600" b="1" dirty="0">
              <a:solidFill>
                <a:schemeClr val="bg2">
                  <a:lumMod val="25000"/>
                </a:schemeClr>
              </a:solidFill>
            </a:endParaRPr>
          </a:p>
          <a:p>
            <a:r>
              <a:rPr lang="en-US" sz="1600" b="1" dirty="0">
                <a:solidFill>
                  <a:schemeClr val="bg2">
                    <a:lumMod val="25000"/>
                  </a:schemeClr>
                </a:solidFill>
              </a:rPr>
              <a:t>In contrast to Joshua’s childlike “assumptuous” faith we have endured the speculations of tens of thousands of God’s children who have exposed their own incredulity when it comes to this passage.  WE DON’T REALLY CARE HOW GOD DID IT! It’s no big deal!</a:t>
            </a:r>
          </a:p>
          <a:p>
            <a:endParaRPr lang="en-US" sz="1400" b="1" dirty="0">
              <a:solidFill>
                <a:schemeClr val="bg2">
                  <a:lumMod val="25000"/>
                </a:schemeClr>
              </a:solidFill>
            </a:endParaRPr>
          </a:p>
          <a:p>
            <a:r>
              <a:rPr lang="en-US" sz="1400" b="1" dirty="0">
                <a:solidFill>
                  <a:schemeClr val="bg2">
                    <a:lumMod val="25000"/>
                  </a:schemeClr>
                </a:solidFill>
              </a:rPr>
              <a:t>HAVING SAID THAT, We still need to protect ourselves from falling into some of the traps by considering a thing or two that the Bible does make clear. </a:t>
            </a:r>
          </a:p>
          <a:p>
            <a:endParaRPr lang="en-US" sz="1400" b="1" dirty="0">
              <a:solidFill>
                <a:schemeClr val="bg2">
                  <a:lumMod val="25000"/>
                </a:schemeClr>
              </a:solidFill>
            </a:endParaRPr>
          </a:p>
          <a:p>
            <a:endParaRPr lang="en-US" sz="1400" b="1" dirty="0">
              <a:solidFill>
                <a:schemeClr val="bg2">
                  <a:lumMod val="25000"/>
                </a:schemeClr>
              </a:solidFill>
            </a:endParaRPr>
          </a:p>
        </p:txBody>
      </p:sp>
    </p:spTree>
    <p:extLst>
      <p:ext uri="{BB962C8B-B14F-4D97-AF65-F5344CB8AC3E}">
        <p14:creationId xmlns:p14="http://schemas.microsoft.com/office/powerpoint/2010/main" val="884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866209" y="2568024"/>
            <a:ext cx="5392000" cy="1670436"/>
            <a:chOff x="1669075" y="2714873"/>
            <a:chExt cx="5392000" cy="1670436"/>
          </a:xfrm>
        </p:grpSpPr>
        <p:grpSp>
          <p:nvGrpSpPr>
            <p:cNvPr id="27" name="Group 26"/>
            <p:cNvGrpSpPr/>
            <p:nvPr/>
          </p:nvGrpSpPr>
          <p:grpSpPr>
            <a:xfrm flipH="1">
              <a:off x="1719079" y="2714873"/>
              <a:ext cx="2671387" cy="1624491"/>
              <a:chOff x="4366716" y="2714873"/>
              <a:chExt cx="2671387" cy="1624491"/>
            </a:xfrm>
          </p:grpSpPr>
          <p:sp>
            <p:nvSpPr>
              <p:cNvPr id="28" name="Freeform 27"/>
              <p:cNvSpPr>
                <a:spLocks noChangeArrowheads="1"/>
              </p:cNvSpPr>
              <p:nvPr/>
            </p:nvSpPr>
            <p:spPr bwMode="auto">
              <a:xfrm>
                <a:off x="4366716" y="3896321"/>
                <a:ext cx="2671387" cy="443043"/>
              </a:xfrm>
              <a:custGeom>
                <a:avLst/>
                <a:gdLst>
                  <a:gd name="T0" fmla="*/ 3595 w 3596"/>
                  <a:gd name="T1" fmla="*/ 0 h 600"/>
                  <a:gd name="T2" fmla="*/ 3595 w 3596"/>
                  <a:gd name="T3" fmla="*/ 0 h 600"/>
                  <a:gd name="T4" fmla="*/ 3565 w 3596"/>
                  <a:gd name="T5" fmla="*/ 599 h 600"/>
                  <a:gd name="T6" fmla="*/ 0 w 3596"/>
                  <a:gd name="T7" fmla="*/ 599 h 600"/>
                  <a:gd name="T8" fmla="*/ 0 w 3596"/>
                  <a:gd name="T9" fmla="*/ 90 h 600"/>
                  <a:gd name="T10" fmla="*/ 1588 w 3596"/>
                  <a:gd name="T11" fmla="*/ 90 h 600"/>
                  <a:gd name="T12" fmla="*/ 3595 w 3596"/>
                  <a:gd name="T13" fmla="*/ 0 h 600"/>
                </a:gdLst>
                <a:ahLst/>
                <a:cxnLst>
                  <a:cxn ang="0">
                    <a:pos x="T0" y="T1"/>
                  </a:cxn>
                  <a:cxn ang="0">
                    <a:pos x="T2" y="T3"/>
                  </a:cxn>
                  <a:cxn ang="0">
                    <a:pos x="T4" y="T5"/>
                  </a:cxn>
                  <a:cxn ang="0">
                    <a:pos x="T6" y="T7"/>
                  </a:cxn>
                  <a:cxn ang="0">
                    <a:pos x="T8" y="T9"/>
                  </a:cxn>
                  <a:cxn ang="0">
                    <a:pos x="T10" y="T11"/>
                  </a:cxn>
                  <a:cxn ang="0">
                    <a:pos x="T12" y="T13"/>
                  </a:cxn>
                </a:cxnLst>
                <a:rect l="0" t="0" r="r" b="b"/>
                <a:pathLst>
                  <a:path w="3596" h="600">
                    <a:moveTo>
                      <a:pt x="3595" y="0"/>
                    </a:moveTo>
                    <a:lnTo>
                      <a:pt x="3595" y="0"/>
                    </a:lnTo>
                    <a:cubicBezTo>
                      <a:pt x="3565" y="599"/>
                      <a:pt x="3565" y="599"/>
                      <a:pt x="3565" y="599"/>
                    </a:cubicBezTo>
                    <a:cubicBezTo>
                      <a:pt x="0" y="599"/>
                      <a:pt x="0" y="599"/>
                      <a:pt x="0" y="599"/>
                    </a:cubicBezTo>
                    <a:cubicBezTo>
                      <a:pt x="0" y="90"/>
                      <a:pt x="0" y="90"/>
                      <a:pt x="0" y="90"/>
                    </a:cubicBezTo>
                    <a:cubicBezTo>
                      <a:pt x="0" y="90"/>
                      <a:pt x="570" y="90"/>
                      <a:pt x="1588" y="90"/>
                    </a:cubicBezTo>
                    <a:cubicBezTo>
                      <a:pt x="2636" y="90"/>
                      <a:pt x="3595" y="0"/>
                      <a:pt x="3595" y="0"/>
                    </a:cubicBez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29" name="Freeform 28"/>
              <p:cNvSpPr>
                <a:spLocks noChangeArrowheads="1"/>
              </p:cNvSpPr>
              <p:nvPr/>
            </p:nvSpPr>
            <p:spPr bwMode="auto">
              <a:xfrm>
                <a:off x="4366716" y="3207143"/>
                <a:ext cx="2671387" cy="754814"/>
              </a:xfrm>
              <a:custGeom>
                <a:avLst/>
                <a:gdLst>
                  <a:gd name="T0" fmla="*/ 0 w 3596"/>
                  <a:gd name="T1" fmla="*/ 1018 h 1019"/>
                  <a:gd name="T2" fmla="*/ 0 w 3596"/>
                  <a:gd name="T3" fmla="*/ 1018 h 1019"/>
                  <a:gd name="T4" fmla="*/ 1588 w 3596"/>
                  <a:gd name="T5" fmla="*/ 1018 h 1019"/>
                  <a:gd name="T6" fmla="*/ 3595 w 3596"/>
                  <a:gd name="T7" fmla="*/ 928 h 1019"/>
                  <a:gd name="T8" fmla="*/ 3295 w 3596"/>
                  <a:gd name="T9" fmla="*/ 629 h 1019"/>
                  <a:gd name="T10" fmla="*/ 2636 w 3596"/>
                  <a:gd name="T11" fmla="*/ 0 h 1019"/>
                  <a:gd name="T12" fmla="*/ 0 w 3596"/>
                  <a:gd name="T13" fmla="*/ 1018 h 1019"/>
                </a:gdLst>
                <a:ahLst/>
                <a:cxnLst>
                  <a:cxn ang="0">
                    <a:pos x="T0" y="T1"/>
                  </a:cxn>
                  <a:cxn ang="0">
                    <a:pos x="T2" y="T3"/>
                  </a:cxn>
                  <a:cxn ang="0">
                    <a:pos x="T4" y="T5"/>
                  </a:cxn>
                  <a:cxn ang="0">
                    <a:pos x="T6" y="T7"/>
                  </a:cxn>
                  <a:cxn ang="0">
                    <a:pos x="T8" y="T9"/>
                  </a:cxn>
                  <a:cxn ang="0">
                    <a:pos x="T10" y="T11"/>
                  </a:cxn>
                  <a:cxn ang="0">
                    <a:pos x="T12" y="T13"/>
                  </a:cxn>
                </a:cxnLst>
                <a:rect l="0" t="0" r="r" b="b"/>
                <a:pathLst>
                  <a:path w="3596" h="1019">
                    <a:moveTo>
                      <a:pt x="0" y="1018"/>
                    </a:moveTo>
                    <a:lnTo>
                      <a:pt x="0" y="1018"/>
                    </a:lnTo>
                    <a:cubicBezTo>
                      <a:pt x="0" y="1018"/>
                      <a:pt x="570" y="1018"/>
                      <a:pt x="1588" y="1018"/>
                    </a:cubicBezTo>
                    <a:cubicBezTo>
                      <a:pt x="2636" y="1018"/>
                      <a:pt x="3595" y="928"/>
                      <a:pt x="3595" y="928"/>
                    </a:cubicBezTo>
                    <a:cubicBezTo>
                      <a:pt x="3295" y="629"/>
                      <a:pt x="3295" y="629"/>
                      <a:pt x="3295" y="629"/>
                    </a:cubicBezTo>
                    <a:cubicBezTo>
                      <a:pt x="2636" y="0"/>
                      <a:pt x="2636" y="0"/>
                      <a:pt x="2636" y="0"/>
                    </a:cubicBezTo>
                    <a:cubicBezTo>
                      <a:pt x="2636" y="0"/>
                      <a:pt x="419" y="60"/>
                      <a:pt x="0" y="1018"/>
                    </a:cubicBezTo>
                  </a:path>
                </a:pathLst>
              </a:custGeom>
              <a:gradFill flip="none" rotWithShape="1">
                <a:gsLst>
                  <a:gs pos="0">
                    <a:schemeClr val="accent3">
                      <a:lumMod val="5000"/>
                      <a:lumOff val="95000"/>
                    </a:schemeClr>
                  </a:gs>
                  <a:gs pos="34000">
                    <a:schemeClr val="accent3">
                      <a:lumMod val="45000"/>
                      <a:lumOff val="55000"/>
                    </a:schemeClr>
                  </a:gs>
                  <a:gs pos="99010">
                    <a:srgbClr val="E4E4E4"/>
                  </a:gs>
                  <a:gs pos="81000">
                    <a:schemeClr val="bg1">
                      <a:lumMod val="75000"/>
                    </a:schemeClr>
                  </a:gs>
                  <a:gs pos="100000">
                    <a:schemeClr val="accent3">
                      <a:lumMod val="30000"/>
                      <a:lumOff val="70000"/>
                    </a:schemeClr>
                  </a:gs>
                </a:gsLst>
                <a:lin ang="0" scaled="1"/>
                <a:tileRect/>
              </a:grad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0" name="Freeform 29"/>
              <p:cNvSpPr>
                <a:spLocks noChangeArrowheads="1"/>
              </p:cNvSpPr>
              <p:nvPr/>
            </p:nvSpPr>
            <p:spPr bwMode="auto">
              <a:xfrm>
                <a:off x="4366716" y="3207143"/>
                <a:ext cx="2559805" cy="754814"/>
              </a:xfrm>
              <a:custGeom>
                <a:avLst/>
                <a:gdLst>
                  <a:gd name="T0" fmla="*/ 3445 w 3446"/>
                  <a:gd name="T1" fmla="*/ 599 h 1019"/>
                  <a:gd name="T2" fmla="*/ 3445 w 3446"/>
                  <a:gd name="T3" fmla="*/ 599 h 1019"/>
                  <a:gd name="T4" fmla="*/ 2636 w 3446"/>
                  <a:gd name="T5" fmla="*/ 0 h 1019"/>
                  <a:gd name="T6" fmla="*/ 0 w 3446"/>
                  <a:gd name="T7" fmla="*/ 1018 h 1019"/>
                  <a:gd name="T8" fmla="*/ 3445 w 3446"/>
                  <a:gd name="T9" fmla="*/ 599 h 1019"/>
                </a:gdLst>
                <a:ahLst/>
                <a:cxnLst>
                  <a:cxn ang="0">
                    <a:pos x="T0" y="T1"/>
                  </a:cxn>
                  <a:cxn ang="0">
                    <a:pos x="T2" y="T3"/>
                  </a:cxn>
                  <a:cxn ang="0">
                    <a:pos x="T4" y="T5"/>
                  </a:cxn>
                  <a:cxn ang="0">
                    <a:pos x="T6" y="T7"/>
                  </a:cxn>
                  <a:cxn ang="0">
                    <a:pos x="T8" y="T9"/>
                  </a:cxn>
                </a:cxnLst>
                <a:rect l="0" t="0" r="r" b="b"/>
                <a:pathLst>
                  <a:path w="3446" h="1019">
                    <a:moveTo>
                      <a:pt x="3445" y="599"/>
                    </a:moveTo>
                    <a:lnTo>
                      <a:pt x="3445" y="599"/>
                    </a:lnTo>
                    <a:cubicBezTo>
                      <a:pt x="3025" y="240"/>
                      <a:pt x="2636" y="0"/>
                      <a:pt x="2636" y="0"/>
                    </a:cubicBezTo>
                    <a:cubicBezTo>
                      <a:pt x="2636" y="0"/>
                      <a:pt x="419" y="60"/>
                      <a:pt x="0" y="1018"/>
                    </a:cubicBezTo>
                    <a:cubicBezTo>
                      <a:pt x="0" y="1018"/>
                      <a:pt x="1528" y="360"/>
                      <a:pt x="3445" y="599"/>
                    </a:cubicBezTo>
                  </a:path>
                </a:pathLst>
              </a:custGeom>
              <a:gradFill>
                <a:gsLst>
                  <a:gs pos="0">
                    <a:schemeClr val="accent5">
                      <a:lumMod val="5000"/>
                      <a:lumOff val="95000"/>
                    </a:schemeClr>
                  </a:gs>
                  <a:gs pos="74000">
                    <a:schemeClr val="bg1">
                      <a:lumMod val="87000"/>
                    </a:schemeClr>
                  </a:gs>
                  <a:gs pos="100000">
                    <a:schemeClr val="bg1">
                      <a:lumMod val="50000"/>
                    </a:schemeClr>
                  </a:gs>
                </a:gsLst>
                <a:lin ang="5400000" scaled="1"/>
              </a:grad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1" name="Freeform 30"/>
              <p:cNvSpPr>
                <a:spLocks noChangeArrowheads="1"/>
              </p:cNvSpPr>
              <p:nvPr/>
            </p:nvSpPr>
            <p:spPr bwMode="auto">
              <a:xfrm>
                <a:off x="4366716" y="2714873"/>
                <a:ext cx="2293980" cy="1247084"/>
              </a:xfrm>
              <a:custGeom>
                <a:avLst/>
                <a:gdLst>
                  <a:gd name="T0" fmla="*/ 0 w 3087"/>
                  <a:gd name="T1" fmla="*/ 1677 h 1678"/>
                  <a:gd name="T2" fmla="*/ 0 w 3087"/>
                  <a:gd name="T3" fmla="*/ 1677 h 1678"/>
                  <a:gd name="T4" fmla="*/ 3086 w 3087"/>
                  <a:gd name="T5" fmla="*/ 689 h 1678"/>
                  <a:gd name="T6" fmla="*/ 2247 w 3087"/>
                  <a:gd name="T7" fmla="*/ 0 h 1678"/>
                  <a:gd name="T8" fmla="*/ 0 w 3087"/>
                  <a:gd name="T9" fmla="*/ 988 h 1678"/>
                  <a:gd name="T10" fmla="*/ 0 w 3087"/>
                  <a:gd name="T11" fmla="*/ 1677 h 1678"/>
                </a:gdLst>
                <a:ahLst/>
                <a:cxnLst>
                  <a:cxn ang="0">
                    <a:pos x="T0" y="T1"/>
                  </a:cxn>
                  <a:cxn ang="0">
                    <a:pos x="T2" y="T3"/>
                  </a:cxn>
                  <a:cxn ang="0">
                    <a:pos x="T4" y="T5"/>
                  </a:cxn>
                  <a:cxn ang="0">
                    <a:pos x="T6" y="T7"/>
                  </a:cxn>
                  <a:cxn ang="0">
                    <a:pos x="T8" y="T9"/>
                  </a:cxn>
                  <a:cxn ang="0">
                    <a:pos x="T10" y="T11"/>
                  </a:cxn>
                </a:cxnLst>
                <a:rect l="0" t="0" r="r" b="b"/>
                <a:pathLst>
                  <a:path w="3087" h="1678">
                    <a:moveTo>
                      <a:pt x="0" y="1677"/>
                    </a:moveTo>
                    <a:lnTo>
                      <a:pt x="0" y="1677"/>
                    </a:lnTo>
                    <a:cubicBezTo>
                      <a:pt x="0" y="1677"/>
                      <a:pt x="959" y="809"/>
                      <a:pt x="3086" y="689"/>
                    </a:cubicBezTo>
                    <a:cubicBezTo>
                      <a:pt x="3086" y="689"/>
                      <a:pt x="2636" y="269"/>
                      <a:pt x="2247" y="0"/>
                    </a:cubicBezTo>
                    <a:cubicBezTo>
                      <a:pt x="1707" y="30"/>
                      <a:pt x="570" y="210"/>
                      <a:pt x="0" y="988"/>
                    </a:cubicBezTo>
                    <a:lnTo>
                      <a:pt x="0" y="1677"/>
                    </a:lnTo>
                  </a:path>
                </a:pathLst>
              </a:custGeom>
              <a:gradFill>
                <a:gsLst>
                  <a:gs pos="22000">
                    <a:schemeClr val="bg1"/>
                  </a:gs>
                  <a:gs pos="73000">
                    <a:schemeClr val="bg1">
                      <a:lumMod val="95000"/>
                    </a:schemeClr>
                  </a:gs>
                  <a:gs pos="83000">
                    <a:schemeClr val="bg1">
                      <a:lumMod val="85000"/>
                    </a:schemeClr>
                  </a:gs>
                  <a:gs pos="100000">
                    <a:schemeClr val="bg1">
                      <a:lumMod val="50000"/>
                    </a:schemeClr>
                  </a:gs>
                </a:gsLst>
                <a:lin ang="5400000" scaled="1"/>
              </a:gradFill>
              <a:ln>
                <a:noFill/>
              </a:ln>
              <a:effectLst>
                <a:outerShdw blurRad="50800" dist="38100" dir="2700000" algn="tl" rotWithShape="0">
                  <a:prstClr val="black">
                    <a:alpha val="40000"/>
                  </a:prstClr>
                </a:outerShdw>
              </a:effectLst>
            </p:spPr>
            <p:txBody>
              <a:bodyPr wrap="none" anchor="ctr">
                <a:normAutofit/>
              </a:bodyPr>
              <a:lstStyle/>
              <a:p>
                <a:endParaRPr lang="en-US"/>
              </a:p>
            </p:txBody>
          </p:sp>
        </p:grpSp>
        <p:grpSp>
          <p:nvGrpSpPr>
            <p:cNvPr id="26" name="Group 25"/>
            <p:cNvGrpSpPr/>
            <p:nvPr/>
          </p:nvGrpSpPr>
          <p:grpSpPr>
            <a:xfrm>
              <a:off x="4366716" y="2714873"/>
              <a:ext cx="2671387" cy="1624491"/>
              <a:chOff x="4366716" y="2714873"/>
              <a:chExt cx="2671387" cy="1624491"/>
            </a:xfrm>
          </p:grpSpPr>
          <p:sp>
            <p:nvSpPr>
              <p:cNvPr id="7" name="Freeform 6"/>
              <p:cNvSpPr>
                <a:spLocks noChangeArrowheads="1"/>
              </p:cNvSpPr>
              <p:nvPr/>
            </p:nvSpPr>
            <p:spPr bwMode="auto">
              <a:xfrm>
                <a:off x="4366716" y="3896321"/>
                <a:ext cx="2671387" cy="443043"/>
              </a:xfrm>
              <a:custGeom>
                <a:avLst/>
                <a:gdLst>
                  <a:gd name="T0" fmla="*/ 3595 w 3596"/>
                  <a:gd name="T1" fmla="*/ 0 h 600"/>
                  <a:gd name="T2" fmla="*/ 3595 w 3596"/>
                  <a:gd name="T3" fmla="*/ 0 h 600"/>
                  <a:gd name="T4" fmla="*/ 3565 w 3596"/>
                  <a:gd name="T5" fmla="*/ 599 h 600"/>
                  <a:gd name="T6" fmla="*/ 0 w 3596"/>
                  <a:gd name="T7" fmla="*/ 599 h 600"/>
                  <a:gd name="T8" fmla="*/ 0 w 3596"/>
                  <a:gd name="T9" fmla="*/ 90 h 600"/>
                  <a:gd name="T10" fmla="*/ 1588 w 3596"/>
                  <a:gd name="T11" fmla="*/ 90 h 600"/>
                  <a:gd name="T12" fmla="*/ 3595 w 3596"/>
                  <a:gd name="T13" fmla="*/ 0 h 600"/>
                </a:gdLst>
                <a:ahLst/>
                <a:cxnLst>
                  <a:cxn ang="0">
                    <a:pos x="T0" y="T1"/>
                  </a:cxn>
                  <a:cxn ang="0">
                    <a:pos x="T2" y="T3"/>
                  </a:cxn>
                  <a:cxn ang="0">
                    <a:pos x="T4" y="T5"/>
                  </a:cxn>
                  <a:cxn ang="0">
                    <a:pos x="T6" y="T7"/>
                  </a:cxn>
                  <a:cxn ang="0">
                    <a:pos x="T8" y="T9"/>
                  </a:cxn>
                  <a:cxn ang="0">
                    <a:pos x="T10" y="T11"/>
                  </a:cxn>
                  <a:cxn ang="0">
                    <a:pos x="T12" y="T13"/>
                  </a:cxn>
                </a:cxnLst>
                <a:rect l="0" t="0" r="r" b="b"/>
                <a:pathLst>
                  <a:path w="3596" h="600">
                    <a:moveTo>
                      <a:pt x="3595" y="0"/>
                    </a:moveTo>
                    <a:lnTo>
                      <a:pt x="3595" y="0"/>
                    </a:lnTo>
                    <a:cubicBezTo>
                      <a:pt x="3565" y="599"/>
                      <a:pt x="3565" y="599"/>
                      <a:pt x="3565" y="599"/>
                    </a:cubicBezTo>
                    <a:cubicBezTo>
                      <a:pt x="0" y="599"/>
                      <a:pt x="0" y="599"/>
                      <a:pt x="0" y="599"/>
                    </a:cubicBezTo>
                    <a:cubicBezTo>
                      <a:pt x="0" y="90"/>
                      <a:pt x="0" y="90"/>
                      <a:pt x="0" y="90"/>
                    </a:cubicBezTo>
                    <a:cubicBezTo>
                      <a:pt x="0" y="90"/>
                      <a:pt x="570" y="90"/>
                      <a:pt x="1588" y="90"/>
                    </a:cubicBezTo>
                    <a:cubicBezTo>
                      <a:pt x="2636" y="90"/>
                      <a:pt x="3595" y="0"/>
                      <a:pt x="3595" y="0"/>
                    </a:cubicBez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8" name="Freeform 7"/>
              <p:cNvSpPr>
                <a:spLocks noChangeArrowheads="1"/>
              </p:cNvSpPr>
              <p:nvPr/>
            </p:nvSpPr>
            <p:spPr bwMode="auto">
              <a:xfrm>
                <a:off x="4366716" y="3207143"/>
                <a:ext cx="2671387" cy="754814"/>
              </a:xfrm>
              <a:custGeom>
                <a:avLst/>
                <a:gdLst>
                  <a:gd name="T0" fmla="*/ 0 w 3596"/>
                  <a:gd name="T1" fmla="*/ 1018 h 1019"/>
                  <a:gd name="T2" fmla="*/ 0 w 3596"/>
                  <a:gd name="T3" fmla="*/ 1018 h 1019"/>
                  <a:gd name="T4" fmla="*/ 1588 w 3596"/>
                  <a:gd name="T5" fmla="*/ 1018 h 1019"/>
                  <a:gd name="T6" fmla="*/ 3595 w 3596"/>
                  <a:gd name="T7" fmla="*/ 928 h 1019"/>
                  <a:gd name="T8" fmla="*/ 3295 w 3596"/>
                  <a:gd name="T9" fmla="*/ 629 h 1019"/>
                  <a:gd name="T10" fmla="*/ 2636 w 3596"/>
                  <a:gd name="T11" fmla="*/ 0 h 1019"/>
                  <a:gd name="T12" fmla="*/ 0 w 3596"/>
                  <a:gd name="T13" fmla="*/ 1018 h 1019"/>
                </a:gdLst>
                <a:ahLst/>
                <a:cxnLst>
                  <a:cxn ang="0">
                    <a:pos x="T0" y="T1"/>
                  </a:cxn>
                  <a:cxn ang="0">
                    <a:pos x="T2" y="T3"/>
                  </a:cxn>
                  <a:cxn ang="0">
                    <a:pos x="T4" y="T5"/>
                  </a:cxn>
                  <a:cxn ang="0">
                    <a:pos x="T6" y="T7"/>
                  </a:cxn>
                  <a:cxn ang="0">
                    <a:pos x="T8" y="T9"/>
                  </a:cxn>
                  <a:cxn ang="0">
                    <a:pos x="T10" y="T11"/>
                  </a:cxn>
                  <a:cxn ang="0">
                    <a:pos x="T12" y="T13"/>
                  </a:cxn>
                </a:cxnLst>
                <a:rect l="0" t="0" r="r" b="b"/>
                <a:pathLst>
                  <a:path w="3596" h="1019">
                    <a:moveTo>
                      <a:pt x="0" y="1018"/>
                    </a:moveTo>
                    <a:lnTo>
                      <a:pt x="0" y="1018"/>
                    </a:lnTo>
                    <a:cubicBezTo>
                      <a:pt x="0" y="1018"/>
                      <a:pt x="570" y="1018"/>
                      <a:pt x="1588" y="1018"/>
                    </a:cubicBezTo>
                    <a:cubicBezTo>
                      <a:pt x="2636" y="1018"/>
                      <a:pt x="3595" y="928"/>
                      <a:pt x="3595" y="928"/>
                    </a:cubicBezTo>
                    <a:cubicBezTo>
                      <a:pt x="3295" y="629"/>
                      <a:pt x="3295" y="629"/>
                      <a:pt x="3295" y="629"/>
                    </a:cubicBezTo>
                    <a:cubicBezTo>
                      <a:pt x="2636" y="0"/>
                      <a:pt x="2636" y="0"/>
                      <a:pt x="2636" y="0"/>
                    </a:cubicBezTo>
                    <a:cubicBezTo>
                      <a:pt x="2636" y="0"/>
                      <a:pt x="419" y="60"/>
                      <a:pt x="0" y="1018"/>
                    </a:cubicBezTo>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9" name="Freeform 8"/>
              <p:cNvSpPr>
                <a:spLocks noChangeArrowheads="1"/>
              </p:cNvSpPr>
              <p:nvPr/>
            </p:nvSpPr>
            <p:spPr bwMode="auto">
              <a:xfrm>
                <a:off x="4366716" y="3207143"/>
                <a:ext cx="2559805" cy="754814"/>
              </a:xfrm>
              <a:custGeom>
                <a:avLst/>
                <a:gdLst>
                  <a:gd name="T0" fmla="*/ 3445 w 3446"/>
                  <a:gd name="T1" fmla="*/ 599 h 1019"/>
                  <a:gd name="T2" fmla="*/ 3445 w 3446"/>
                  <a:gd name="T3" fmla="*/ 599 h 1019"/>
                  <a:gd name="T4" fmla="*/ 2636 w 3446"/>
                  <a:gd name="T5" fmla="*/ 0 h 1019"/>
                  <a:gd name="T6" fmla="*/ 0 w 3446"/>
                  <a:gd name="T7" fmla="*/ 1018 h 1019"/>
                  <a:gd name="T8" fmla="*/ 3445 w 3446"/>
                  <a:gd name="T9" fmla="*/ 599 h 1019"/>
                </a:gdLst>
                <a:ahLst/>
                <a:cxnLst>
                  <a:cxn ang="0">
                    <a:pos x="T0" y="T1"/>
                  </a:cxn>
                  <a:cxn ang="0">
                    <a:pos x="T2" y="T3"/>
                  </a:cxn>
                  <a:cxn ang="0">
                    <a:pos x="T4" y="T5"/>
                  </a:cxn>
                  <a:cxn ang="0">
                    <a:pos x="T6" y="T7"/>
                  </a:cxn>
                  <a:cxn ang="0">
                    <a:pos x="T8" y="T9"/>
                  </a:cxn>
                </a:cxnLst>
                <a:rect l="0" t="0" r="r" b="b"/>
                <a:pathLst>
                  <a:path w="3446" h="1019">
                    <a:moveTo>
                      <a:pt x="3445" y="599"/>
                    </a:moveTo>
                    <a:lnTo>
                      <a:pt x="3445" y="599"/>
                    </a:lnTo>
                    <a:cubicBezTo>
                      <a:pt x="3025" y="240"/>
                      <a:pt x="2636" y="0"/>
                      <a:pt x="2636" y="0"/>
                    </a:cubicBezTo>
                    <a:cubicBezTo>
                      <a:pt x="2636" y="0"/>
                      <a:pt x="419" y="60"/>
                      <a:pt x="0" y="1018"/>
                    </a:cubicBezTo>
                    <a:cubicBezTo>
                      <a:pt x="0" y="1018"/>
                      <a:pt x="1528" y="360"/>
                      <a:pt x="3445" y="599"/>
                    </a:cubicBezTo>
                  </a:path>
                </a:pathLst>
              </a:custGeom>
              <a:gradFill>
                <a:gsLst>
                  <a:gs pos="0">
                    <a:schemeClr val="accent5">
                      <a:lumMod val="5000"/>
                      <a:lumOff val="95000"/>
                    </a:schemeClr>
                  </a:gs>
                  <a:gs pos="74000">
                    <a:schemeClr val="bg1">
                      <a:lumMod val="85000"/>
                    </a:schemeClr>
                  </a:gs>
                  <a:gs pos="83000">
                    <a:schemeClr val="bg1">
                      <a:lumMod val="65000"/>
                    </a:schemeClr>
                  </a:gs>
                  <a:gs pos="100000">
                    <a:schemeClr val="bg1">
                      <a:lumMod val="50000"/>
                    </a:schemeClr>
                  </a:gs>
                </a:gsLst>
                <a:lin ang="5400000" scaled="1"/>
              </a:grad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10" name="Freeform 9"/>
              <p:cNvSpPr>
                <a:spLocks noChangeArrowheads="1"/>
              </p:cNvSpPr>
              <p:nvPr/>
            </p:nvSpPr>
            <p:spPr bwMode="auto">
              <a:xfrm>
                <a:off x="4366716" y="2714873"/>
                <a:ext cx="2293980" cy="1247084"/>
              </a:xfrm>
              <a:custGeom>
                <a:avLst/>
                <a:gdLst>
                  <a:gd name="T0" fmla="*/ 0 w 3087"/>
                  <a:gd name="T1" fmla="*/ 1677 h 1678"/>
                  <a:gd name="T2" fmla="*/ 0 w 3087"/>
                  <a:gd name="T3" fmla="*/ 1677 h 1678"/>
                  <a:gd name="T4" fmla="*/ 3086 w 3087"/>
                  <a:gd name="T5" fmla="*/ 689 h 1678"/>
                  <a:gd name="T6" fmla="*/ 2247 w 3087"/>
                  <a:gd name="T7" fmla="*/ 0 h 1678"/>
                  <a:gd name="T8" fmla="*/ 0 w 3087"/>
                  <a:gd name="T9" fmla="*/ 988 h 1678"/>
                  <a:gd name="T10" fmla="*/ 0 w 3087"/>
                  <a:gd name="T11" fmla="*/ 1677 h 1678"/>
                </a:gdLst>
                <a:ahLst/>
                <a:cxnLst>
                  <a:cxn ang="0">
                    <a:pos x="T0" y="T1"/>
                  </a:cxn>
                  <a:cxn ang="0">
                    <a:pos x="T2" y="T3"/>
                  </a:cxn>
                  <a:cxn ang="0">
                    <a:pos x="T4" y="T5"/>
                  </a:cxn>
                  <a:cxn ang="0">
                    <a:pos x="T6" y="T7"/>
                  </a:cxn>
                  <a:cxn ang="0">
                    <a:pos x="T8" y="T9"/>
                  </a:cxn>
                  <a:cxn ang="0">
                    <a:pos x="T10" y="T11"/>
                  </a:cxn>
                </a:cxnLst>
                <a:rect l="0" t="0" r="r" b="b"/>
                <a:pathLst>
                  <a:path w="3087" h="1678">
                    <a:moveTo>
                      <a:pt x="0" y="1677"/>
                    </a:moveTo>
                    <a:lnTo>
                      <a:pt x="0" y="1677"/>
                    </a:lnTo>
                    <a:cubicBezTo>
                      <a:pt x="0" y="1677"/>
                      <a:pt x="959" y="809"/>
                      <a:pt x="3086" y="689"/>
                    </a:cubicBezTo>
                    <a:cubicBezTo>
                      <a:pt x="3086" y="689"/>
                      <a:pt x="2636" y="269"/>
                      <a:pt x="2247" y="0"/>
                    </a:cubicBezTo>
                    <a:cubicBezTo>
                      <a:pt x="1707" y="30"/>
                      <a:pt x="570" y="210"/>
                      <a:pt x="0" y="988"/>
                    </a:cubicBezTo>
                    <a:lnTo>
                      <a:pt x="0" y="1677"/>
                    </a:lnTo>
                  </a:path>
                </a:pathLst>
              </a:custGeom>
              <a:gradFill>
                <a:gsLst>
                  <a:gs pos="22000">
                    <a:schemeClr val="bg1"/>
                  </a:gs>
                  <a:gs pos="74000">
                    <a:schemeClr val="bg1">
                      <a:lumMod val="85000"/>
                    </a:schemeClr>
                  </a:gs>
                  <a:gs pos="83000">
                    <a:schemeClr val="bg1">
                      <a:lumMod val="75000"/>
                    </a:schemeClr>
                  </a:gs>
                  <a:gs pos="100000">
                    <a:schemeClr val="bg1">
                      <a:lumMod val="50000"/>
                    </a:schemeClr>
                  </a:gs>
                </a:gsLst>
                <a:lin ang="5400000" scaled="1"/>
              </a:gradFill>
              <a:ln>
                <a:noFill/>
              </a:ln>
              <a:effectLst>
                <a:outerShdw blurRad="50800" dist="38100" dir="2700000" algn="tl" rotWithShape="0">
                  <a:prstClr val="black">
                    <a:alpha val="40000"/>
                  </a:prstClr>
                </a:outerShdw>
              </a:effectLst>
            </p:spPr>
            <p:txBody>
              <a:bodyPr wrap="none" anchor="ctr">
                <a:normAutofit/>
              </a:bodyPr>
              <a:lstStyle/>
              <a:p>
                <a:endParaRPr lang="en-US"/>
              </a:p>
            </p:txBody>
          </p:sp>
        </p:grpSp>
        <p:sp>
          <p:nvSpPr>
            <p:cNvPr id="11" name="Freeform 10"/>
            <p:cNvSpPr>
              <a:spLocks noChangeArrowheads="1"/>
            </p:cNvSpPr>
            <p:nvPr/>
          </p:nvSpPr>
          <p:spPr bwMode="auto">
            <a:xfrm>
              <a:off x="1669075" y="3965239"/>
              <a:ext cx="5392000" cy="420070"/>
            </a:xfrm>
            <a:custGeom>
              <a:avLst/>
              <a:gdLst>
                <a:gd name="T0" fmla="*/ 3684 w 7249"/>
                <a:gd name="T1" fmla="*/ 450 h 571"/>
                <a:gd name="T2" fmla="*/ 3684 w 7249"/>
                <a:gd name="T3" fmla="*/ 450 h 571"/>
                <a:gd name="T4" fmla="*/ 3684 w 7249"/>
                <a:gd name="T5" fmla="*/ 0 h 571"/>
                <a:gd name="T6" fmla="*/ 3595 w 7249"/>
                <a:gd name="T7" fmla="*/ 0 h 571"/>
                <a:gd name="T8" fmla="*/ 3595 w 7249"/>
                <a:gd name="T9" fmla="*/ 450 h 571"/>
                <a:gd name="T10" fmla="*/ 0 w 7249"/>
                <a:gd name="T11" fmla="*/ 450 h 571"/>
                <a:gd name="T12" fmla="*/ 0 w 7249"/>
                <a:gd name="T13" fmla="*/ 570 h 571"/>
                <a:gd name="T14" fmla="*/ 3595 w 7249"/>
                <a:gd name="T15" fmla="*/ 570 h 571"/>
                <a:gd name="T16" fmla="*/ 3624 w 7249"/>
                <a:gd name="T17" fmla="*/ 540 h 571"/>
                <a:gd name="T18" fmla="*/ 3654 w 7249"/>
                <a:gd name="T19" fmla="*/ 570 h 571"/>
                <a:gd name="T20" fmla="*/ 7248 w 7249"/>
                <a:gd name="T21" fmla="*/ 570 h 571"/>
                <a:gd name="T22" fmla="*/ 7248 w 7249"/>
                <a:gd name="T23" fmla="*/ 450 h 571"/>
                <a:gd name="T24" fmla="*/ 3684 w 7249"/>
                <a:gd name="T25" fmla="*/ 45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49" h="571">
                  <a:moveTo>
                    <a:pt x="3684" y="450"/>
                  </a:moveTo>
                  <a:lnTo>
                    <a:pt x="3684" y="450"/>
                  </a:lnTo>
                  <a:cubicBezTo>
                    <a:pt x="3684" y="0"/>
                    <a:pt x="3684" y="0"/>
                    <a:pt x="3684" y="0"/>
                  </a:cubicBezTo>
                  <a:cubicBezTo>
                    <a:pt x="3595" y="0"/>
                    <a:pt x="3595" y="0"/>
                    <a:pt x="3595" y="0"/>
                  </a:cubicBezTo>
                  <a:cubicBezTo>
                    <a:pt x="3595" y="450"/>
                    <a:pt x="3595" y="450"/>
                    <a:pt x="3595" y="450"/>
                  </a:cubicBezTo>
                  <a:cubicBezTo>
                    <a:pt x="0" y="450"/>
                    <a:pt x="0" y="450"/>
                    <a:pt x="0" y="450"/>
                  </a:cubicBezTo>
                  <a:cubicBezTo>
                    <a:pt x="0" y="570"/>
                    <a:pt x="0" y="570"/>
                    <a:pt x="0" y="570"/>
                  </a:cubicBezTo>
                  <a:cubicBezTo>
                    <a:pt x="3595" y="570"/>
                    <a:pt x="3595" y="570"/>
                    <a:pt x="3595" y="570"/>
                  </a:cubicBezTo>
                  <a:cubicBezTo>
                    <a:pt x="3595" y="570"/>
                    <a:pt x="3595" y="540"/>
                    <a:pt x="3624" y="540"/>
                  </a:cubicBezTo>
                  <a:cubicBezTo>
                    <a:pt x="3654" y="540"/>
                    <a:pt x="3654" y="570"/>
                    <a:pt x="3654" y="570"/>
                  </a:cubicBezTo>
                  <a:cubicBezTo>
                    <a:pt x="7248" y="570"/>
                    <a:pt x="7248" y="570"/>
                    <a:pt x="7248" y="570"/>
                  </a:cubicBezTo>
                  <a:cubicBezTo>
                    <a:pt x="7248" y="450"/>
                    <a:pt x="7248" y="450"/>
                    <a:pt x="7248" y="450"/>
                  </a:cubicBezTo>
                  <a:lnTo>
                    <a:pt x="3684" y="450"/>
                  </a:lnTo>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txBody>
            <a:bodyPr wrap="none" anchor="ctr">
              <a:normAutofit/>
            </a:bodyPr>
            <a:lstStyle/>
            <a:p>
              <a:endParaRPr lang="en-US"/>
            </a:p>
          </p:txBody>
        </p:sp>
      </p:grpSp>
      <p:sp>
        <p:nvSpPr>
          <p:cNvPr id="37" name="Curved Up Arrow 36"/>
          <p:cNvSpPr/>
          <p:nvPr/>
        </p:nvSpPr>
        <p:spPr>
          <a:xfrm rot="10800000">
            <a:off x="2600224" y="469227"/>
            <a:ext cx="1414945" cy="851095"/>
          </a:xfrm>
          <a:prstGeom prst="curvedUpArrow">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solidFill>
                <a:schemeClr val="tx1"/>
              </a:solidFill>
            </a:endParaRPr>
          </a:p>
        </p:txBody>
      </p:sp>
      <p:sp>
        <p:nvSpPr>
          <p:cNvPr id="38" name="Curved Up Arrow 37"/>
          <p:cNvSpPr/>
          <p:nvPr/>
        </p:nvSpPr>
        <p:spPr>
          <a:xfrm rot="10800000" flipH="1">
            <a:off x="5164638" y="469227"/>
            <a:ext cx="1414945" cy="851095"/>
          </a:xfrm>
          <a:prstGeom prst="curvedUpArrow">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solidFill>
                <a:schemeClr val="tx1"/>
              </a:solidFill>
            </a:endParaRPr>
          </a:p>
        </p:txBody>
      </p:sp>
      <p:sp>
        <p:nvSpPr>
          <p:cNvPr id="39" name="Curved Up Arrow 38"/>
          <p:cNvSpPr/>
          <p:nvPr/>
        </p:nvSpPr>
        <p:spPr>
          <a:xfrm rot="4500000" flipH="1">
            <a:off x="2160015" y="1771373"/>
            <a:ext cx="1414945" cy="851095"/>
          </a:xfrm>
          <a:prstGeom prst="curvedUpArrow">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solidFill>
                <a:schemeClr val="tx1"/>
              </a:solidFill>
            </a:endParaRPr>
          </a:p>
        </p:txBody>
      </p:sp>
      <p:sp>
        <p:nvSpPr>
          <p:cNvPr id="40" name="Curved Up Arrow 39"/>
          <p:cNvSpPr/>
          <p:nvPr/>
        </p:nvSpPr>
        <p:spPr>
          <a:xfrm rot="17100000">
            <a:off x="5599173" y="1771374"/>
            <a:ext cx="1414945" cy="851095"/>
          </a:xfrm>
          <a:prstGeom prst="curvedUpArrow">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solidFill>
                <a:schemeClr val="tx1"/>
              </a:solidFill>
            </a:endParaRPr>
          </a:p>
        </p:txBody>
      </p:sp>
      <p:grpSp>
        <p:nvGrpSpPr>
          <p:cNvPr id="25" name="Group 24"/>
          <p:cNvGrpSpPr/>
          <p:nvPr/>
        </p:nvGrpSpPr>
        <p:grpSpPr>
          <a:xfrm>
            <a:off x="3259248" y="780998"/>
            <a:ext cx="2656704" cy="2656703"/>
            <a:chOff x="3408430" y="1198681"/>
            <a:chExt cx="1916572" cy="1916571"/>
          </a:xfrm>
          <a:effectLst>
            <a:glow rad="228600">
              <a:schemeClr val="bg1">
                <a:alpha val="67000"/>
              </a:schemeClr>
            </a:glow>
          </a:effectLst>
        </p:grpSpPr>
        <p:sp>
          <p:nvSpPr>
            <p:cNvPr id="12" name="Freeform 11"/>
            <p:cNvSpPr>
              <a:spLocks noChangeArrowheads="1"/>
            </p:cNvSpPr>
            <p:nvPr/>
          </p:nvSpPr>
          <p:spPr bwMode="auto">
            <a:xfrm>
              <a:off x="4054945" y="1845195"/>
              <a:ext cx="620261" cy="620260"/>
            </a:xfrm>
            <a:custGeom>
              <a:avLst/>
              <a:gdLst>
                <a:gd name="T0" fmla="*/ 839 w 840"/>
                <a:gd name="T1" fmla="*/ 419 h 839"/>
                <a:gd name="T2" fmla="*/ 839 w 840"/>
                <a:gd name="T3" fmla="*/ 419 h 839"/>
                <a:gd name="T4" fmla="*/ 420 w 840"/>
                <a:gd name="T5" fmla="*/ 0 h 839"/>
                <a:gd name="T6" fmla="*/ 0 w 840"/>
                <a:gd name="T7" fmla="*/ 419 h 839"/>
                <a:gd name="T8" fmla="*/ 420 w 840"/>
                <a:gd name="T9" fmla="*/ 838 h 839"/>
                <a:gd name="T10" fmla="*/ 839 w 840"/>
                <a:gd name="T11" fmla="*/ 419 h 839"/>
              </a:gdLst>
              <a:ahLst/>
              <a:cxnLst>
                <a:cxn ang="0">
                  <a:pos x="T0" y="T1"/>
                </a:cxn>
                <a:cxn ang="0">
                  <a:pos x="T2" y="T3"/>
                </a:cxn>
                <a:cxn ang="0">
                  <a:pos x="T4" y="T5"/>
                </a:cxn>
                <a:cxn ang="0">
                  <a:pos x="T6" y="T7"/>
                </a:cxn>
                <a:cxn ang="0">
                  <a:pos x="T8" y="T9"/>
                </a:cxn>
                <a:cxn ang="0">
                  <a:pos x="T10" y="T11"/>
                </a:cxn>
              </a:cxnLst>
              <a:rect l="0" t="0" r="r" b="b"/>
              <a:pathLst>
                <a:path w="840" h="839">
                  <a:moveTo>
                    <a:pt x="839" y="419"/>
                  </a:moveTo>
                  <a:lnTo>
                    <a:pt x="839" y="419"/>
                  </a:lnTo>
                  <a:cubicBezTo>
                    <a:pt x="839" y="180"/>
                    <a:pt x="660" y="0"/>
                    <a:pt x="420" y="0"/>
                  </a:cubicBezTo>
                  <a:cubicBezTo>
                    <a:pt x="181" y="0"/>
                    <a:pt x="0" y="180"/>
                    <a:pt x="0" y="419"/>
                  </a:cubicBezTo>
                  <a:cubicBezTo>
                    <a:pt x="0" y="659"/>
                    <a:pt x="181" y="838"/>
                    <a:pt x="420" y="838"/>
                  </a:cubicBezTo>
                  <a:cubicBezTo>
                    <a:pt x="660" y="838"/>
                    <a:pt x="839" y="659"/>
                    <a:pt x="839" y="419"/>
                  </a:cubicBezTo>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path path="circle">
                <a:fillToRect l="100000" t="100000"/>
              </a:path>
              <a:tileRect r="-100000" b="-100000"/>
            </a:gradFill>
            <a:ln>
              <a:noFill/>
            </a:ln>
            <a:effectLst/>
            <a:scene3d>
              <a:camera prst="orthographicFront"/>
              <a:lightRig rig="threePt" dir="t"/>
            </a:scene3d>
            <a:sp3d contourW="12700">
              <a:bevelT w="50800" h="50800"/>
              <a:contourClr>
                <a:schemeClr val="bg1">
                  <a:lumMod val="85000"/>
                </a:schemeClr>
              </a:contourClr>
            </a:sp3d>
            <a:extLst>
              <a:ext uri="{91240B29-F687-4F45-9708-019B960494DF}">
                <a14:hiddenLine xmlns:a14="http://schemas.microsoft.com/office/drawing/2010/main" w="9525" cap="flat">
                  <a:solidFill>
                    <a:srgbClr val="006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a:p>
          </p:txBody>
        </p:sp>
        <p:sp>
          <p:nvSpPr>
            <p:cNvPr id="13" name="Freeform 12"/>
            <p:cNvSpPr>
              <a:spLocks noChangeArrowheads="1"/>
            </p:cNvSpPr>
            <p:nvPr/>
          </p:nvSpPr>
          <p:spPr bwMode="auto">
            <a:xfrm>
              <a:off x="3943364" y="1198681"/>
              <a:ext cx="846705" cy="1916571"/>
            </a:xfrm>
            <a:custGeom>
              <a:avLst/>
              <a:gdLst>
                <a:gd name="T0" fmla="*/ 569 w 1140"/>
                <a:gd name="T1" fmla="*/ 2577 h 2578"/>
                <a:gd name="T2" fmla="*/ 569 w 1140"/>
                <a:gd name="T3" fmla="*/ 2577 h 2578"/>
                <a:gd name="T4" fmla="*/ 0 w 1140"/>
                <a:gd name="T5" fmla="*/ 1288 h 2578"/>
                <a:gd name="T6" fmla="*/ 569 w 1140"/>
                <a:gd name="T7" fmla="*/ 0 h 2578"/>
                <a:gd name="T8" fmla="*/ 1139 w 1140"/>
                <a:gd name="T9" fmla="*/ 1288 h 2578"/>
                <a:gd name="T10" fmla="*/ 569 w 1140"/>
                <a:gd name="T11" fmla="*/ 2577 h 2578"/>
                <a:gd name="T12" fmla="*/ 1108 w 1140"/>
                <a:gd name="T13" fmla="*/ 1288 h 2578"/>
                <a:gd name="T14" fmla="*/ 1108 w 1140"/>
                <a:gd name="T15" fmla="*/ 1288 h 2578"/>
                <a:gd name="T16" fmla="*/ 569 w 1140"/>
                <a:gd name="T17" fmla="*/ 61 h 2578"/>
                <a:gd name="T18" fmla="*/ 30 w 1140"/>
                <a:gd name="T19" fmla="*/ 1288 h 2578"/>
                <a:gd name="T20" fmla="*/ 569 w 1140"/>
                <a:gd name="T21" fmla="*/ 2516 h 2578"/>
                <a:gd name="T22" fmla="*/ 1108 w 1140"/>
                <a:gd name="T23" fmla="*/ 1288 h 2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0" h="2578">
                  <a:moveTo>
                    <a:pt x="569" y="2577"/>
                  </a:moveTo>
                  <a:lnTo>
                    <a:pt x="569" y="2577"/>
                  </a:lnTo>
                  <a:cubicBezTo>
                    <a:pt x="269" y="2577"/>
                    <a:pt x="0" y="2007"/>
                    <a:pt x="0" y="1288"/>
                  </a:cubicBezTo>
                  <a:cubicBezTo>
                    <a:pt x="0" y="570"/>
                    <a:pt x="269" y="0"/>
                    <a:pt x="569" y="0"/>
                  </a:cubicBezTo>
                  <a:cubicBezTo>
                    <a:pt x="868" y="0"/>
                    <a:pt x="1139" y="570"/>
                    <a:pt x="1139" y="1288"/>
                  </a:cubicBezTo>
                  <a:cubicBezTo>
                    <a:pt x="1139" y="2007"/>
                    <a:pt x="868" y="2577"/>
                    <a:pt x="569" y="2577"/>
                  </a:cubicBezTo>
                  <a:close/>
                  <a:moveTo>
                    <a:pt x="1108" y="1288"/>
                  </a:moveTo>
                  <a:lnTo>
                    <a:pt x="1108" y="1288"/>
                  </a:lnTo>
                  <a:cubicBezTo>
                    <a:pt x="1108" y="629"/>
                    <a:pt x="868" y="61"/>
                    <a:pt x="569" y="61"/>
                  </a:cubicBezTo>
                  <a:cubicBezTo>
                    <a:pt x="269" y="61"/>
                    <a:pt x="30" y="629"/>
                    <a:pt x="30" y="1288"/>
                  </a:cubicBezTo>
                  <a:cubicBezTo>
                    <a:pt x="30" y="1947"/>
                    <a:pt x="269" y="2516"/>
                    <a:pt x="569" y="2516"/>
                  </a:cubicBezTo>
                  <a:cubicBezTo>
                    <a:pt x="868" y="2516"/>
                    <a:pt x="1108" y="1947"/>
                    <a:pt x="1108" y="1288"/>
                  </a:cubicBezTo>
                  <a:close/>
                </a:path>
              </a:pathLst>
            </a:custGeom>
            <a:solidFill>
              <a:schemeClr val="accent2"/>
            </a:solidFill>
            <a:ln>
              <a:noFill/>
            </a:ln>
            <a:effectLst/>
            <a:scene3d>
              <a:camera prst="orthographicFront"/>
              <a:lightRig rig="threePt" dir="t"/>
            </a:scene3d>
            <a:sp3d contourW="12700">
              <a:bevelT w="50800" h="50800"/>
              <a:contourClr>
                <a:schemeClr val="bg1">
                  <a:lumMod val="85000"/>
                </a:schemeClr>
              </a:contourClr>
            </a:sp3d>
            <a:extLst>
              <a:ext uri="{91240B29-F687-4F45-9708-019B960494DF}">
                <a14:hiddenLine xmlns:a14="http://schemas.microsoft.com/office/drawing/2010/main" w="9525" cap="flat">
                  <a:solidFill>
                    <a:srgbClr val="006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a:p>
          </p:txBody>
        </p:sp>
        <p:sp>
          <p:nvSpPr>
            <p:cNvPr id="14" name="Freeform 13"/>
            <p:cNvSpPr>
              <a:spLocks noChangeArrowheads="1"/>
            </p:cNvSpPr>
            <p:nvPr/>
          </p:nvSpPr>
          <p:spPr bwMode="auto">
            <a:xfrm>
              <a:off x="3408430" y="1490761"/>
              <a:ext cx="1916572" cy="1312720"/>
            </a:xfrm>
            <a:custGeom>
              <a:avLst/>
              <a:gdLst>
                <a:gd name="T0" fmla="*/ 2426 w 2578"/>
                <a:gd name="T1" fmla="*/ 1498 h 1769"/>
                <a:gd name="T2" fmla="*/ 2426 w 2578"/>
                <a:gd name="T3" fmla="*/ 1498 h 1769"/>
                <a:gd name="T4" fmla="*/ 1019 w 2578"/>
                <a:gd name="T5" fmla="*/ 1379 h 1769"/>
                <a:gd name="T6" fmla="*/ 150 w 2578"/>
                <a:gd name="T7" fmla="*/ 300 h 1769"/>
                <a:gd name="T8" fmla="*/ 1558 w 2578"/>
                <a:gd name="T9" fmla="*/ 390 h 1769"/>
                <a:gd name="T10" fmla="*/ 2426 w 2578"/>
                <a:gd name="T11" fmla="*/ 1498 h 1769"/>
                <a:gd name="T12" fmla="*/ 1528 w 2578"/>
                <a:gd name="T13" fmla="*/ 420 h 1769"/>
                <a:gd name="T14" fmla="*/ 1528 w 2578"/>
                <a:gd name="T15" fmla="*/ 420 h 1769"/>
                <a:gd name="T16" fmla="*/ 210 w 2578"/>
                <a:gd name="T17" fmla="*/ 330 h 1769"/>
                <a:gd name="T18" fmla="*/ 1049 w 2578"/>
                <a:gd name="T19" fmla="*/ 1349 h 1769"/>
                <a:gd name="T20" fmla="*/ 2367 w 2578"/>
                <a:gd name="T21" fmla="*/ 1469 h 1769"/>
                <a:gd name="T22" fmla="*/ 1528 w 2578"/>
                <a:gd name="T23" fmla="*/ 420 h 1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78" h="1769">
                  <a:moveTo>
                    <a:pt x="2426" y="1498"/>
                  </a:moveTo>
                  <a:lnTo>
                    <a:pt x="2426" y="1498"/>
                  </a:lnTo>
                  <a:cubicBezTo>
                    <a:pt x="2277" y="1768"/>
                    <a:pt x="1648" y="1738"/>
                    <a:pt x="1019" y="1379"/>
                  </a:cubicBezTo>
                  <a:cubicBezTo>
                    <a:pt x="389" y="1049"/>
                    <a:pt x="0" y="570"/>
                    <a:pt x="150" y="300"/>
                  </a:cubicBezTo>
                  <a:cubicBezTo>
                    <a:pt x="300" y="0"/>
                    <a:pt x="929" y="61"/>
                    <a:pt x="1558" y="390"/>
                  </a:cubicBezTo>
                  <a:cubicBezTo>
                    <a:pt x="2186" y="750"/>
                    <a:pt x="2577" y="1229"/>
                    <a:pt x="2426" y="1498"/>
                  </a:cubicBezTo>
                  <a:close/>
                  <a:moveTo>
                    <a:pt x="1528" y="420"/>
                  </a:moveTo>
                  <a:lnTo>
                    <a:pt x="1528" y="420"/>
                  </a:lnTo>
                  <a:cubicBezTo>
                    <a:pt x="959" y="120"/>
                    <a:pt x="360" y="61"/>
                    <a:pt x="210" y="330"/>
                  </a:cubicBezTo>
                  <a:cubicBezTo>
                    <a:pt x="90" y="570"/>
                    <a:pt x="450" y="1049"/>
                    <a:pt x="1049" y="1349"/>
                  </a:cubicBezTo>
                  <a:cubicBezTo>
                    <a:pt x="1618" y="1678"/>
                    <a:pt x="2217" y="1738"/>
                    <a:pt x="2367" y="1469"/>
                  </a:cubicBezTo>
                  <a:cubicBezTo>
                    <a:pt x="2486" y="1229"/>
                    <a:pt x="2127" y="750"/>
                    <a:pt x="1528" y="420"/>
                  </a:cubicBezTo>
                  <a:close/>
                </a:path>
              </a:pathLst>
            </a:custGeom>
            <a:solidFill>
              <a:schemeClr val="accent6"/>
            </a:solidFill>
            <a:ln>
              <a:noFill/>
            </a:ln>
            <a:effectLst/>
            <a:scene3d>
              <a:camera prst="orthographicFront"/>
              <a:lightRig rig="threePt" dir="t"/>
            </a:scene3d>
            <a:sp3d contourW="12700">
              <a:bevelT w="50800" h="50800"/>
              <a:contourClr>
                <a:schemeClr val="bg1">
                  <a:lumMod val="85000"/>
                </a:schemeClr>
              </a:contourClr>
            </a:sp3d>
            <a:extLst>
              <a:ext uri="{91240B29-F687-4F45-9708-019B960494DF}">
                <a14:hiddenLine xmlns:a14="http://schemas.microsoft.com/office/drawing/2010/main" w="9525" cap="flat">
                  <a:solidFill>
                    <a:srgbClr val="006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a:p>
          </p:txBody>
        </p:sp>
        <p:sp>
          <p:nvSpPr>
            <p:cNvPr id="15" name="Freeform 14"/>
            <p:cNvSpPr>
              <a:spLocks noChangeArrowheads="1"/>
            </p:cNvSpPr>
            <p:nvPr/>
          </p:nvSpPr>
          <p:spPr bwMode="auto">
            <a:xfrm>
              <a:off x="3408430" y="1490761"/>
              <a:ext cx="1916572" cy="1312720"/>
            </a:xfrm>
            <a:custGeom>
              <a:avLst/>
              <a:gdLst>
                <a:gd name="T0" fmla="*/ 1019 w 2578"/>
                <a:gd name="T1" fmla="*/ 390 h 1769"/>
                <a:gd name="T2" fmla="*/ 1019 w 2578"/>
                <a:gd name="T3" fmla="*/ 390 h 1769"/>
                <a:gd name="T4" fmla="*/ 2426 w 2578"/>
                <a:gd name="T5" fmla="*/ 300 h 1769"/>
                <a:gd name="T6" fmla="*/ 1558 w 2578"/>
                <a:gd name="T7" fmla="*/ 1379 h 1769"/>
                <a:gd name="T8" fmla="*/ 150 w 2578"/>
                <a:gd name="T9" fmla="*/ 1498 h 1769"/>
                <a:gd name="T10" fmla="*/ 1019 w 2578"/>
                <a:gd name="T11" fmla="*/ 390 h 1769"/>
                <a:gd name="T12" fmla="*/ 210 w 2578"/>
                <a:gd name="T13" fmla="*/ 1469 h 1769"/>
                <a:gd name="T14" fmla="*/ 210 w 2578"/>
                <a:gd name="T15" fmla="*/ 1469 h 1769"/>
                <a:gd name="T16" fmla="*/ 1528 w 2578"/>
                <a:gd name="T17" fmla="*/ 1349 h 1769"/>
                <a:gd name="T18" fmla="*/ 2367 w 2578"/>
                <a:gd name="T19" fmla="*/ 330 h 1769"/>
                <a:gd name="T20" fmla="*/ 1049 w 2578"/>
                <a:gd name="T21" fmla="*/ 420 h 1769"/>
                <a:gd name="T22" fmla="*/ 210 w 2578"/>
                <a:gd name="T23" fmla="*/ 1469 h 1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78" h="1769">
                  <a:moveTo>
                    <a:pt x="1019" y="390"/>
                  </a:moveTo>
                  <a:lnTo>
                    <a:pt x="1019" y="390"/>
                  </a:lnTo>
                  <a:cubicBezTo>
                    <a:pt x="1648" y="61"/>
                    <a:pt x="2277" y="0"/>
                    <a:pt x="2426" y="300"/>
                  </a:cubicBezTo>
                  <a:cubicBezTo>
                    <a:pt x="2577" y="570"/>
                    <a:pt x="2186" y="1049"/>
                    <a:pt x="1558" y="1379"/>
                  </a:cubicBezTo>
                  <a:cubicBezTo>
                    <a:pt x="929" y="1738"/>
                    <a:pt x="300" y="1768"/>
                    <a:pt x="150" y="1498"/>
                  </a:cubicBezTo>
                  <a:cubicBezTo>
                    <a:pt x="0" y="1229"/>
                    <a:pt x="389" y="750"/>
                    <a:pt x="1019" y="390"/>
                  </a:cubicBezTo>
                  <a:close/>
                  <a:moveTo>
                    <a:pt x="210" y="1469"/>
                  </a:moveTo>
                  <a:lnTo>
                    <a:pt x="210" y="1469"/>
                  </a:lnTo>
                  <a:cubicBezTo>
                    <a:pt x="360" y="1738"/>
                    <a:pt x="959" y="1678"/>
                    <a:pt x="1528" y="1349"/>
                  </a:cubicBezTo>
                  <a:cubicBezTo>
                    <a:pt x="2127" y="1049"/>
                    <a:pt x="2486" y="570"/>
                    <a:pt x="2367" y="330"/>
                  </a:cubicBezTo>
                  <a:cubicBezTo>
                    <a:pt x="2217" y="61"/>
                    <a:pt x="1618" y="120"/>
                    <a:pt x="1049" y="420"/>
                  </a:cubicBezTo>
                  <a:cubicBezTo>
                    <a:pt x="450" y="750"/>
                    <a:pt x="90" y="1229"/>
                    <a:pt x="210" y="1469"/>
                  </a:cubicBezTo>
                  <a:close/>
                </a:path>
              </a:pathLst>
            </a:custGeom>
            <a:solidFill>
              <a:schemeClr val="accent5">
                <a:lumMod val="60000"/>
                <a:lumOff val="40000"/>
              </a:schemeClr>
            </a:solidFill>
            <a:ln>
              <a:noFill/>
            </a:ln>
            <a:effectLst/>
            <a:scene3d>
              <a:camera prst="orthographicFront"/>
              <a:lightRig rig="threePt" dir="t"/>
            </a:scene3d>
            <a:sp3d contourW="12700">
              <a:bevelT w="50800" h="50800"/>
              <a:contourClr>
                <a:schemeClr val="bg1">
                  <a:lumMod val="85000"/>
                </a:schemeClr>
              </a:contourClr>
            </a:sp3d>
            <a:extLst>
              <a:ext uri="{91240B29-F687-4F45-9708-019B960494DF}">
                <a14:hiddenLine xmlns:a14="http://schemas.microsoft.com/office/drawing/2010/main" w="9525" cap="flat">
                  <a:solidFill>
                    <a:srgbClr val="006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a:p>
          </p:txBody>
        </p:sp>
      </p:grpSp>
      <p:sp>
        <p:nvSpPr>
          <p:cNvPr id="33" name="TextBox 32"/>
          <p:cNvSpPr txBox="1"/>
          <p:nvPr/>
        </p:nvSpPr>
        <p:spPr>
          <a:xfrm>
            <a:off x="191389" y="2156125"/>
            <a:ext cx="2380990" cy="646331"/>
          </a:xfrm>
          <a:prstGeom prst="rect">
            <a:avLst/>
          </a:prstGeom>
          <a:noFill/>
        </p:spPr>
        <p:txBody>
          <a:bodyPr wrap="square" rtlCol="0">
            <a:normAutofit/>
          </a:bodyPr>
          <a:lstStyle/>
          <a:p>
            <a:r>
              <a:rPr lang="en-US" sz="1200" b="1" dirty="0">
                <a:solidFill>
                  <a:schemeClr val="bg2">
                    <a:lumMod val="25000"/>
                  </a:schemeClr>
                </a:solidFill>
              </a:rPr>
              <a:t>HEAVEN AND EARTH FULFILL THE WORD OF GOD.</a:t>
            </a:r>
          </a:p>
        </p:txBody>
      </p:sp>
      <p:sp>
        <p:nvSpPr>
          <p:cNvPr id="36" name="TextBox 35"/>
          <p:cNvSpPr txBox="1"/>
          <p:nvPr/>
        </p:nvSpPr>
        <p:spPr>
          <a:xfrm>
            <a:off x="6857830" y="1965813"/>
            <a:ext cx="2036835" cy="1819660"/>
          </a:xfrm>
          <a:prstGeom prst="rect">
            <a:avLst/>
          </a:prstGeom>
          <a:noFill/>
        </p:spPr>
        <p:txBody>
          <a:bodyPr wrap="square" rtlCol="0">
            <a:normAutofit fontScale="85000" lnSpcReduction="10000"/>
          </a:bodyPr>
          <a:lstStyle/>
          <a:p>
            <a:r>
              <a:rPr lang="en-US" sz="1200" b="1" dirty="0">
                <a:solidFill>
                  <a:schemeClr val="bg2">
                    <a:lumMod val="25000"/>
                  </a:schemeClr>
                </a:solidFill>
              </a:rPr>
              <a:t>JESUS CHRIST SUSTAINS AND CARRIES HEAVEN AND EARTH FORWARD THROUGH THE FATHER’S DECREES AND ORDINANCES ACCORDING TO HIS WILL. </a:t>
            </a:r>
          </a:p>
          <a:p>
            <a:endParaRPr lang="en-US" sz="1200" b="1" dirty="0">
              <a:solidFill>
                <a:schemeClr val="bg2">
                  <a:lumMod val="25000"/>
                </a:schemeClr>
              </a:solidFill>
            </a:endParaRPr>
          </a:p>
          <a:p>
            <a:r>
              <a:rPr lang="en-US" sz="1200" b="1" dirty="0">
                <a:solidFill>
                  <a:schemeClr val="bg2">
                    <a:lumMod val="25000"/>
                  </a:schemeClr>
                </a:solidFill>
              </a:rPr>
              <a:t>Colossians 1:16-17, Hebrews 1:3.  </a:t>
            </a:r>
          </a:p>
          <a:p>
            <a:endParaRPr lang="en-US" sz="1200" b="1" dirty="0">
              <a:solidFill>
                <a:schemeClr val="bg2">
                  <a:lumMod val="25000"/>
                </a:schemeClr>
              </a:solidFill>
            </a:endParaRPr>
          </a:p>
          <a:p>
            <a:r>
              <a:rPr lang="en-US" sz="1200" b="1" dirty="0">
                <a:solidFill>
                  <a:schemeClr val="bg2">
                    <a:lumMod val="25000"/>
                  </a:schemeClr>
                </a:solidFill>
              </a:rPr>
              <a:t>*(Consist= </a:t>
            </a:r>
            <a:r>
              <a:rPr lang="en-US" sz="1200" b="1" dirty="0" err="1">
                <a:solidFill>
                  <a:schemeClr val="bg2">
                    <a:lumMod val="25000"/>
                  </a:schemeClr>
                </a:solidFill>
              </a:rPr>
              <a:t>sunistao</a:t>
            </a:r>
            <a:r>
              <a:rPr lang="en-US" sz="1200" b="1" dirty="0">
                <a:solidFill>
                  <a:schemeClr val="bg2">
                    <a:lumMod val="25000"/>
                  </a:schemeClr>
                </a:solidFill>
              </a:rPr>
              <a:t>, Upholding= </a:t>
            </a:r>
            <a:r>
              <a:rPr lang="en-US" sz="1200" b="1" dirty="0" err="1">
                <a:solidFill>
                  <a:schemeClr val="bg2">
                    <a:lumMod val="25000"/>
                  </a:schemeClr>
                </a:solidFill>
              </a:rPr>
              <a:t>phero</a:t>
            </a:r>
            <a:r>
              <a:rPr lang="en-US" sz="1200" b="1" dirty="0">
                <a:solidFill>
                  <a:schemeClr val="bg2">
                    <a:lumMod val="25000"/>
                  </a:schemeClr>
                </a:solidFill>
              </a:rPr>
              <a:t> ~ carry forward.)</a:t>
            </a:r>
          </a:p>
        </p:txBody>
      </p:sp>
      <p:grpSp>
        <p:nvGrpSpPr>
          <p:cNvPr id="3" name="Group 2">
            <a:extLst>
              <a:ext uri="{FF2B5EF4-FFF2-40B4-BE49-F238E27FC236}">
                <a16:creationId xmlns:a16="http://schemas.microsoft.com/office/drawing/2014/main" id="{A0D9EBCA-F51B-4635-91DE-A9C468D93A58}"/>
              </a:ext>
            </a:extLst>
          </p:cNvPr>
          <p:cNvGrpSpPr/>
          <p:nvPr/>
        </p:nvGrpSpPr>
        <p:grpSpPr>
          <a:xfrm>
            <a:off x="1683955" y="984642"/>
            <a:ext cx="913728" cy="913728"/>
            <a:chOff x="1683955" y="1432112"/>
            <a:chExt cx="913728" cy="913728"/>
          </a:xfrm>
        </p:grpSpPr>
        <p:sp>
          <p:nvSpPr>
            <p:cNvPr id="42" name="Teardrop 41"/>
            <p:cNvSpPr/>
            <p:nvPr/>
          </p:nvSpPr>
          <p:spPr>
            <a:xfrm rot="2620630">
              <a:off x="1683955" y="1432112"/>
              <a:ext cx="913728" cy="913728"/>
            </a:xfrm>
            <a:prstGeom prst="teardrop">
              <a:avLst/>
            </a:prstGeom>
            <a:solidFill>
              <a:schemeClr val="bg1">
                <a:lumMod val="95000"/>
              </a:schemeClr>
            </a:solidFill>
            <a:ln w="44450">
              <a:solidFill>
                <a:schemeClr val="accent4">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2" name="TextBox 1"/>
            <p:cNvSpPr txBox="1"/>
            <p:nvPr/>
          </p:nvSpPr>
          <p:spPr>
            <a:xfrm>
              <a:off x="1897391" y="1473305"/>
              <a:ext cx="521568" cy="769441"/>
            </a:xfrm>
            <a:prstGeom prst="rect">
              <a:avLst/>
            </a:prstGeom>
            <a:noFill/>
          </p:spPr>
          <p:txBody>
            <a:bodyPr wrap="square" rtlCol="0">
              <a:normAutofit/>
            </a:bodyPr>
            <a:lstStyle/>
            <a:p>
              <a:r>
                <a:rPr lang="en-US" sz="4400" b="1" dirty="0">
                  <a:solidFill>
                    <a:schemeClr val="accent2"/>
                  </a:solidFill>
                </a:rPr>
                <a:t>A</a:t>
              </a:r>
            </a:p>
          </p:txBody>
        </p:sp>
      </p:grpSp>
      <p:grpSp>
        <p:nvGrpSpPr>
          <p:cNvPr id="4" name="Group 3">
            <a:extLst>
              <a:ext uri="{FF2B5EF4-FFF2-40B4-BE49-F238E27FC236}">
                <a16:creationId xmlns:a16="http://schemas.microsoft.com/office/drawing/2014/main" id="{65CC1C32-2523-426E-98A7-26A2CCC17FEB}"/>
              </a:ext>
            </a:extLst>
          </p:cNvPr>
          <p:cNvGrpSpPr/>
          <p:nvPr/>
        </p:nvGrpSpPr>
        <p:grpSpPr>
          <a:xfrm>
            <a:off x="6577689" y="984643"/>
            <a:ext cx="913728" cy="913728"/>
            <a:chOff x="6577689" y="1432113"/>
            <a:chExt cx="913728" cy="913728"/>
          </a:xfrm>
        </p:grpSpPr>
        <p:sp>
          <p:nvSpPr>
            <p:cNvPr id="41" name="Teardrop 40"/>
            <p:cNvSpPr/>
            <p:nvPr/>
          </p:nvSpPr>
          <p:spPr>
            <a:xfrm rot="13504906">
              <a:off x="6577689" y="1432113"/>
              <a:ext cx="913728" cy="913728"/>
            </a:xfrm>
            <a:prstGeom prst="teardrop">
              <a:avLst/>
            </a:prstGeom>
            <a:solidFill>
              <a:schemeClr val="bg1">
                <a:lumMod val="95000"/>
              </a:schemeClr>
            </a:solidFill>
            <a:ln w="44450">
              <a:solidFill>
                <a:schemeClr val="accent4">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45" name="TextBox 44"/>
            <p:cNvSpPr txBox="1"/>
            <p:nvPr/>
          </p:nvSpPr>
          <p:spPr>
            <a:xfrm>
              <a:off x="6767441" y="1473305"/>
              <a:ext cx="521568" cy="769441"/>
            </a:xfrm>
            <a:prstGeom prst="rect">
              <a:avLst/>
            </a:prstGeom>
            <a:noFill/>
          </p:spPr>
          <p:txBody>
            <a:bodyPr wrap="square" rtlCol="0">
              <a:normAutofit/>
            </a:bodyPr>
            <a:lstStyle/>
            <a:p>
              <a:r>
                <a:rPr lang="en-US" sz="4400" b="1" dirty="0">
                  <a:solidFill>
                    <a:schemeClr val="accent5"/>
                  </a:solidFill>
                </a:rPr>
                <a:t>B</a:t>
              </a:r>
            </a:p>
          </p:txBody>
        </p:sp>
      </p:grpSp>
      <p:sp>
        <p:nvSpPr>
          <p:cNvPr id="46" name="TextBox 45"/>
          <p:cNvSpPr txBox="1"/>
          <p:nvPr/>
        </p:nvSpPr>
        <p:spPr>
          <a:xfrm>
            <a:off x="1607448" y="4307378"/>
            <a:ext cx="6073208" cy="276999"/>
          </a:xfrm>
          <a:prstGeom prst="rect">
            <a:avLst/>
          </a:prstGeom>
          <a:noFill/>
        </p:spPr>
        <p:txBody>
          <a:bodyPr wrap="square" rtlCol="0">
            <a:normAutofit/>
          </a:bodyPr>
          <a:lstStyle/>
          <a:p>
            <a:pPr algn="ctr"/>
            <a:r>
              <a:rPr lang="en-US" sz="1200" b="1" dirty="0">
                <a:solidFill>
                  <a:schemeClr val="bg2">
                    <a:lumMod val="25000"/>
                  </a:schemeClr>
                </a:solidFill>
              </a:rPr>
              <a:t>GOD COMMANDED AND HEAVEN AND EARTH WERE CREATED – PSALM 148:5-7 </a:t>
            </a:r>
          </a:p>
        </p:txBody>
      </p:sp>
      <p:sp>
        <p:nvSpPr>
          <p:cNvPr id="35" name="TextBox 34">
            <a:extLst>
              <a:ext uri="{FF2B5EF4-FFF2-40B4-BE49-F238E27FC236}">
                <a16:creationId xmlns:a16="http://schemas.microsoft.com/office/drawing/2014/main" id="{4BB94737-C972-4E4D-9A65-64D0D467FF1C}"/>
              </a:ext>
            </a:extLst>
          </p:cNvPr>
          <p:cNvSpPr txBox="1"/>
          <p:nvPr/>
        </p:nvSpPr>
        <p:spPr>
          <a:xfrm>
            <a:off x="371833" y="-176083"/>
            <a:ext cx="5850951" cy="477054"/>
          </a:xfrm>
          <a:prstGeom prst="rect">
            <a:avLst/>
          </a:prstGeom>
          <a:noFill/>
        </p:spPr>
        <p:txBody>
          <a:bodyPr wrap="square" rtlCol="0">
            <a:normAutofit/>
          </a:bodyPr>
          <a:lstStyle/>
          <a:p>
            <a:endParaRPr lang="en-US" sz="2500" dirty="0">
              <a:solidFill>
                <a:schemeClr val="accent5"/>
              </a:solidFill>
            </a:endParaRPr>
          </a:p>
        </p:txBody>
      </p:sp>
      <p:sp>
        <p:nvSpPr>
          <p:cNvPr id="47" name="TextBox 46">
            <a:extLst>
              <a:ext uri="{FF2B5EF4-FFF2-40B4-BE49-F238E27FC236}">
                <a16:creationId xmlns:a16="http://schemas.microsoft.com/office/drawing/2014/main" id="{1B494204-6F2A-4F6E-A296-53E15AC76DDC}"/>
              </a:ext>
            </a:extLst>
          </p:cNvPr>
          <p:cNvSpPr txBox="1"/>
          <p:nvPr/>
        </p:nvSpPr>
        <p:spPr>
          <a:xfrm>
            <a:off x="4006627" y="1877775"/>
            <a:ext cx="1173681" cy="671548"/>
          </a:xfrm>
          <a:prstGeom prst="rect">
            <a:avLst/>
          </a:prstGeom>
          <a:noFill/>
        </p:spPr>
        <p:txBody>
          <a:bodyPr wrap="square" rtlCol="0">
            <a:normAutofit fontScale="77500" lnSpcReduction="20000"/>
          </a:bodyPr>
          <a:lstStyle/>
          <a:p>
            <a:pPr algn="ctr"/>
            <a:r>
              <a:rPr lang="en-US" sz="1600" b="1" dirty="0">
                <a:solidFill>
                  <a:schemeClr val="accent5">
                    <a:lumMod val="50000"/>
                  </a:schemeClr>
                </a:solidFill>
              </a:rPr>
              <a:t>JESUS CHRIST</a:t>
            </a:r>
          </a:p>
          <a:p>
            <a:pPr algn="ctr"/>
            <a:r>
              <a:rPr lang="en-US" sz="1600" b="1" dirty="0">
                <a:solidFill>
                  <a:schemeClr val="accent5">
                    <a:lumMod val="50000"/>
                  </a:schemeClr>
                </a:solidFill>
              </a:rPr>
              <a:t>IS OUR </a:t>
            </a:r>
          </a:p>
          <a:p>
            <a:pPr algn="ctr"/>
            <a:r>
              <a:rPr lang="en-US" sz="1600" b="1" dirty="0">
                <a:solidFill>
                  <a:schemeClr val="accent5">
                    <a:lumMod val="50000"/>
                  </a:schemeClr>
                </a:solidFill>
              </a:rPr>
              <a:t>CONSTANT</a:t>
            </a:r>
          </a:p>
        </p:txBody>
      </p:sp>
    </p:spTree>
    <p:extLst>
      <p:ext uri="{BB962C8B-B14F-4D97-AF65-F5344CB8AC3E}">
        <p14:creationId xmlns:p14="http://schemas.microsoft.com/office/powerpoint/2010/main" val="194378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 calcmode="lin" valueType="num">
                                      <p:cBhvr>
                                        <p:cTn id="26" dur="1000" fill="hold"/>
                                        <p:tgtEl>
                                          <p:spTgt spid="37"/>
                                        </p:tgtEl>
                                        <p:attrNameLst>
                                          <p:attrName>style.rotation</p:attrName>
                                        </p:attrNameLst>
                                      </p:cBhvr>
                                      <p:tavLst>
                                        <p:tav tm="0">
                                          <p:val>
                                            <p:fltVal val="90"/>
                                          </p:val>
                                        </p:tav>
                                        <p:tav tm="100000">
                                          <p:val>
                                            <p:fltVal val="0"/>
                                          </p:val>
                                        </p:tav>
                                      </p:tavLst>
                                    </p:anim>
                                    <p:animEffect transition="in" filter="fade">
                                      <p:cBhvr>
                                        <p:cTn id="27" dur="1000"/>
                                        <p:tgtEl>
                                          <p:spTgt spid="37"/>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1000" fill="hold"/>
                                        <p:tgtEl>
                                          <p:spTgt spid="39"/>
                                        </p:tgtEl>
                                        <p:attrNameLst>
                                          <p:attrName>ppt_w</p:attrName>
                                        </p:attrNameLst>
                                      </p:cBhvr>
                                      <p:tavLst>
                                        <p:tav tm="0">
                                          <p:val>
                                            <p:fltVal val="0"/>
                                          </p:val>
                                        </p:tav>
                                        <p:tav tm="100000">
                                          <p:val>
                                            <p:strVal val="#ppt_w"/>
                                          </p:val>
                                        </p:tav>
                                      </p:tavLst>
                                    </p:anim>
                                    <p:anim calcmode="lin" valueType="num">
                                      <p:cBhvr>
                                        <p:cTn id="31" dur="1000" fill="hold"/>
                                        <p:tgtEl>
                                          <p:spTgt spid="39"/>
                                        </p:tgtEl>
                                        <p:attrNameLst>
                                          <p:attrName>ppt_h</p:attrName>
                                        </p:attrNameLst>
                                      </p:cBhvr>
                                      <p:tavLst>
                                        <p:tav tm="0">
                                          <p:val>
                                            <p:fltVal val="0"/>
                                          </p:val>
                                        </p:tav>
                                        <p:tav tm="100000">
                                          <p:val>
                                            <p:strVal val="#ppt_h"/>
                                          </p:val>
                                        </p:tav>
                                      </p:tavLst>
                                    </p:anim>
                                    <p:anim calcmode="lin" valueType="num">
                                      <p:cBhvr>
                                        <p:cTn id="32" dur="1000" fill="hold"/>
                                        <p:tgtEl>
                                          <p:spTgt spid="39"/>
                                        </p:tgtEl>
                                        <p:attrNameLst>
                                          <p:attrName>style.rotation</p:attrName>
                                        </p:attrNameLst>
                                      </p:cBhvr>
                                      <p:tavLst>
                                        <p:tav tm="0">
                                          <p:val>
                                            <p:fltVal val="90"/>
                                          </p:val>
                                        </p:tav>
                                        <p:tav tm="100000">
                                          <p:val>
                                            <p:fltVal val="0"/>
                                          </p:val>
                                        </p:tav>
                                      </p:tavLst>
                                    </p:anim>
                                    <p:animEffect transition="in" filter="fade">
                                      <p:cBhvr>
                                        <p:cTn id="33" dur="1000"/>
                                        <p:tgtEl>
                                          <p:spTgt spid="39"/>
                                        </p:tgtEl>
                                      </p:cBhvr>
                                    </p:animEffect>
                                  </p:childTnLst>
                                </p:cTn>
                              </p:par>
                              <p:par>
                                <p:cTn id="34" presetID="50" presetClass="entr" presetSubtype="0" decel="10000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1000" fill="hold"/>
                                        <p:tgtEl>
                                          <p:spTgt spid="3"/>
                                        </p:tgtEl>
                                        <p:attrNameLst>
                                          <p:attrName>ppt_w</p:attrName>
                                        </p:attrNameLst>
                                      </p:cBhvr>
                                      <p:tavLst>
                                        <p:tav tm="0">
                                          <p:val>
                                            <p:strVal val="#ppt_w+.3"/>
                                          </p:val>
                                        </p:tav>
                                        <p:tav tm="100000">
                                          <p:val>
                                            <p:strVal val="#ppt_w"/>
                                          </p:val>
                                        </p:tav>
                                      </p:tavLst>
                                    </p:anim>
                                    <p:anim calcmode="lin" valueType="num">
                                      <p:cBhvr>
                                        <p:cTn id="37" dur="1000" fill="hold"/>
                                        <p:tgtEl>
                                          <p:spTgt spid="3"/>
                                        </p:tgtEl>
                                        <p:attrNameLst>
                                          <p:attrName>ppt_h</p:attrName>
                                        </p:attrNameLst>
                                      </p:cBhvr>
                                      <p:tavLst>
                                        <p:tav tm="0">
                                          <p:val>
                                            <p:strVal val="#ppt_h"/>
                                          </p:val>
                                        </p:tav>
                                        <p:tav tm="100000">
                                          <p:val>
                                            <p:strVal val="#ppt_h"/>
                                          </p:val>
                                        </p:tav>
                                      </p:tavLst>
                                    </p:anim>
                                    <p:animEffect transition="in" filter="fade">
                                      <p:cBhvr>
                                        <p:cTn id="38" dur="1000"/>
                                        <p:tgtEl>
                                          <p:spTgt spid="3"/>
                                        </p:tgtEl>
                                      </p:cBhvr>
                                    </p:animEffect>
                                  </p:childTnLst>
                                </p:cTn>
                              </p:par>
                              <p:par>
                                <p:cTn id="39" presetID="10" presetClass="entr" presetSubtype="0" fill="hold" grpId="0" nodeType="withEffect">
                                  <p:stCondLst>
                                    <p:cond delay="60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1000" fill="hold"/>
                                        <p:tgtEl>
                                          <p:spTgt spid="40"/>
                                        </p:tgtEl>
                                        <p:attrNameLst>
                                          <p:attrName>ppt_w</p:attrName>
                                        </p:attrNameLst>
                                      </p:cBhvr>
                                      <p:tavLst>
                                        <p:tav tm="0">
                                          <p:val>
                                            <p:fltVal val="0"/>
                                          </p:val>
                                        </p:tav>
                                        <p:tav tm="100000">
                                          <p:val>
                                            <p:strVal val="#ppt_w"/>
                                          </p:val>
                                        </p:tav>
                                      </p:tavLst>
                                    </p:anim>
                                    <p:anim calcmode="lin" valueType="num">
                                      <p:cBhvr>
                                        <p:cTn id="47" dur="1000" fill="hold"/>
                                        <p:tgtEl>
                                          <p:spTgt spid="40"/>
                                        </p:tgtEl>
                                        <p:attrNameLst>
                                          <p:attrName>ppt_h</p:attrName>
                                        </p:attrNameLst>
                                      </p:cBhvr>
                                      <p:tavLst>
                                        <p:tav tm="0">
                                          <p:val>
                                            <p:fltVal val="0"/>
                                          </p:val>
                                        </p:tav>
                                        <p:tav tm="100000">
                                          <p:val>
                                            <p:strVal val="#ppt_h"/>
                                          </p:val>
                                        </p:tav>
                                      </p:tavLst>
                                    </p:anim>
                                    <p:anim calcmode="lin" valueType="num">
                                      <p:cBhvr>
                                        <p:cTn id="48" dur="1000" fill="hold"/>
                                        <p:tgtEl>
                                          <p:spTgt spid="40"/>
                                        </p:tgtEl>
                                        <p:attrNameLst>
                                          <p:attrName>style.rotation</p:attrName>
                                        </p:attrNameLst>
                                      </p:cBhvr>
                                      <p:tavLst>
                                        <p:tav tm="0">
                                          <p:val>
                                            <p:fltVal val="90"/>
                                          </p:val>
                                        </p:tav>
                                        <p:tav tm="100000">
                                          <p:val>
                                            <p:fltVal val="0"/>
                                          </p:val>
                                        </p:tav>
                                      </p:tavLst>
                                    </p:anim>
                                    <p:animEffect transition="in" filter="fade">
                                      <p:cBhvr>
                                        <p:cTn id="49" dur="1000"/>
                                        <p:tgtEl>
                                          <p:spTgt spid="40"/>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1000" fill="hold"/>
                                        <p:tgtEl>
                                          <p:spTgt spid="38"/>
                                        </p:tgtEl>
                                        <p:attrNameLst>
                                          <p:attrName>ppt_w</p:attrName>
                                        </p:attrNameLst>
                                      </p:cBhvr>
                                      <p:tavLst>
                                        <p:tav tm="0">
                                          <p:val>
                                            <p:fltVal val="0"/>
                                          </p:val>
                                        </p:tav>
                                        <p:tav tm="100000">
                                          <p:val>
                                            <p:strVal val="#ppt_w"/>
                                          </p:val>
                                        </p:tav>
                                      </p:tavLst>
                                    </p:anim>
                                    <p:anim calcmode="lin" valueType="num">
                                      <p:cBhvr>
                                        <p:cTn id="53" dur="1000" fill="hold"/>
                                        <p:tgtEl>
                                          <p:spTgt spid="38"/>
                                        </p:tgtEl>
                                        <p:attrNameLst>
                                          <p:attrName>ppt_h</p:attrName>
                                        </p:attrNameLst>
                                      </p:cBhvr>
                                      <p:tavLst>
                                        <p:tav tm="0">
                                          <p:val>
                                            <p:fltVal val="0"/>
                                          </p:val>
                                        </p:tav>
                                        <p:tav tm="100000">
                                          <p:val>
                                            <p:strVal val="#ppt_h"/>
                                          </p:val>
                                        </p:tav>
                                      </p:tavLst>
                                    </p:anim>
                                    <p:anim calcmode="lin" valueType="num">
                                      <p:cBhvr>
                                        <p:cTn id="54" dur="1000" fill="hold"/>
                                        <p:tgtEl>
                                          <p:spTgt spid="38"/>
                                        </p:tgtEl>
                                        <p:attrNameLst>
                                          <p:attrName>style.rotation</p:attrName>
                                        </p:attrNameLst>
                                      </p:cBhvr>
                                      <p:tavLst>
                                        <p:tav tm="0">
                                          <p:val>
                                            <p:fltVal val="90"/>
                                          </p:val>
                                        </p:tav>
                                        <p:tav tm="100000">
                                          <p:val>
                                            <p:fltVal val="0"/>
                                          </p:val>
                                        </p:tav>
                                      </p:tavLst>
                                    </p:anim>
                                    <p:animEffect transition="in" filter="fade">
                                      <p:cBhvr>
                                        <p:cTn id="55" dur="1000"/>
                                        <p:tgtEl>
                                          <p:spTgt spid="38"/>
                                        </p:tgtEl>
                                      </p:cBhvr>
                                    </p:animEffect>
                                  </p:childTnLst>
                                </p:cTn>
                              </p:par>
                              <p:par>
                                <p:cTn id="56" presetID="50" presetClass="entr" presetSubtype="0" decel="100000"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1000" fill="hold"/>
                                        <p:tgtEl>
                                          <p:spTgt spid="4"/>
                                        </p:tgtEl>
                                        <p:attrNameLst>
                                          <p:attrName>ppt_w</p:attrName>
                                        </p:attrNameLst>
                                      </p:cBhvr>
                                      <p:tavLst>
                                        <p:tav tm="0">
                                          <p:val>
                                            <p:strVal val="#ppt_w+.3"/>
                                          </p:val>
                                        </p:tav>
                                        <p:tav tm="100000">
                                          <p:val>
                                            <p:strVal val="#ppt_w"/>
                                          </p:val>
                                        </p:tav>
                                      </p:tavLst>
                                    </p:anim>
                                    <p:anim calcmode="lin" valueType="num">
                                      <p:cBhvr>
                                        <p:cTn id="59" dur="1000" fill="hold"/>
                                        <p:tgtEl>
                                          <p:spTgt spid="4"/>
                                        </p:tgtEl>
                                        <p:attrNameLst>
                                          <p:attrName>ppt_h</p:attrName>
                                        </p:attrNameLst>
                                      </p:cBhvr>
                                      <p:tavLst>
                                        <p:tav tm="0">
                                          <p:val>
                                            <p:strVal val="#ppt_h"/>
                                          </p:val>
                                        </p:tav>
                                        <p:tav tm="100000">
                                          <p:val>
                                            <p:strVal val="#ppt_h"/>
                                          </p:val>
                                        </p:tav>
                                      </p:tavLst>
                                    </p:anim>
                                    <p:animEffect transition="in" filter="fade">
                                      <p:cBhvr>
                                        <p:cTn id="60" dur="1000"/>
                                        <p:tgtEl>
                                          <p:spTgt spid="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33" grpId="0"/>
      <p:bldP spid="36" grpId="0"/>
      <p:bldP spid="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1256417" y="115827"/>
            <a:ext cx="6395824" cy="5656106"/>
            <a:chOff x="-1256417" y="115827"/>
            <a:chExt cx="6395824" cy="5656106"/>
          </a:xfrm>
        </p:grpSpPr>
        <p:sp>
          <p:nvSpPr>
            <p:cNvPr id="53" name="Freeform 25">
              <a:extLst>
                <a:ext uri="{FF2B5EF4-FFF2-40B4-BE49-F238E27FC236}">
                  <a16:creationId xmlns:a16="http://schemas.microsoft.com/office/drawing/2014/main" id="{F8C51523-69D9-4279-8670-7B96DA917750}"/>
                </a:ext>
              </a:extLst>
            </p:cNvPr>
            <p:cNvSpPr>
              <a:spLocks noChangeArrowheads="1"/>
            </p:cNvSpPr>
            <p:nvPr userDrawn="1"/>
          </p:nvSpPr>
          <p:spPr bwMode="auto">
            <a:xfrm rot="5400000" flipH="1">
              <a:off x="-1111574" y="1549596"/>
              <a:ext cx="2193979" cy="2483666"/>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alpha val="8000"/>
                  </a:schemeClr>
                </a:gs>
                <a:gs pos="100000">
                  <a:schemeClr val="accent5">
                    <a:lumMod val="30000"/>
                    <a:lumOff val="70000"/>
                  </a:schemeClr>
                </a:gs>
              </a:gsLst>
              <a:lin ang="8100000" scaled="1"/>
              <a:tileRect/>
            </a:gradFill>
            <a:ln w="25400" cap="flat">
              <a:solidFill>
                <a:schemeClr val="bg1">
                  <a:lumMod val="75000"/>
                  <a:alpha val="22000"/>
                </a:schemeClr>
              </a:solidFill>
              <a:bevel/>
              <a:headEnd/>
              <a:tailEnd/>
            </a:ln>
            <a:effectLst/>
          </p:spPr>
          <p:txBody>
            <a:bodyPr wrap="none" anchor="ctr">
              <a:normAutofit/>
            </a:bodyPr>
            <a:lstStyle/>
            <a:p>
              <a:endParaRPr lang="en-US"/>
            </a:p>
          </p:txBody>
        </p:sp>
        <p:sp>
          <p:nvSpPr>
            <p:cNvPr id="57" name="Freeform 25">
              <a:extLst>
                <a:ext uri="{FF2B5EF4-FFF2-40B4-BE49-F238E27FC236}">
                  <a16:creationId xmlns:a16="http://schemas.microsoft.com/office/drawing/2014/main" id="{F8C51523-69D9-4279-8670-7B96DA917750}"/>
                </a:ext>
              </a:extLst>
            </p:cNvPr>
            <p:cNvSpPr>
              <a:spLocks noChangeArrowheads="1"/>
            </p:cNvSpPr>
            <p:nvPr userDrawn="1"/>
          </p:nvSpPr>
          <p:spPr bwMode="auto">
            <a:xfrm rot="5400000" flipH="1">
              <a:off x="856049" y="3051745"/>
              <a:ext cx="1638103" cy="1854393"/>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alpha val="8000"/>
                  </a:schemeClr>
                </a:gs>
                <a:gs pos="100000">
                  <a:schemeClr val="accent5">
                    <a:lumMod val="30000"/>
                    <a:lumOff val="70000"/>
                  </a:schemeClr>
                </a:gs>
              </a:gsLst>
              <a:lin ang="8100000" scaled="1"/>
              <a:tileRect/>
            </a:gradFill>
            <a:ln w="25400" cap="flat">
              <a:solidFill>
                <a:schemeClr val="bg1">
                  <a:lumMod val="75000"/>
                  <a:alpha val="22000"/>
                </a:schemeClr>
              </a:solidFill>
              <a:bevel/>
              <a:headEnd/>
              <a:tailEnd/>
            </a:ln>
            <a:effectLst/>
          </p:spPr>
          <p:txBody>
            <a:bodyPr wrap="none" anchor="ctr">
              <a:normAutofit/>
            </a:bodyPr>
            <a:lstStyle/>
            <a:p>
              <a:endParaRPr lang="en-US"/>
            </a:p>
          </p:txBody>
        </p:sp>
        <p:sp>
          <p:nvSpPr>
            <p:cNvPr id="58" name="Freeform 25">
              <a:extLst>
                <a:ext uri="{FF2B5EF4-FFF2-40B4-BE49-F238E27FC236}">
                  <a16:creationId xmlns:a16="http://schemas.microsoft.com/office/drawing/2014/main" id="{F8C51523-69D9-4279-8670-7B96DA917750}"/>
                </a:ext>
              </a:extLst>
            </p:cNvPr>
            <p:cNvSpPr>
              <a:spLocks noChangeArrowheads="1"/>
            </p:cNvSpPr>
            <p:nvPr userDrawn="1"/>
          </p:nvSpPr>
          <p:spPr bwMode="auto">
            <a:xfrm rot="5400000" flipH="1">
              <a:off x="-368682" y="4036133"/>
              <a:ext cx="1256867" cy="1422820"/>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alpha val="8000"/>
                  </a:schemeClr>
                </a:gs>
                <a:gs pos="100000">
                  <a:schemeClr val="accent5">
                    <a:lumMod val="30000"/>
                    <a:lumOff val="70000"/>
                  </a:schemeClr>
                </a:gs>
              </a:gsLst>
              <a:lin ang="8100000" scaled="1"/>
              <a:tileRect/>
            </a:gradFill>
            <a:ln w="25400" cap="flat">
              <a:solidFill>
                <a:schemeClr val="bg1">
                  <a:lumMod val="75000"/>
                  <a:alpha val="22000"/>
                </a:schemeClr>
              </a:solidFill>
              <a:bevel/>
              <a:headEnd/>
              <a:tailEnd/>
            </a:ln>
            <a:effectLst/>
          </p:spPr>
          <p:txBody>
            <a:bodyPr wrap="none" anchor="ctr">
              <a:normAutofit/>
            </a:bodyPr>
            <a:lstStyle/>
            <a:p>
              <a:endParaRPr lang="en-US"/>
            </a:p>
          </p:txBody>
        </p:sp>
        <p:sp>
          <p:nvSpPr>
            <p:cNvPr id="59" name="Freeform 25">
              <a:extLst>
                <a:ext uri="{FF2B5EF4-FFF2-40B4-BE49-F238E27FC236}">
                  <a16:creationId xmlns:a16="http://schemas.microsoft.com/office/drawing/2014/main" id="{F8C51523-69D9-4279-8670-7B96DA917750}"/>
                </a:ext>
              </a:extLst>
            </p:cNvPr>
            <p:cNvSpPr>
              <a:spLocks noChangeArrowheads="1"/>
            </p:cNvSpPr>
            <p:nvPr userDrawn="1"/>
          </p:nvSpPr>
          <p:spPr bwMode="auto">
            <a:xfrm rot="5400000" flipH="1">
              <a:off x="2437264" y="4216064"/>
              <a:ext cx="938977" cy="1062957"/>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alpha val="8000"/>
                  </a:schemeClr>
                </a:gs>
                <a:gs pos="100000">
                  <a:schemeClr val="accent5">
                    <a:lumMod val="30000"/>
                    <a:lumOff val="70000"/>
                  </a:schemeClr>
                </a:gs>
              </a:gsLst>
              <a:lin ang="8100000" scaled="1"/>
              <a:tileRect/>
            </a:gradFill>
            <a:ln w="25400" cap="flat">
              <a:solidFill>
                <a:schemeClr val="bg1">
                  <a:lumMod val="75000"/>
                  <a:alpha val="22000"/>
                </a:schemeClr>
              </a:solidFill>
              <a:bevel/>
              <a:headEnd/>
              <a:tailEnd/>
            </a:ln>
            <a:effectLst/>
          </p:spPr>
          <p:txBody>
            <a:bodyPr wrap="none" anchor="ctr">
              <a:normAutofit/>
            </a:bodyPr>
            <a:lstStyle/>
            <a:p>
              <a:endParaRPr lang="en-US"/>
            </a:p>
          </p:txBody>
        </p:sp>
        <p:sp>
          <p:nvSpPr>
            <p:cNvPr id="60" name="Freeform 25">
              <a:extLst>
                <a:ext uri="{FF2B5EF4-FFF2-40B4-BE49-F238E27FC236}">
                  <a16:creationId xmlns:a16="http://schemas.microsoft.com/office/drawing/2014/main" id="{F8C51523-69D9-4279-8670-7B96DA917750}"/>
                </a:ext>
              </a:extLst>
            </p:cNvPr>
            <p:cNvSpPr>
              <a:spLocks noChangeArrowheads="1"/>
            </p:cNvSpPr>
            <p:nvPr userDrawn="1"/>
          </p:nvSpPr>
          <p:spPr bwMode="auto">
            <a:xfrm rot="5400000" flipH="1">
              <a:off x="3374464" y="3838105"/>
              <a:ext cx="670597" cy="759141"/>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alpha val="8000"/>
                  </a:schemeClr>
                </a:gs>
                <a:gs pos="100000">
                  <a:schemeClr val="accent5">
                    <a:lumMod val="30000"/>
                    <a:lumOff val="70000"/>
                  </a:schemeClr>
                </a:gs>
              </a:gsLst>
              <a:lin ang="8100000" scaled="1"/>
              <a:tileRect/>
            </a:gradFill>
            <a:ln w="25400" cap="flat">
              <a:solidFill>
                <a:schemeClr val="bg1">
                  <a:lumMod val="75000"/>
                  <a:alpha val="22000"/>
                </a:schemeClr>
              </a:solidFill>
              <a:bevel/>
              <a:headEnd/>
              <a:tailEnd/>
            </a:ln>
            <a:effectLst/>
          </p:spPr>
          <p:txBody>
            <a:bodyPr wrap="none" anchor="ctr">
              <a:normAutofit/>
            </a:bodyPr>
            <a:lstStyle/>
            <a:p>
              <a:endParaRPr lang="en-US"/>
            </a:p>
          </p:txBody>
        </p:sp>
        <p:sp>
          <p:nvSpPr>
            <p:cNvPr id="66" name="Freeform 25">
              <a:extLst>
                <a:ext uri="{FF2B5EF4-FFF2-40B4-BE49-F238E27FC236}">
                  <a16:creationId xmlns:a16="http://schemas.microsoft.com/office/drawing/2014/main" id="{F8C51523-69D9-4279-8670-7B96DA917750}"/>
                </a:ext>
              </a:extLst>
            </p:cNvPr>
            <p:cNvSpPr>
              <a:spLocks noChangeArrowheads="1"/>
            </p:cNvSpPr>
            <p:nvPr userDrawn="1"/>
          </p:nvSpPr>
          <p:spPr bwMode="auto">
            <a:xfrm rot="5400000" flipH="1">
              <a:off x="598815" y="502340"/>
              <a:ext cx="1256867" cy="1422820"/>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alpha val="8000"/>
                  </a:schemeClr>
                </a:gs>
                <a:gs pos="100000">
                  <a:schemeClr val="accent5">
                    <a:lumMod val="30000"/>
                    <a:lumOff val="70000"/>
                  </a:schemeClr>
                </a:gs>
              </a:gsLst>
              <a:lin ang="8100000" scaled="1"/>
              <a:tileRect/>
            </a:gradFill>
            <a:ln w="25400" cap="flat">
              <a:solidFill>
                <a:schemeClr val="bg1">
                  <a:lumMod val="75000"/>
                  <a:alpha val="22000"/>
                </a:schemeClr>
              </a:solidFill>
              <a:bevel/>
              <a:headEnd/>
              <a:tailEnd/>
            </a:ln>
            <a:effectLst/>
          </p:spPr>
          <p:txBody>
            <a:bodyPr wrap="none" anchor="ctr">
              <a:normAutofit/>
            </a:bodyPr>
            <a:lstStyle/>
            <a:p>
              <a:endParaRPr lang="en-US"/>
            </a:p>
          </p:txBody>
        </p:sp>
        <p:sp>
          <p:nvSpPr>
            <p:cNvPr id="67" name="Freeform 25">
              <a:extLst>
                <a:ext uri="{FF2B5EF4-FFF2-40B4-BE49-F238E27FC236}">
                  <a16:creationId xmlns:a16="http://schemas.microsoft.com/office/drawing/2014/main" id="{F8C51523-69D9-4279-8670-7B96DA917750}"/>
                </a:ext>
              </a:extLst>
            </p:cNvPr>
            <p:cNvSpPr>
              <a:spLocks noChangeArrowheads="1"/>
            </p:cNvSpPr>
            <p:nvPr userDrawn="1"/>
          </p:nvSpPr>
          <p:spPr bwMode="auto">
            <a:xfrm rot="5400000" flipH="1">
              <a:off x="3799563" y="4432090"/>
              <a:ext cx="1256867" cy="1422820"/>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alpha val="8000"/>
                  </a:schemeClr>
                </a:gs>
                <a:gs pos="100000">
                  <a:schemeClr val="accent5">
                    <a:lumMod val="30000"/>
                    <a:lumOff val="70000"/>
                  </a:schemeClr>
                </a:gs>
              </a:gsLst>
              <a:lin ang="8100000" scaled="1"/>
              <a:tileRect/>
            </a:gradFill>
            <a:ln w="25400" cap="flat">
              <a:solidFill>
                <a:schemeClr val="bg1">
                  <a:lumMod val="75000"/>
                  <a:alpha val="22000"/>
                </a:schemeClr>
              </a:solidFill>
              <a:bevel/>
              <a:headEnd/>
              <a:tailEnd/>
            </a:ln>
            <a:effectLst/>
          </p:spPr>
          <p:txBody>
            <a:bodyPr wrap="none" anchor="ctr">
              <a:normAutofit/>
            </a:bodyPr>
            <a:lstStyle/>
            <a:p>
              <a:endParaRPr lang="en-US"/>
            </a:p>
          </p:txBody>
        </p:sp>
        <p:sp>
          <p:nvSpPr>
            <p:cNvPr id="68" name="Freeform 25">
              <a:extLst>
                <a:ext uri="{FF2B5EF4-FFF2-40B4-BE49-F238E27FC236}">
                  <a16:creationId xmlns:a16="http://schemas.microsoft.com/office/drawing/2014/main" id="{F8C51523-69D9-4279-8670-7B96DA917750}"/>
                </a:ext>
              </a:extLst>
            </p:cNvPr>
            <p:cNvSpPr>
              <a:spLocks noChangeArrowheads="1"/>
            </p:cNvSpPr>
            <p:nvPr/>
          </p:nvSpPr>
          <p:spPr bwMode="auto">
            <a:xfrm rot="5400000" flipH="1">
              <a:off x="-253063" y="53837"/>
              <a:ext cx="938977" cy="1062957"/>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alpha val="8000"/>
                  </a:schemeClr>
                </a:gs>
                <a:gs pos="100000">
                  <a:schemeClr val="accent5">
                    <a:lumMod val="30000"/>
                    <a:lumOff val="70000"/>
                  </a:schemeClr>
                </a:gs>
              </a:gsLst>
              <a:lin ang="8100000" scaled="1"/>
              <a:tileRect/>
            </a:gradFill>
            <a:ln w="25400" cap="flat">
              <a:solidFill>
                <a:schemeClr val="bg1">
                  <a:lumMod val="75000"/>
                  <a:alpha val="22000"/>
                </a:schemeClr>
              </a:solidFill>
              <a:bevel/>
              <a:headEnd/>
              <a:tailEnd/>
            </a:ln>
            <a:effectLst/>
          </p:spPr>
          <p:txBody>
            <a:bodyPr wrap="none" anchor="ctr">
              <a:normAutofit/>
            </a:bodyPr>
            <a:lstStyle/>
            <a:p>
              <a:endParaRPr lang="en-US"/>
            </a:p>
          </p:txBody>
        </p:sp>
      </p:grpSp>
      <p:grpSp>
        <p:nvGrpSpPr>
          <p:cNvPr id="52" name="Group 51">
            <a:extLst>
              <a:ext uri="{FF2B5EF4-FFF2-40B4-BE49-F238E27FC236}">
                <a16:creationId xmlns:a16="http://schemas.microsoft.com/office/drawing/2014/main" id="{E896BDB8-3815-42B7-925E-870C95EB679D}"/>
              </a:ext>
            </a:extLst>
          </p:cNvPr>
          <p:cNvGrpSpPr/>
          <p:nvPr/>
        </p:nvGrpSpPr>
        <p:grpSpPr>
          <a:xfrm>
            <a:off x="1267253" y="473641"/>
            <a:ext cx="5227101" cy="4574609"/>
            <a:chOff x="1232377" y="540316"/>
            <a:chExt cx="5227101" cy="4574609"/>
          </a:xfrm>
        </p:grpSpPr>
        <p:sp>
          <p:nvSpPr>
            <p:cNvPr id="50" name="Flowchart: Manual Operation 49">
              <a:extLst>
                <a:ext uri="{FF2B5EF4-FFF2-40B4-BE49-F238E27FC236}">
                  <a16:creationId xmlns:a16="http://schemas.microsoft.com/office/drawing/2014/main" id="{E7A59B2E-62D8-4E75-B852-6C1EC1833AFB}"/>
                </a:ext>
              </a:extLst>
            </p:cNvPr>
            <p:cNvSpPr/>
            <p:nvPr/>
          </p:nvSpPr>
          <p:spPr>
            <a:xfrm rot="18812944">
              <a:off x="4270299" y="1974675"/>
              <a:ext cx="2240403" cy="2137954"/>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545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545 w 10000"/>
                <a:gd name="connsiteY2" fmla="*/ 10000 h 10000"/>
                <a:gd name="connsiteX3" fmla="*/ 3818 w 10000"/>
                <a:gd name="connsiteY3" fmla="*/ 9909 h 10000"/>
                <a:gd name="connsiteX4" fmla="*/ 0 w 10000"/>
                <a:gd name="connsiteY4" fmla="*/ 0 h 10000"/>
                <a:gd name="connsiteX0" fmla="*/ 0 w 10000"/>
                <a:gd name="connsiteY0" fmla="*/ 0 h 10091"/>
                <a:gd name="connsiteX1" fmla="*/ 10000 w 10000"/>
                <a:gd name="connsiteY1" fmla="*/ 0 h 10091"/>
                <a:gd name="connsiteX2" fmla="*/ 4909 w 10000"/>
                <a:gd name="connsiteY2" fmla="*/ 10091 h 10091"/>
                <a:gd name="connsiteX3" fmla="*/ 3818 w 10000"/>
                <a:gd name="connsiteY3" fmla="*/ 9909 h 10091"/>
                <a:gd name="connsiteX4" fmla="*/ 0 w 10000"/>
                <a:gd name="connsiteY4" fmla="*/ 0 h 10091"/>
                <a:gd name="connsiteX0" fmla="*/ 0 w 10000"/>
                <a:gd name="connsiteY0" fmla="*/ 0 h 10091"/>
                <a:gd name="connsiteX1" fmla="*/ 10000 w 10000"/>
                <a:gd name="connsiteY1" fmla="*/ 0 h 10091"/>
                <a:gd name="connsiteX2" fmla="*/ 4909 w 10000"/>
                <a:gd name="connsiteY2" fmla="*/ 10091 h 10091"/>
                <a:gd name="connsiteX3" fmla="*/ 4091 w 10000"/>
                <a:gd name="connsiteY3" fmla="*/ 10091 h 10091"/>
                <a:gd name="connsiteX4" fmla="*/ 0 w 10000"/>
                <a:gd name="connsiteY4" fmla="*/ 0 h 10091"/>
                <a:gd name="connsiteX0" fmla="*/ 0 w 12163"/>
                <a:gd name="connsiteY0" fmla="*/ 6693 h 16784"/>
                <a:gd name="connsiteX1" fmla="*/ 12163 w 12163"/>
                <a:gd name="connsiteY1" fmla="*/ 0 h 16784"/>
                <a:gd name="connsiteX2" fmla="*/ 4909 w 12163"/>
                <a:gd name="connsiteY2" fmla="*/ 16784 h 16784"/>
                <a:gd name="connsiteX3" fmla="*/ 4091 w 12163"/>
                <a:gd name="connsiteY3" fmla="*/ 16784 h 16784"/>
                <a:gd name="connsiteX4" fmla="*/ 0 w 12163"/>
                <a:gd name="connsiteY4" fmla="*/ 6693 h 16784"/>
                <a:gd name="connsiteX0" fmla="*/ 0 w 12163"/>
                <a:gd name="connsiteY0" fmla="*/ 6693 h 16784"/>
                <a:gd name="connsiteX1" fmla="*/ 12163 w 12163"/>
                <a:gd name="connsiteY1" fmla="*/ 0 h 16784"/>
                <a:gd name="connsiteX2" fmla="*/ 4909 w 12163"/>
                <a:gd name="connsiteY2" fmla="*/ 16784 h 16784"/>
                <a:gd name="connsiteX3" fmla="*/ 4091 w 12163"/>
                <a:gd name="connsiteY3" fmla="*/ 16784 h 16784"/>
                <a:gd name="connsiteX4" fmla="*/ 0 w 12163"/>
                <a:gd name="connsiteY4" fmla="*/ 6693 h 16784"/>
                <a:gd name="connsiteX0" fmla="*/ 0 w 21885"/>
                <a:gd name="connsiteY0" fmla="*/ 17308 h 17308"/>
                <a:gd name="connsiteX1" fmla="*/ 21885 w 21885"/>
                <a:gd name="connsiteY1" fmla="*/ 0 h 17308"/>
                <a:gd name="connsiteX2" fmla="*/ 14631 w 21885"/>
                <a:gd name="connsiteY2" fmla="*/ 16784 h 17308"/>
                <a:gd name="connsiteX3" fmla="*/ 13813 w 21885"/>
                <a:gd name="connsiteY3" fmla="*/ 16784 h 17308"/>
                <a:gd name="connsiteX4" fmla="*/ 0 w 21885"/>
                <a:gd name="connsiteY4" fmla="*/ 17308 h 17308"/>
                <a:gd name="connsiteX0" fmla="*/ 0 w 21512"/>
                <a:gd name="connsiteY0" fmla="*/ 17832 h 17832"/>
                <a:gd name="connsiteX1" fmla="*/ 21512 w 21512"/>
                <a:gd name="connsiteY1" fmla="*/ 0 h 17832"/>
                <a:gd name="connsiteX2" fmla="*/ 14631 w 21512"/>
                <a:gd name="connsiteY2" fmla="*/ 17308 h 17832"/>
                <a:gd name="connsiteX3" fmla="*/ 13813 w 21512"/>
                <a:gd name="connsiteY3" fmla="*/ 17308 h 17832"/>
                <a:gd name="connsiteX4" fmla="*/ 0 w 21512"/>
                <a:gd name="connsiteY4" fmla="*/ 17832 h 17832"/>
                <a:gd name="connsiteX0" fmla="*/ 0 w 20141"/>
                <a:gd name="connsiteY0" fmla="*/ 19538 h 19538"/>
                <a:gd name="connsiteX1" fmla="*/ 20141 w 20141"/>
                <a:gd name="connsiteY1" fmla="*/ 0 h 19538"/>
                <a:gd name="connsiteX2" fmla="*/ 14631 w 20141"/>
                <a:gd name="connsiteY2" fmla="*/ 19014 h 19538"/>
                <a:gd name="connsiteX3" fmla="*/ 13813 w 20141"/>
                <a:gd name="connsiteY3" fmla="*/ 19014 h 19538"/>
                <a:gd name="connsiteX4" fmla="*/ 0 w 20141"/>
                <a:gd name="connsiteY4" fmla="*/ 19538 h 19538"/>
                <a:gd name="connsiteX0" fmla="*/ 0 w 20141"/>
                <a:gd name="connsiteY0" fmla="*/ 19538 h 19538"/>
                <a:gd name="connsiteX1" fmla="*/ 20141 w 20141"/>
                <a:gd name="connsiteY1" fmla="*/ 0 h 19538"/>
                <a:gd name="connsiteX2" fmla="*/ 14631 w 20141"/>
                <a:gd name="connsiteY2" fmla="*/ 19014 h 19538"/>
                <a:gd name="connsiteX3" fmla="*/ 13813 w 20141"/>
                <a:gd name="connsiteY3" fmla="*/ 19014 h 19538"/>
                <a:gd name="connsiteX4" fmla="*/ 0 w 20141"/>
                <a:gd name="connsiteY4" fmla="*/ 19538 h 19538"/>
                <a:gd name="connsiteX0" fmla="*/ 0 w 20141"/>
                <a:gd name="connsiteY0" fmla="*/ 19538 h 19538"/>
                <a:gd name="connsiteX1" fmla="*/ 20141 w 20141"/>
                <a:gd name="connsiteY1" fmla="*/ 0 h 19538"/>
                <a:gd name="connsiteX2" fmla="*/ 14631 w 20141"/>
                <a:gd name="connsiteY2" fmla="*/ 19014 h 19538"/>
                <a:gd name="connsiteX3" fmla="*/ 13813 w 20141"/>
                <a:gd name="connsiteY3" fmla="*/ 19014 h 19538"/>
                <a:gd name="connsiteX4" fmla="*/ 0 w 20141"/>
                <a:gd name="connsiteY4" fmla="*/ 19538 h 19538"/>
                <a:gd name="connsiteX0" fmla="*/ 0 w 21509"/>
                <a:gd name="connsiteY0" fmla="*/ 17704 h 19014"/>
                <a:gd name="connsiteX1" fmla="*/ 21509 w 21509"/>
                <a:gd name="connsiteY1" fmla="*/ 0 h 19014"/>
                <a:gd name="connsiteX2" fmla="*/ 15999 w 21509"/>
                <a:gd name="connsiteY2" fmla="*/ 19014 h 19014"/>
                <a:gd name="connsiteX3" fmla="*/ 15181 w 21509"/>
                <a:gd name="connsiteY3" fmla="*/ 19014 h 19014"/>
                <a:gd name="connsiteX4" fmla="*/ 0 w 21509"/>
                <a:gd name="connsiteY4" fmla="*/ 17704 h 19014"/>
                <a:gd name="connsiteX0" fmla="*/ 0 w 21509"/>
                <a:gd name="connsiteY0" fmla="*/ 17704 h 19014"/>
                <a:gd name="connsiteX1" fmla="*/ 21509 w 21509"/>
                <a:gd name="connsiteY1" fmla="*/ 0 h 19014"/>
                <a:gd name="connsiteX2" fmla="*/ 15999 w 21509"/>
                <a:gd name="connsiteY2" fmla="*/ 19014 h 19014"/>
                <a:gd name="connsiteX3" fmla="*/ 15181 w 21509"/>
                <a:gd name="connsiteY3" fmla="*/ 19014 h 19014"/>
                <a:gd name="connsiteX4" fmla="*/ 0 w 21509"/>
                <a:gd name="connsiteY4" fmla="*/ 17704 h 19014"/>
                <a:gd name="connsiteX0" fmla="*/ 0 w 21509"/>
                <a:gd name="connsiteY0" fmla="*/ 17704 h 19014"/>
                <a:gd name="connsiteX1" fmla="*/ 21509 w 21509"/>
                <a:gd name="connsiteY1" fmla="*/ 0 h 19014"/>
                <a:gd name="connsiteX2" fmla="*/ 15999 w 21509"/>
                <a:gd name="connsiteY2" fmla="*/ 19014 h 19014"/>
                <a:gd name="connsiteX3" fmla="*/ 15181 w 21509"/>
                <a:gd name="connsiteY3" fmla="*/ 19014 h 19014"/>
                <a:gd name="connsiteX4" fmla="*/ 0 w 21509"/>
                <a:gd name="connsiteY4" fmla="*/ 17704 h 19014"/>
                <a:gd name="connsiteX0" fmla="*/ 0 w 21380"/>
                <a:gd name="connsiteY0" fmla="*/ 17707 h 19017"/>
                <a:gd name="connsiteX1" fmla="*/ 21380 w 21380"/>
                <a:gd name="connsiteY1" fmla="*/ 0 h 19017"/>
                <a:gd name="connsiteX2" fmla="*/ 15999 w 21380"/>
                <a:gd name="connsiteY2" fmla="*/ 19017 h 19017"/>
                <a:gd name="connsiteX3" fmla="*/ 15181 w 21380"/>
                <a:gd name="connsiteY3" fmla="*/ 19017 h 19017"/>
                <a:gd name="connsiteX4" fmla="*/ 0 w 21380"/>
                <a:gd name="connsiteY4" fmla="*/ 17707 h 19017"/>
                <a:gd name="connsiteX0" fmla="*/ 0 w 21255"/>
                <a:gd name="connsiteY0" fmla="*/ 17839 h 19149"/>
                <a:gd name="connsiteX1" fmla="*/ 21255 w 21255"/>
                <a:gd name="connsiteY1" fmla="*/ 0 h 19149"/>
                <a:gd name="connsiteX2" fmla="*/ 15999 w 21255"/>
                <a:gd name="connsiteY2" fmla="*/ 19149 h 19149"/>
                <a:gd name="connsiteX3" fmla="*/ 15181 w 21255"/>
                <a:gd name="connsiteY3" fmla="*/ 19149 h 19149"/>
                <a:gd name="connsiteX4" fmla="*/ 0 w 21255"/>
                <a:gd name="connsiteY4" fmla="*/ 17839 h 19149"/>
                <a:gd name="connsiteX0" fmla="*/ 0 w 21255"/>
                <a:gd name="connsiteY0" fmla="*/ 17839 h 19149"/>
                <a:gd name="connsiteX1" fmla="*/ 21255 w 21255"/>
                <a:gd name="connsiteY1" fmla="*/ 0 h 19149"/>
                <a:gd name="connsiteX2" fmla="*/ 15999 w 21255"/>
                <a:gd name="connsiteY2" fmla="*/ 19149 h 19149"/>
                <a:gd name="connsiteX3" fmla="*/ 15181 w 21255"/>
                <a:gd name="connsiteY3" fmla="*/ 19149 h 19149"/>
                <a:gd name="connsiteX4" fmla="*/ 0 w 21255"/>
                <a:gd name="connsiteY4" fmla="*/ 17839 h 19149"/>
                <a:gd name="connsiteX0" fmla="*/ 0 w 21255"/>
                <a:gd name="connsiteY0" fmla="*/ 17839 h 19149"/>
                <a:gd name="connsiteX1" fmla="*/ 21255 w 21255"/>
                <a:gd name="connsiteY1" fmla="*/ 0 h 19149"/>
                <a:gd name="connsiteX2" fmla="*/ 15999 w 21255"/>
                <a:gd name="connsiteY2" fmla="*/ 19149 h 19149"/>
                <a:gd name="connsiteX3" fmla="*/ 15181 w 21255"/>
                <a:gd name="connsiteY3" fmla="*/ 19149 h 19149"/>
                <a:gd name="connsiteX4" fmla="*/ 0 w 21255"/>
                <a:gd name="connsiteY4" fmla="*/ 17839 h 19149"/>
                <a:gd name="connsiteX0" fmla="*/ 0 w 21255"/>
                <a:gd name="connsiteY0" fmla="*/ 17839 h 20195"/>
                <a:gd name="connsiteX1" fmla="*/ 21255 w 21255"/>
                <a:gd name="connsiteY1" fmla="*/ 0 h 20195"/>
                <a:gd name="connsiteX2" fmla="*/ 19252 w 21255"/>
                <a:gd name="connsiteY2" fmla="*/ 20195 h 20195"/>
                <a:gd name="connsiteX3" fmla="*/ 15181 w 21255"/>
                <a:gd name="connsiteY3" fmla="*/ 19149 h 20195"/>
                <a:gd name="connsiteX4" fmla="*/ 0 w 21255"/>
                <a:gd name="connsiteY4" fmla="*/ 17839 h 20195"/>
                <a:gd name="connsiteX0" fmla="*/ 0 w 21255"/>
                <a:gd name="connsiteY0" fmla="*/ 17839 h 20195"/>
                <a:gd name="connsiteX1" fmla="*/ 21255 w 21255"/>
                <a:gd name="connsiteY1" fmla="*/ 0 h 20195"/>
                <a:gd name="connsiteX2" fmla="*/ 19252 w 21255"/>
                <a:gd name="connsiteY2" fmla="*/ 20195 h 20195"/>
                <a:gd name="connsiteX3" fmla="*/ 16113 w 21255"/>
                <a:gd name="connsiteY3" fmla="*/ 17887 h 20195"/>
                <a:gd name="connsiteX4" fmla="*/ 0 w 21255"/>
                <a:gd name="connsiteY4" fmla="*/ 17839 h 20195"/>
                <a:gd name="connsiteX0" fmla="*/ 0 w 21255"/>
                <a:gd name="connsiteY0" fmla="*/ 17839 h 20195"/>
                <a:gd name="connsiteX1" fmla="*/ 21255 w 21255"/>
                <a:gd name="connsiteY1" fmla="*/ 0 h 20195"/>
                <a:gd name="connsiteX2" fmla="*/ 19252 w 21255"/>
                <a:gd name="connsiteY2" fmla="*/ 20195 h 20195"/>
                <a:gd name="connsiteX3" fmla="*/ 15833 w 21255"/>
                <a:gd name="connsiteY3" fmla="*/ 18780 h 20195"/>
                <a:gd name="connsiteX4" fmla="*/ 0 w 21255"/>
                <a:gd name="connsiteY4" fmla="*/ 17839 h 20195"/>
                <a:gd name="connsiteX0" fmla="*/ 0 w 21255"/>
                <a:gd name="connsiteY0" fmla="*/ 17839 h 20195"/>
                <a:gd name="connsiteX1" fmla="*/ 21255 w 21255"/>
                <a:gd name="connsiteY1" fmla="*/ 0 h 20195"/>
                <a:gd name="connsiteX2" fmla="*/ 19252 w 21255"/>
                <a:gd name="connsiteY2" fmla="*/ 20195 h 20195"/>
                <a:gd name="connsiteX3" fmla="*/ 15626 w 21255"/>
                <a:gd name="connsiteY3" fmla="*/ 19353 h 20195"/>
                <a:gd name="connsiteX4" fmla="*/ 0 w 21255"/>
                <a:gd name="connsiteY4" fmla="*/ 17839 h 20195"/>
                <a:gd name="connsiteX0" fmla="*/ 0 w 21255"/>
                <a:gd name="connsiteY0" fmla="*/ 17839 h 20195"/>
                <a:gd name="connsiteX1" fmla="*/ 21255 w 21255"/>
                <a:gd name="connsiteY1" fmla="*/ 0 h 20195"/>
                <a:gd name="connsiteX2" fmla="*/ 19252 w 21255"/>
                <a:gd name="connsiteY2" fmla="*/ 20195 h 20195"/>
                <a:gd name="connsiteX3" fmla="*/ 15745 w 21255"/>
                <a:gd name="connsiteY3" fmla="*/ 19742 h 20195"/>
                <a:gd name="connsiteX4" fmla="*/ 0 w 21255"/>
                <a:gd name="connsiteY4" fmla="*/ 17839 h 20195"/>
                <a:gd name="connsiteX0" fmla="*/ 0 w 21380"/>
                <a:gd name="connsiteY0" fmla="*/ 17707 h 20195"/>
                <a:gd name="connsiteX1" fmla="*/ 21380 w 21380"/>
                <a:gd name="connsiteY1" fmla="*/ 0 h 20195"/>
                <a:gd name="connsiteX2" fmla="*/ 19377 w 21380"/>
                <a:gd name="connsiteY2" fmla="*/ 20195 h 20195"/>
                <a:gd name="connsiteX3" fmla="*/ 15870 w 21380"/>
                <a:gd name="connsiteY3" fmla="*/ 19742 h 20195"/>
                <a:gd name="connsiteX4" fmla="*/ 0 w 21380"/>
                <a:gd name="connsiteY4" fmla="*/ 17707 h 20195"/>
                <a:gd name="connsiteX0" fmla="*/ 0 w 21505"/>
                <a:gd name="connsiteY0" fmla="*/ 17575 h 20195"/>
                <a:gd name="connsiteX1" fmla="*/ 21505 w 21505"/>
                <a:gd name="connsiteY1" fmla="*/ 0 h 20195"/>
                <a:gd name="connsiteX2" fmla="*/ 19502 w 21505"/>
                <a:gd name="connsiteY2" fmla="*/ 20195 h 20195"/>
                <a:gd name="connsiteX3" fmla="*/ 15995 w 21505"/>
                <a:gd name="connsiteY3" fmla="*/ 19742 h 20195"/>
                <a:gd name="connsiteX4" fmla="*/ 0 w 21505"/>
                <a:gd name="connsiteY4" fmla="*/ 17575 h 20195"/>
                <a:gd name="connsiteX0" fmla="*/ 0 w 21317"/>
                <a:gd name="connsiteY0" fmla="*/ 17773 h 20393"/>
                <a:gd name="connsiteX1" fmla="*/ 21317 w 21317"/>
                <a:gd name="connsiteY1" fmla="*/ 0 h 20393"/>
                <a:gd name="connsiteX2" fmla="*/ 19502 w 21317"/>
                <a:gd name="connsiteY2" fmla="*/ 20393 h 20393"/>
                <a:gd name="connsiteX3" fmla="*/ 15995 w 21317"/>
                <a:gd name="connsiteY3" fmla="*/ 19940 h 20393"/>
                <a:gd name="connsiteX4" fmla="*/ 0 w 21317"/>
                <a:gd name="connsiteY4" fmla="*/ 17773 h 20393"/>
                <a:gd name="connsiteX0" fmla="*/ 0 w 21383"/>
                <a:gd name="connsiteY0" fmla="*/ 17836 h 20393"/>
                <a:gd name="connsiteX1" fmla="*/ 21383 w 21383"/>
                <a:gd name="connsiteY1" fmla="*/ 0 h 20393"/>
                <a:gd name="connsiteX2" fmla="*/ 19568 w 21383"/>
                <a:gd name="connsiteY2" fmla="*/ 20393 h 20393"/>
                <a:gd name="connsiteX3" fmla="*/ 16061 w 21383"/>
                <a:gd name="connsiteY3" fmla="*/ 19940 h 20393"/>
                <a:gd name="connsiteX4" fmla="*/ 0 w 21383"/>
                <a:gd name="connsiteY4" fmla="*/ 17836 h 20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83" h="20393">
                  <a:moveTo>
                    <a:pt x="0" y="17836"/>
                  </a:moveTo>
                  <a:cubicBezTo>
                    <a:pt x="5481" y="17633"/>
                    <a:pt x="16427" y="14997"/>
                    <a:pt x="21383" y="0"/>
                  </a:cubicBezTo>
                  <a:lnTo>
                    <a:pt x="19568" y="20393"/>
                  </a:lnTo>
                  <a:lnTo>
                    <a:pt x="16061" y="19940"/>
                  </a:lnTo>
                  <a:lnTo>
                    <a:pt x="0" y="17836"/>
                  </a:lnTo>
                  <a:close/>
                </a:path>
              </a:pathLst>
            </a:custGeom>
            <a:gradFill flip="none" rotWithShape="1">
              <a:gsLst>
                <a:gs pos="29000">
                  <a:srgbClr val="FFFCF3"/>
                </a:gs>
                <a:gs pos="62000">
                  <a:srgbClr val="FFF9E6"/>
                </a:gs>
                <a:gs pos="85000">
                  <a:schemeClr val="accent4">
                    <a:lumMod val="20000"/>
                    <a:lumOff val="80000"/>
                  </a:schemeClr>
                </a:gs>
                <a:gs pos="9000">
                  <a:srgbClr val="FFFFFF"/>
                </a:gs>
              </a:gsLst>
              <a:path path="shape">
                <a:fillToRect l="50000" t="50000" r="50000" b="50000"/>
              </a:path>
              <a:tileRect/>
            </a:gradFill>
            <a:ln>
              <a:noFill/>
            </a:ln>
            <a:effectLst>
              <a:glow rad="736600">
                <a:srgbClr val="FFF6D9">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42" name="Oval 41">
              <a:extLst>
                <a:ext uri="{FF2B5EF4-FFF2-40B4-BE49-F238E27FC236}">
                  <a16:creationId xmlns:a16="http://schemas.microsoft.com/office/drawing/2014/main" id="{90A7114C-85A5-41AD-AF01-C8D9D9E5B7D2}"/>
                </a:ext>
              </a:extLst>
            </p:cNvPr>
            <p:cNvSpPr/>
            <p:nvPr/>
          </p:nvSpPr>
          <p:spPr>
            <a:xfrm>
              <a:off x="1232377" y="540316"/>
              <a:ext cx="4574609" cy="4574609"/>
            </a:xfrm>
            <a:prstGeom prst="ellipse">
              <a:avLst/>
            </a:prstGeom>
            <a:solidFill>
              <a:schemeClr val="bg1"/>
            </a:solidFill>
            <a:ln>
              <a:solidFill>
                <a:schemeClr val="bg2"/>
              </a:solidFill>
            </a:ln>
            <a:effectLst>
              <a:glow rad="127000">
                <a:srgbClr val="FFF1C5">
                  <a:alpha val="44706"/>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grpSp>
      <p:grpSp>
        <p:nvGrpSpPr>
          <p:cNvPr id="21" name="Group 20"/>
          <p:cNvGrpSpPr/>
          <p:nvPr/>
        </p:nvGrpSpPr>
        <p:grpSpPr>
          <a:xfrm>
            <a:off x="7766702" y="2934034"/>
            <a:ext cx="1080905" cy="1715509"/>
            <a:chOff x="4451549" y="734712"/>
            <a:chExt cx="2290834" cy="3635790"/>
          </a:xfrm>
          <a:gradFill flip="none" rotWithShape="1">
            <a:gsLst>
              <a:gs pos="0">
                <a:schemeClr val="tx2">
                  <a:lumMod val="60000"/>
                  <a:lumOff val="40000"/>
                </a:schemeClr>
              </a:gs>
              <a:gs pos="46000">
                <a:schemeClr val="tx2">
                  <a:lumMod val="75000"/>
                </a:schemeClr>
              </a:gs>
              <a:gs pos="100000">
                <a:schemeClr val="tx2">
                  <a:lumMod val="75000"/>
                </a:schemeClr>
              </a:gs>
            </a:gsLst>
            <a:path path="circle">
              <a:fillToRect l="50000" t="130000" r="50000" b="-30000"/>
            </a:path>
            <a:tileRect/>
          </a:gradFill>
          <a:effectLst>
            <a:outerShdw blurRad="50800" dist="38100" dir="2700000" algn="tl" rotWithShape="0">
              <a:prstClr val="black">
                <a:alpha val="40000"/>
              </a:prstClr>
            </a:outerShdw>
          </a:effectLst>
        </p:grpSpPr>
        <p:grpSp>
          <p:nvGrpSpPr>
            <p:cNvPr id="16" name="Group 15"/>
            <p:cNvGrpSpPr/>
            <p:nvPr/>
          </p:nvGrpSpPr>
          <p:grpSpPr>
            <a:xfrm rot="1364643">
              <a:off x="4451549" y="3167539"/>
              <a:ext cx="1093296" cy="205012"/>
              <a:chOff x="4433453" y="3360660"/>
              <a:chExt cx="1093296" cy="205012"/>
            </a:xfrm>
            <a:grpFill/>
          </p:grpSpPr>
          <p:sp>
            <p:nvSpPr>
              <p:cNvPr id="65" name="Rectangle 64"/>
              <p:cNvSpPr/>
              <p:nvPr/>
            </p:nvSpPr>
            <p:spPr>
              <a:xfrm>
                <a:off x="4605505" y="3405078"/>
                <a:ext cx="783410" cy="1605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64" name="Rectangle 63"/>
              <p:cNvSpPr/>
              <p:nvPr/>
            </p:nvSpPr>
            <p:spPr>
              <a:xfrm>
                <a:off x="4433453" y="3360660"/>
                <a:ext cx="1093296" cy="61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sp>
          <p:nvSpPr>
            <p:cNvPr id="13" name="Snip Same Side Corner Rectangle 12"/>
            <p:cNvSpPr/>
            <p:nvPr/>
          </p:nvSpPr>
          <p:spPr>
            <a:xfrm>
              <a:off x="5443519" y="3514751"/>
              <a:ext cx="755608" cy="795554"/>
            </a:xfrm>
            <a:prstGeom prst="snip2SameRect">
              <a:avLst>
                <a:gd name="adj1" fmla="val 31253"/>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grpSp>
          <p:nvGrpSpPr>
            <p:cNvPr id="8" name="Group 7"/>
            <p:cNvGrpSpPr/>
            <p:nvPr/>
          </p:nvGrpSpPr>
          <p:grpSpPr>
            <a:xfrm rot="1348658">
              <a:off x="5028920" y="734712"/>
              <a:ext cx="957876" cy="2336135"/>
              <a:chOff x="4913998" y="855539"/>
              <a:chExt cx="957876" cy="2336135"/>
            </a:xfrm>
            <a:grpFill/>
          </p:grpSpPr>
          <p:grpSp>
            <p:nvGrpSpPr>
              <p:cNvPr id="6" name="Group 5"/>
              <p:cNvGrpSpPr/>
              <p:nvPr/>
            </p:nvGrpSpPr>
            <p:grpSpPr>
              <a:xfrm>
                <a:off x="5261642" y="2719646"/>
                <a:ext cx="235712" cy="472028"/>
                <a:chOff x="4985727" y="2939063"/>
                <a:chExt cx="235712" cy="472028"/>
              </a:xfrm>
              <a:grpFill/>
            </p:grpSpPr>
            <p:sp>
              <p:nvSpPr>
                <p:cNvPr id="41" name="Rectangle 40"/>
                <p:cNvSpPr/>
                <p:nvPr/>
              </p:nvSpPr>
              <p:spPr>
                <a:xfrm>
                  <a:off x="5035775" y="3080110"/>
                  <a:ext cx="135614"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endParaRPr lang="en-US"/>
                </a:p>
              </p:txBody>
            </p:sp>
            <p:sp>
              <p:nvSpPr>
                <p:cNvPr id="40" name="Rectangle 39"/>
                <p:cNvSpPr/>
                <p:nvPr/>
              </p:nvSpPr>
              <p:spPr>
                <a:xfrm>
                  <a:off x="4985727" y="2939063"/>
                  <a:ext cx="235712"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endParaRPr lang="en-US"/>
                </a:p>
              </p:txBody>
            </p:sp>
          </p:grpSp>
          <p:grpSp>
            <p:nvGrpSpPr>
              <p:cNvPr id="7" name="Group 6"/>
              <p:cNvGrpSpPr/>
              <p:nvPr/>
            </p:nvGrpSpPr>
            <p:grpSpPr>
              <a:xfrm>
                <a:off x="4913998" y="855539"/>
                <a:ext cx="957876" cy="2219440"/>
                <a:chOff x="4913998" y="855539"/>
                <a:chExt cx="957876" cy="2219440"/>
              </a:xfrm>
              <a:grpFill/>
            </p:grpSpPr>
            <p:sp>
              <p:nvSpPr>
                <p:cNvPr id="5" name="Rectangle 4"/>
                <p:cNvSpPr/>
                <p:nvPr/>
              </p:nvSpPr>
              <p:spPr>
                <a:xfrm>
                  <a:off x="5154707" y="914400"/>
                  <a:ext cx="467178" cy="16689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37" name="Rectangle 36"/>
                <p:cNvSpPr/>
                <p:nvPr/>
              </p:nvSpPr>
              <p:spPr>
                <a:xfrm>
                  <a:off x="5088798" y="855539"/>
                  <a:ext cx="598994" cy="83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38" name="Rectangle 37"/>
                <p:cNvSpPr/>
                <p:nvPr/>
              </p:nvSpPr>
              <p:spPr>
                <a:xfrm>
                  <a:off x="5088798" y="1683782"/>
                  <a:ext cx="598994" cy="1941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39" name="Rectangle 38"/>
                <p:cNvSpPr/>
                <p:nvPr/>
              </p:nvSpPr>
              <p:spPr>
                <a:xfrm>
                  <a:off x="4985725" y="2486255"/>
                  <a:ext cx="787545"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endParaRPr lang="en-US"/>
                </a:p>
              </p:txBody>
            </p:sp>
            <p:grpSp>
              <p:nvGrpSpPr>
                <p:cNvPr id="43" name="Group 42"/>
                <p:cNvGrpSpPr/>
                <p:nvPr/>
              </p:nvGrpSpPr>
              <p:grpSpPr>
                <a:xfrm rot="1080731">
                  <a:off x="5010859" y="2602949"/>
                  <a:ext cx="235712" cy="472030"/>
                  <a:chOff x="4985726" y="2939062"/>
                  <a:chExt cx="235712" cy="472030"/>
                </a:xfrm>
                <a:grpFill/>
              </p:grpSpPr>
              <p:sp>
                <p:nvSpPr>
                  <p:cNvPr id="45" name="Rectangle 44"/>
                  <p:cNvSpPr/>
                  <p:nvPr/>
                </p:nvSpPr>
                <p:spPr>
                  <a:xfrm>
                    <a:off x="5035775" y="3080111"/>
                    <a:ext cx="135614"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endParaRPr lang="en-US"/>
                  </a:p>
                </p:txBody>
              </p:sp>
              <p:sp>
                <p:nvSpPr>
                  <p:cNvPr id="44" name="Rectangle 43"/>
                  <p:cNvSpPr/>
                  <p:nvPr/>
                </p:nvSpPr>
                <p:spPr>
                  <a:xfrm>
                    <a:off x="4985726" y="2939062"/>
                    <a:ext cx="235712"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endParaRPr lang="en-US"/>
                  </a:p>
                </p:txBody>
              </p:sp>
            </p:grpSp>
            <p:grpSp>
              <p:nvGrpSpPr>
                <p:cNvPr id="46" name="Group 45"/>
                <p:cNvGrpSpPr/>
                <p:nvPr/>
              </p:nvGrpSpPr>
              <p:grpSpPr>
                <a:xfrm rot="20519269" flipH="1">
                  <a:off x="5514936" y="2602951"/>
                  <a:ext cx="235712" cy="472028"/>
                  <a:chOff x="4985726" y="2939063"/>
                  <a:chExt cx="235712" cy="472028"/>
                </a:xfrm>
                <a:grpFill/>
              </p:grpSpPr>
              <p:sp>
                <p:nvSpPr>
                  <p:cNvPr id="48" name="Rectangle 47"/>
                  <p:cNvSpPr/>
                  <p:nvPr/>
                </p:nvSpPr>
                <p:spPr>
                  <a:xfrm>
                    <a:off x="5035774" y="3080110"/>
                    <a:ext cx="135614"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endParaRPr lang="en-US"/>
                  </a:p>
                </p:txBody>
              </p:sp>
              <p:sp>
                <p:nvSpPr>
                  <p:cNvPr id="47" name="Rectangle 46"/>
                  <p:cNvSpPr/>
                  <p:nvPr/>
                </p:nvSpPr>
                <p:spPr>
                  <a:xfrm>
                    <a:off x="4985726" y="2939063"/>
                    <a:ext cx="235712"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endParaRPr lang="en-US"/>
                  </a:p>
                </p:txBody>
              </p:sp>
            </p:grpSp>
            <p:sp>
              <p:nvSpPr>
                <p:cNvPr id="49" name="Rectangle 48"/>
                <p:cNvSpPr/>
                <p:nvPr/>
              </p:nvSpPr>
              <p:spPr>
                <a:xfrm>
                  <a:off x="4913998" y="2717837"/>
                  <a:ext cx="957876" cy="1190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grpSp>
        <p:grpSp>
          <p:nvGrpSpPr>
            <p:cNvPr id="11" name="Group 10"/>
            <p:cNvGrpSpPr/>
            <p:nvPr/>
          </p:nvGrpSpPr>
          <p:grpSpPr>
            <a:xfrm>
              <a:off x="4663638" y="1465959"/>
              <a:ext cx="2078745" cy="2395435"/>
              <a:chOff x="4548716" y="1586786"/>
              <a:chExt cx="2078745" cy="2395435"/>
            </a:xfrm>
            <a:grpFill/>
          </p:grpSpPr>
          <p:sp>
            <p:nvSpPr>
              <p:cNvPr id="9" name="Block Arc 8"/>
              <p:cNvSpPr/>
              <p:nvPr/>
            </p:nvSpPr>
            <p:spPr>
              <a:xfrm rot="5400000">
                <a:off x="4548717" y="1759041"/>
                <a:ext cx="2078743" cy="2078745"/>
              </a:xfrm>
              <a:prstGeom prst="blockArc">
                <a:avLst>
                  <a:gd name="adj1" fmla="val 10800000"/>
                  <a:gd name="adj2" fmla="val 20752678"/>
                  <a:gd name="adj3" fmla="val 164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solidFill>
                    <a:schemeClr val="tx1"/>
                  </a:solidFill>
                </a:endParaRPr>
              </a:p>
            </p:txBody>
          </p:sp>
          <p:sp>
            <p:nvSpPr>
              <p:cNvPr id="10" name="Oval 9"/>
              <p:cNvSpPr/>
              <p:nvPr/>
            </p:nvSpPr>
            <p:spPr>
              <a:xfrm>
                <a:off x="5369089" y="1586786"/>
                <a:ext cx="630954" cy="6309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endParaRPr lang="en-US"/>
              </a:p>
            </p:txBody>
          </p:sp>
          <p:sp>
            <p:nvSpPr>
              <p:cNvPr id="54" name="Oval 53"/>
              <p:cNvSpPr/>
              <p:nvPr/>
            </p:nvSpPr>
            <p:spPr>
              <a:xfrm>
                <a:off x="5458379" y="1676360"/>
                <a:ext cx="448490" cy="4484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55" name="Oval 54"/>
              <p:cNvSpPr/>
              <p:nvPr/>
            </p:nvSpPr>
            <p:spPr>
              <a:xfrm>
                <a:off x="5369089" y="3351267"/>
                <a:ext cx="630954" cy="6309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endParaRPr lang="en-US"/>
              </a:p>
            </p:txBody>
          </p:sp>
          <p:sp>
            <p:nvSpPr>
              <p:cNvPr id="56" name="Oval 55"/>
              <p:cNvSpPr/>
              <p:nvPr/>
            </p:nvSpPr>
            <p:spPr>
              <a:xfrm>
                <a:off x="5458379" y="3440839"/>
                <a:ext cx="448490" cy="4484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sp>
          <p:nvSpPr>
            <p:cNvPr id="61" name="Rectangle 60"/>
            <p:cNvSpPr/>
            <p:nvPr/>
          </p:nvSpPr>
          <p:spPr>
            <a:xfrm>
              <a:off x="4696835" y="3950966"/>
              <a:ext cx="94483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62" name="Rectangle 61"/>
            <p:cNvSpPr/>
            <p:nvPr/>
          </p:nvSpPr>
          <p:spPr>
            <a:xfrm>
              <a:off x="4575727" y="3841521"/>
              <a:ext cx="717143" cy="2230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63" name="Rectangle 62"/>
            <p:cNvSpPr/>
            <p:nvPr/>
          </p:nvSpPr>
          <p:spPr>
            <a:xfrm>
              <a:off x="5293803" y="4128544"/>
              <a:ext cx="1068706" cy="2230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14" name="Rectangle 13"/>
            <p:cNvSpPr/>
            <p:nvPr/>
          </p:nvSpPr>
          <p:spPr>
            <a:xfrm>
              <a:off x="4696835" y="4230052"/>
              <a:ext cx="1889672" cy="1404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sp>
        <p:nvSpPr>
          <p:cNvPr id="100" name="TextBox 99"/>
          <p:cNvSpPr txBox="1"/>
          <p:nvPr/>
        </p:nvSpPr>
        <p:spPr>
          <a:xfrm>
            <a:off x="4357238" y="171455"/>
            <a:ext cx="2683578" cy="584775"/>
          </a:xfrm>
          <a:prstGeom prst="rect">
            <a:avLst/>
          </a:prstGeom>
          <a:noFill/>
        </p:spPr>
        <p:txBody>
          <a:bodyPr wrap="square" rtlCol="0">
            <a:normAutofit/>
          </a:bodyPr>
          <a:lstStyle/>
          <a:p>
            <a:pPr algn="ctr"/>
            <a:r>
              <a:rPr lang="en-US" sz="1600" dirty="0">
                <a:solidFill>
                  <a:schemeClr val="accent5">
                    <a:lumMod val="50000"/>
                  </a:schemeClr>
                </a:solidFill>
              </a:rPr>
              <a:t>Continued discussion - 1.</a:t>
            </a:r>
          </a:p>
        </p:txBody>
      </p:sp>
      <p:sp>
        <p:nvSpPr>
          <p:cNvPr id="74" name="TextBox 73">
            <a:extLst>
              <a:ext uri="{FF2B5EF4-FFF2-40B4-BE49-F238E27FC236}">
                <a16:creationId xmlns:a16="http://schemas.microsoft.com/office/drawing/2014/main" id="{69E50285-AC0D-4906-9AB2-8058352387C9}"/>
              </a:ext>
            </a:extLst>
          </p:cNvPr>
          <p:cNvSpPr txBox="1"/>
          <p:nvPr/>
        </p:nvSpPr>
        <p:spPr>
          <a:xfrm>
            <a:off x="515838" y="860116"/>
            <a:ext cx="7587068" cy="3809743"/>
          </a:xfrm>
          <a:prstGeom prst="rect">
            <a:avLst/>
          </a:prstGeom>
          <a:noFill/>
        </p:spPr>
        <p:txBody>
          <a:bodyPr wrap="square" rtlCol="0">
            <a:normAutofit lnSpcReduction="10000"/>
          </a:bodyPr>
          <a:lstStyle/>
          <a:p>
            <a:r>
              <a:rPr lang="en-US" sz="1800" b="1" dirty="0">
                <a:solidFill>
                  <a:schemeClr val="bg2">
                    <a:lumMod val="25000"/>
                  </a:schemeClr>
                </a:solidFill>
              </a:rPr>
              <a:t>A good place to look is Psalm 148 where the Lord God draws the lines makes it clear that both HEAVEN and EARTH are under His dominion - right now! He is not waiting for us to reclaim them for Him through love, as some dominionists are declaring today.</a:t>
            </a:r>
          </a:p>
          <a:p>
            <a:endParaRPr lang="en-US" sz="1800" b="1" dirty="0">
              <a:solidFill>
                <a:schemeClr val="bg2">
                  <a:lumMod val="25000"/>
                </a:schemeClr>
              </a:solidFill>
            </a:endParaRPr>
          </a:p>
          <a:p>
            <a:r>
              <a:rPr lang="en-US" sz="1800" b="1" dirty="0">
                <a:solidFill>
                  <a:schemeClr val="bg2">
                    <a:lumMod val="25000"/>
                  </a:schemeClr>
                </a:solidFill>
              </a:rPr>
              <a:t>- God commanded and they were created - Verse 5.</a:t>
            </a:r>
          </a:p>
          <a:p>
            <a:endParaRPr lang="en-US" sz="1800" b="1" dirty="0">
              <a:solidFill>
                <a:schemeClr val="bg2">
                  <a:lumMod val="25000"/>
                </a:schemeClr>
              </a:solidFill>
            </a:endParaRPr>
          </a:p>
          <a:p>
            <a:r>
              <a:rPr lang="en-US" sz="1800" b="1" dirty="0">
                <a:solidFill>
                  <a:schemeClr val="bg2">
                    <a:lumMod val="25000"/>
                  </a:schemeClr>
                </a:solidFill>
              </a:rPr>
              <a:t>- HE RULES the creation itself and all living things by His decrees and ordinances - Verse 6,</a:t>
            </a:r>
          </a:p>
          <a:p>
            <a:endParaRPr lang="en-US" sz="1800" b="1" dirty="0">
              <a:solidFill>
                <a:schemeClr val="bg2">
                  <a:lumMod val="25000"/>
                </a:schemeClr>
              </a:solidFill>
            </a:endParaRPr>
          </a:p>
          <a:p>
            <a:r>
              <a:rPr lang="en-US" sz="1800" b="1" dirty="0">
                <a:solidFill>
                  <a:schemeClr val="bg2">
                    <a:lumMod val="25000"/>
                  </a:schemeClr>
                </a:solidFill>
              </a:rPr>
              <a:t>- And, all of the manifestations which we see from what we call </a:t>
            </a:r>
            <a:r>
              <a:rPr lang="en-US" sz="1800" b="1" dirty="0" err="1">
                <a:solidFill>
                  <a:schemeClr val="bg2">
                    <a:lumMod val="25000"/>
                  </a:schemeClr>
                </a:solidFill>
              </a:rPr>
              <a:t>astro</a:t>
            </a:r>
            <a:r>
              <a:rPr lang="en-US" sz="1800" b="1" dirty="0">
                <a:solidFill>
                  <a:schemeClr val="bg2">
                    <a:lumMod val="25000"/>
                  </a:schemeClr>
                </a:solidFill>
              </a:rPr>
              <a:t> mechanics, down to the minutest nano mechanics, yes, even viruses, fulfill His Word - Verse 7.</a:t>
            </a:r>
          </a:p>
          <a:p>
            <a:r>
              <a:rPr lang="en-US" sz="1200" b="1" dirty="0">
                <a:solidFill>
                  <a:schemeClr val="bg2">
                    <a:lumMod val="25000"/>
                  </a:schemeClr>
                </a:solidFill>
              </a:rPr>
              <a:t>.</a:t>
            </a:r>
          </a:p>
          <a:p>
            <a:endParaRPr lang="en-US" sz="1200" dirty="0">
              <a:solidFill>
                <a:schemeClr val="bg2">
                  <a:lumMod val="25000"/>
                </a:schemeClr>
              </a:solidFill>
            </a:endParaRPr>
          </a:p>
        </p:txBody>
      </p:sp>
      <p:sp>
        <p:nvSpPr>
          <p:cNvPr id="82" name="TextBox 81">
            <a:extLst>
              <a:ext uri="{FF2B5EF4-FFF2-40B4-BE49-F238E27FC236}">
                <a16:creationId xmlns:a16="http://schemas.microsoft.com/office/drawing/2014/main" id="{10B56C64-3F6C-4710-BD4B-2E12F77EEEAB}"/>
              </a:ext>
            </a:extLst>
          </p:cNvPr>
          <p:cNvSpPr txBox="1"/>
          <p:nvPr/>
        </p:nvSpPr>
        <p:spPr>
          <a:xfrm>
            <a:off x="404716" y="235114"/>
            <a:ext cx="5850951" cy="477054"/>
          </a:xfrm>
          <a:prstGeom prst="rect">
            <a:avLst/>
          </a:prstGeom>
          <a:noFill/>
        </p:spPr>
        <p:txBody>
          <a:bodyPr wrap="square" rtlCol="0">
            <a:normAutofit/>
          </a:bodyPr>
          <a:lstStyle/>
          <a:p>
            <a:pPr lvl="0"/>
            <a:r>
              <a:rPr lang="en-US" sz="2500" dirty="0">
                <a:solidFill>
                  <a:srgbClr val="00A6DB"/>
                </a:solidFill>
              </a:rPr>
              <a:t>Joshua Appropriates 12-14</a:t>
            </a:r>
          </a:p>
        </p:txBody>
      </p:sp>
    </p:spTree>
    <p:extLst>
      <p:ext uri="{BB962C8B-B14F-4D97-AF65-F5344CB8AC3E}">
        <p14:creationId xmlns:p14="http://schemas.microsoft.com/office/powerpoint/2010/main" val="226632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1500" fill="hold"/>
                                        <p:tgtEl>
                                          <p:spTgt spid="52"/>
                                        </p:tgtEl>
                                        <p:attrNameLst>
                                          <p:attrName>ppt_w</p:attrName>
                                        </p:attrNameLst>
                                      </p:cBhvr>
                                      <p:tavLst>
                                        <p:tav tm="0">
                                          <p:val>
                                            <p:fltVal val="0"/>
                                          </p:val>
                                        </p:tav>
                                        <p:tav tm="100000">
                                          <p:val>
                                            <p:strVal val="#ppt_w"/>
                                          </p:val>
                                        </p:tav>
                                      </p:tavLst>
                                    </p:anim>
                                    <p:anim calcmode="lin" valueType="num">
                                      <p:cBhvr>
                                        <p:cTn id="8" dur="1500" fill="hold"/>
                                        <p:tgtEl>
                                          <p:spTgt spid="52"/>
                                        </p:tgtEl>
                                        <p:attrNameLst>
                                          <p:attrName>ppt_h</p:attrName>
                                        </p:attrNameLst>
                                      </p:cBhvr>
                                      <p:tavLst>
                                        <p:tav tm="0">
                                          <p:val>
                                            <p:fltVal val="0"/>
                                          </p:val>
                                        </p:tav>
                                        <p:tav tm="100000">
                                          <p:val>
                                            <p:strVal val="#ppt_h"/>
                                          </p:val>
                                        </p:tav>
                                      </p:tavLst>
                                    </p:anim>
                                    <p:animEffect transition="in" filter="fade">
                                      <p:cBhvr>
                                        <p:cTn id="9" dur="1500"/>
                                        <p:tgtEl>
                                          <p:spTgt spid="52"/>
                                        </p:tgtEl>
                                      </p:cBhvr>
                                    </p:animEffect>
                                  </p:childTnLst>
                                </p:cTn>
                              </p:par>
                              <p:par>
                                <p:cTn id="10" presetID="35" presetClass="path" presetSubtype="0" accel="50000" decel="50000" fill="hold" nodeType="withEffect">
                                  <p:stCondLst>
                                    <p:cond delay="0"/>
                                  </p:stCondLst>
                                  <p:childTnLst>
                                    <p:animMotion origin="layout" path="M 0.36215 0.01265 L 0.00416 1.60494E-6 " pathEditMode="relative" rAng="0" ptsTypes="AA">
                                      <p:cBhvr>
                                        <p:cTn id="11" dur="1500" fill="hold"/>
                                        <p:tgtEl>
                                          <p:spTgt spid="52"/>
                                        </p:tgtEl>
                                        <p:attrNameLst>
                                          <p:attrName>ppt_x</p:attrName>
                                          <p:attrName>ppt_y</p:attrName>
                                        </p:attrNameLst>
                                      </p:cBhvr>
                                      <p:rCtr x="-17899" y="-648"/>
                                    </p:animMotion>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fade">
                                      <p:cBhvr>
                                        <p:cTn id="15" dur="500"/>
                                        <p:tgtEl>
                                          <p:spTgt spid="100"/>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fade">
                                      <p:cBhvr>
                                        <p:cTn id="19"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7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1256417" y="115827"/>
            <a:ext cx="6395824" cy="5656106"/>
            <a:chOff x="-1256417" y="115827"/>
            <a:chExt cx="6395824" cy="5656106"/>
          </a:xfrm>
        </p:grpSpPr>
        <p:sp>
          <p:nvSpPr>
            <p:cNvPr id="53" name="Freeform 25">
              <a:extLst>
                <a:ext uri="{FF2B5EF4-FFF2-40B4-BE49-F238E27FC236}">
                  <a16:creationId xmlns:a16="http://schemas.microsoft.com/office/drawing/2014/main" id="{F8C51523-69D9-4279-8670-7B96DA917750}"/>
                </a:ext>
              </a:extLst>
            </p:cNvPr>
            <p:cNvSpPr>
              <a:spLocks noChangeArrowheads="1"/>
            </p:cNvSpPr>
            <p:nvPr userDrawn="1"/>
          </p:nvSpPr>
          <p:spPr bwMode="auto">
            <a:xfrm rot="5400000" flipH="1">
              <a:off x="-1111574" y="1549596"/>
              <a:ext cx="2193979" cy="2483666"/>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alpha val="8000"/>
                  </a:schemeClr>
                </a:gs>
                <a:gs pos="100000">
                  <a:schemeClr val="accent5">
                    <a:lumMod val="30000"/>
                    <a:lumOff val="70000"/>
                  </a:schemeClr>
                </a:gs>
              </a:gsLst>
              <a:lin ang="8100000" scaled="1"/>
              <a:tileRect/>
            </a:gradFill>
            <a:ln w="25400" cap="flat">
              <a:solidFill>
                <a:schemeClr val="bg1">
                  <a:lumMod val="75000"/>
                  <a:alpha val="22000"/>
                </a:schemeClr>
              </a:solidFill>
              <a:bevel/>
              <a:headEnd/>
              <a:tailEnd/>
            </a:ln>
            <a:effectLst/>
          </p:spPr>
          <p:txBody>
            <a:bodyPr wrap="none" anchor="ctr">
              <a:normAutofit/>
            </a:bodyPr>
            <a:lstStyle/>
            <a:p>
              <a:endParaRPr lang="en-US"/>
            </a:p>
          </p:txBody>
        </p:sp>
        <p:sp>
          <p:nvSpPr>
            <p:cNvPr id="57" name="Freeform 25">
              <a:extLst>
                <a:ext uri="{FF2B5EF4-FFF2-40B4-BE49-F238E27FC236}">
                  <a16:creationId xmlns:a16="http://schemas.microsoft.com/office/drawing/2014/main" id="{F8C51523-69D9-4279-8670-7B96DA917750}"/>
                </a:ext>
              </a:extLst>
            </p:cNvPr>
            <p:cNvSpPr>
              <a:spLocks noChangeArrowheads="1"/>
            </p:cNvSpPr>
            <p:nvPr userDrawn="1"/>
          </p:nvSpPr>
          <p:spPr bwMode="auto">
            <a:xfrm rot="5400000" flipH="1">
              <a:off x="856049" y="3051745"/>
              <a:ext cx="1638103" cy="1854393"/>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alpha val="8000"/>
                  </a:schemeClr>
                </a:gs>
                <a:gs pos="100000">
                  <a:schemeClr val="accent5">
                    <a:lumMod val="30000"/>
                    <a:lumOff val="70000"/>
                  </a:schemeClr>
                </a:gs>
              </a:gsLst>
              <a:lin ang="8100000" scaled="1"/>
              <a:tileRect/>
            </a:gradFill>
            <a:ln w="25400" cap="flat">
              <a:solidFill>
                <a:schemeClr val="bg1">
                  <a:lumMod val="75000"/>
                  <a:alpha val="22000"/>
                </a:schemeClr>
              </a:solidFill>
              <a:bevel/>
              <a:headEnd/>
              <a:tailEnd/>
            </a:ln>
            <a:effectLst/>
          </p:spPr>
          <p:txBody>
            <a:bodyPr wrap="none" anchor="ctr">
              <a:normAutofit/>
            </a:bodyPr>
            <a:lstStyle/>
            <a:p>
              <a:endParaRPr lang="en-US"/>
            </a:p>
          </p:txBody>
        </p:sp>
        <p:sp>
          <p:nvSpPr>
            <p:cNvPr id="58" name="Freeform 25">
              <a:extLst>
                <a:ext uri="{FF2B5EF4-FFF2-40B4-BE49-F238E27FC236}">
                  <a16:creationId xmlns:a16="http://schemas.microsoft.com/office/drawing/2014/main" id="{F8C51523-69D9-4279-8670-7B96DA917750}"/>
                </a:ext>
              </a:extLst>
            </p:cNvPr>
            <p:cNvSpPr>
              <a:spLocks noChangeArrowheads="1"/>
            </p:cNvSpPr>
            <p:nvPr userDrawn="1"/>
          </p:nvSpPr>
          <p:spPr bwMode="auto">
            <a:xfrm rot="5400000" flipH="1">
              <a:off x="-368682" y="4036133"/>
              <a:ext cx="1256867" cy="1422820"/>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alpha val="8000"/>
                  </a:schemeClr>
                </a:gs>
                <a:gs pos="100000">
                  <a:schemeClr val="accent5">
                    <a:lumMod val="30000"/>
                    <a:lumOff val="70000"/>
                  </a:schemeClr>
                </a:gs>
              </a:gsLst>
              <a:lin ang="8100000" scaled="1"/>
              <a:tileRect/>
            </a:gradFill>
            <a:ln w="25400" cap="flat">
              <a:solidFill>
                <a:schemeClr val="bg1">
                  <a:lumMod val="75000"/>
                  <a:alpha val="22000"/>
                </a:schemeClr>
              </a:solidFill>
              <a:bevel/>
              <a:headEnd/>
              <a:tailEnd/>
            </a:ln>
            <a:effectLst/>
          </p:spPr>
          <p:txBody>
            <a:bodyPr wrap="none" anchor="ctr">
              <a:normAutofit/>
            </a:bodyPr>
            <a:lstStyle/>
            <a:p>
              <a:endParaRPr lang="en-US"/>
            </a:p>
          </p:txBody>
        </p:sp>
        <p:sp>
          <p:nvSpPr>
            <p:cNvPr id="59" name="Freeform 25">
              <a:extLst>
                <a:ext uri="{FF2B5EF4-FFF2-40B4-BE49-F238E27FC236}">
                  <a16:creationId xmlns:a16="http://schemas.microsoft.com/office/drawing/2014/main" id="{F8C51523-69D9-4279-8670-7B96DA917750}"/>
                </a:ext>
              </a:extLst>
            </p:cNvPr>
            <p:cNvSpPr>
              <a:spLocks noChangeArrowheads="1"/>
            </p:cNvSpPr>
            <p:nvPr userDrawn="1"/>
          </p:nvSpPr>
          <p:spPr bwMode="auto">
            <a:xfrm rot="5400000" flipH="1">
              <a:off x="2437264" y="4216064"/>
              <a:ext cx="938977" cy="1062957"/>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alpha val="8000"/>
                  </a:schemeClr>
                </a:gs>
                <a:gs pos="100000">
                  <a:schemeClr val="accent5">
                    <a:lumMod val="30000"/>
                    <a:lumOff val="70000"/>
                  </a:schemeClr>
                </a:gs>
              </a:gsLst>
              <a:lin ang="8100000" scaled="1"/>
              <a:tileRect/>
            </a:gradFill>
            <a:ln w="25400" cap="flat">
              <a:solidFill>
                <a:schemeClr val="bg1">
                  <a:lumMod val="75000"/>
                  <a:alpha val="22000"/>
                </a:schemeClr>
              </a:solidFill>
              <a:bevel/>
              <a:headEnd/>
              <a:tailEnd/>
            </a:ln>
            <a:effectLst/>
          </p:spPr>
          <p:txBody>
            <a:bodyPr wrap="none" anchor="ctr">
              <a:normAutofit/>
            </a:bodyPr>
            <a:lstStyle/>
            <a:p>
              <a:endParaRPr lang="en-US"/>
            </a:p>
          </p:txBody>
        </p:sp>
        <p:sp>
          <p:nvSpPr>
            <p:cNvPr id="60" name="Freeform 25">
              <a:extLst>
                <a:ext uri="{FF2B5EF4-FFF2-40B4-BE49-F238E27FC236}">
                  <a16:creationId xmlns:a16="http://schemas.microsoft.com/office/drawing/2014/main" id="{F8C51523-69D9-4279-8670-7B96DA917750}"/>
                </a:ext>
              </a:extLst>
            </p:cNvPr>
            <p:cNvSpPr>
              <a:spLocks noChangeArrowheads="1"/>
            </p:cNvSpPr>
            <p:nvPr userDrawn="1"/>
          </p:nvSpPr>
          <p:spPr bwMode="auto">
            <a:xfrm rot="5400000" flipH="1">
              <a:off x="3374464" y="3838105"/>
              <a:ext cx="670597" cy="759141"/>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alpha val="8000"/>
                  </a:schemeClr>
                </a:gs>
                <a:gs pos="100000">
                  <a:schemeClr val="accent5">
                    <a:lumMod val="30000"/>
                    <a:lumOff val="70000"/>
                  </a:schemeClr>
                </a:gs>
              </a:gsLst>
              <a:lin ang="8100000" scaled="1"/>
              <a:tileRect/>
            </a:gradFill>
            <a:ln w="25400" cap="flat">
              <a:solidFill>
                <a:schemeClr val="bg1">
                  <a:lumMod val="75000"/>
                  <a:alpha val="22000"/>
                </a:schemeClr>
              </a:solidFill>
              <a:bevel/>
              <a:headEnd/>
              <a:tailEnd/>
            </a:ln>
            <a:effectLst/>
          </p:spPr>
          <p:txBody>
            <a:bodyPr wrap="none" anchor="ctr">
              <a:normAutofit/>
            </a:bodyPr>
            <a:lstStyle/>
            <a:p>
              <a:endParaRPr lang="en-US"/>
            </a:p>
          </p:txBody>
        </p:sp>
        <p:sp>
          <p:nvSpPr>
            <p:cNvPr id="66" name="Freeform 25">
              <a:extLst>
                <a:ext uri="{FF2B5EF4-FFF2-40B4-BE49-F238E27FC236}">
                  <a16:creationId xmlns:a16="http://schemas.microsoft.com/office/drawing/2014/main" id="{F8C51523-69D9-4279-8670-7B96DA917750}"/>
                </a:ext>
              </a:extLst>
            </p:cNvPr>
            <p:cNvSpPr>
              <a:spLocks noChangeArrowheads="1"/>
            </p:cNvSpPr>
            <p:nvPr userDrawn="1"/>
          </p:nvSpPr>
          <p:spPr bwMode="auto">
            <a:xfrm rot="5400000" flipH="1">
              <a:off x="598815" y="502340"/>
              <a:ext cx="1256867" cy="1422820"/>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alpha val="8000"/>
                  </a:schemeClr>
                </a:gs>
                <a:gs pos="100000">
                  <a:schemeClr val="accent5">
                    <a:lumMod val="30000"/>
                    <a:lumOff val="70000"/>
                  </a:schemeClr>
                </a:gs>
              </a:gsLst>
              <a:lin ang="8100000" scaled="1"/>
              <a:tileRect/>
            </a:gradFill>
            <a:ln w="25400" cap="flat">
              <a:solidFill>
                <a:schemeClr val="bg1">
                  <a:lumMod val="75000"/>
                  <a:alpha val="22000"/>
                </a:schemeClr>
              </a:solidFill>
              <a:bevel/>
              <a:headEnd/>
              <a:tailEnd/>
            </a:ln>
            <a:effectLst/>
          </p:spPr>
          <p:txBody>
            <a:bodyPr wrap="none" anchor="ctr">
              <a:normAutofit/>
            </a:bodyPr>
            <a:lstStyle/>
            <a:p>
              <a:endParaRPr lang="en-US"/>
            </a:p>
          </p:txBody>
        </p:sp>
        <p:sp>
          <p:nvSpPr>
            <p:cNvPr id="67" name="Freeform 25">
              <a:extLst>
                <a:ext uri="{FF2B5EF4-FFF2-40B4-BE49-F238E27FC236}">
                  <a16:creationId xmlns:a16="http://schemas.microsoft.com/office/drawing/2014/main" id="{F8C51523-69D9-4279-8670-7B96DA917750}"/>
                </a:ext>
              </a:extLst>
            </p:cNvPr>
            <p:cNvSpPr>
              <a:spLocks noChangeArrowheads="1"/>
            </p:cNvSpPr>
            <p:nvPr userDrawn="1"/>
          </p:nvSpPr>
          <p:spPr bwMode="auto">
            <a:xfrm rot="5400000" flipH="1">
              <a:off x="3799563" y="4432090"/>
              <a:ext cx="1256867" cy="1422820"/>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alpha val="8000"/>
                  </a:schemeClr>
                </a:gs>
                <a:gs pos="100000">
                  <a:schemeClr val="accent5">
                    <a:lumMod val="30000"/>
                    <a:lumOff val="70000"/>
                  </a:schemeClr>
                </a:gs>
              </a:gsLst>
              <a:lin ang="8100000" scaled="1"/>
              <a:tileRect/>
            </a:gradFill>
            <a:ln w="25400" cap="flat">
              <a:solidFill>
                <a:schemeClr val="bg1">
                  <a:lumMod val="75000"/>
                  <a:alpha val="22000"/>
                </a:schemeClr>
              </a:solidFill>
              <a:bevel/>
              <a:headEnd/>
              <a:tailEnd/>
            </a:ln>
            <a:effectLst/>
          </p:spPr>
          <p:txBody>
            <a:bodyPr wrap="none" anchor="ctr">
              <a:normAutofit/>
            </a:bodyPr>
            <a:lstStyle/>
            <a:p>
              <a:endParaRPr lang="en-US"/>
            </a:p>
          </p:txBody>
        </p:sp>
        <p:sp>
          <p:nvSpPr>
            <p:cNvPr id="68" name="Freeform 25">
              <a:extLst>
                <a:ext uri="{FF2B5EF4-FFF2-40B4-BE49-F238E27FC236}">
                  <a16:creationId xmlns:a16="http://schemas.microsoft.com/office/drawing/2014/main" id="{F8C51523-69D9-4279-8670-7B96DA917750}"/>
                </a:ext>
              </a:extLst>
            </p:cNvPr>
            <p:cNvSpPr>
              <a:spLocks noChangeArrowheads="1"/>
            </p:cNvSpPr>
            <p:nvPr/>
          </p:nvSpPr>
          <p:spPr bwMode="auto">
            <a:xfrm rot="5400000" flipH="1">
              <a:off x="-253063" y="53837"/>
              <a:ext cx="938977" cy="1062957"/>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alpha val="8000"/>
                  </a:schemeClr>
                </a:gs>
                <a:gs pos="100000">
                  <a:schemeClr val="accent5">
                    <a:lumMod val="30000"/>
                    <a:lumOff val="70000"/>
                  </a:schemeClr>
                </a:gs>
              </a:gsLst>
              <a:lin ang="8100000" scaled="1"/>
              <a:tileRect/>
            </a:gradFill>
            <a:ln w="25400" cap="flat">
              <a:solidFill>
                <a:schemeClr val="bg1">
                  <a:lumMod val="75000"/>
                  <a:alpha val="22000"/>
                </a:schemeClr>
              </a:solidFill>
              <a:bevel/>
              <a:headEnd/>
              <a:tailEnd/>
            </a:ln>
            <a:effectLst/>
          </p:spPr>
          <p:txBody>
            <a:bodyPr wrap="none" anchor="ctr">
              <a:normAutofit/>
            </a:bodyPr>
            <a:lstStyle/>
            <a:p>
              <a:endParaRPr lang="en-US"/>
            </a:p>
          </p:txBody>
        </p:sp>
      </p:grpSp>
      <p:grpSp>
        <p:nvGrpSpPr>
          <p:cNvPr id="52" name="Group 51">
            <a:extLst>
              <a:ext uri="{FF2B5EF4-FFF2-40B4-BE49-F238E27FC236}">
                <a16:creationId xmlns:a16="http://schemas.microsoft.com/office/drawing/2014/main" id="{E896BDB8-3815-42B7-925E-870C95EB679D}"/>
              </a:ext>
            </a:extLst>
          </p:cNvPr>
          <p:cNvGrpSpPr/>
          <p:nvPr/>
        </p:nvGrpSpPr>
        <p:grpSpPr>
          <a:xfrm>
            <a:off x="1267253" y="473641"/>
            <a:ext cx="5227101" cy="4574609"/>
            <a:chOff x="1232377" y="540316"/>
            <a:chExt cx="5227101" cy="4574609"/>
          </a:xfrm>
        </p:grpSpPr>
        <p:sp>
          <p:nvSpPr>
            <p:cNvPr id="50" name="Flowchart: Manual Operation 49">
              <a:extLst>
                <a:ext uri="{FF2B5EF4-FFF2-40B4-BE49-F238E27FC236}">
                  <a16:creationId xmlns:a16="http://schemas.microsoft.com/office/drawing/2014/main" id="{E7A59B2E-62D8-4E75-B852-6C1EC1833AFB}"/>
                </a:ext>
              </a:extLst>
            </p:cNvPr>
            <p:cNvSpPr/>
            <p:nvPr/>
          </p:nvSpPr>
          <p:spPr>
            <a:xfrm rot="18812944">
              <a:off x="4270299" y="1974675"/>
              <a:ext cx="2240403" cy="2137954"/>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545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545 w 10000"/>
                <a:gd name="connsiteY2" fmla="*/ 10000 h 10000"/>
                <a:gd name="connsiteX3" fmla="*/ 3818 w 10000"/>
                <a:gd name="connsiteY3" fmla="*/ 9909 h 10000"/>
                <a:gd name="connsiteX4" fmla="*/ 0 w 10000"/>
                <a:gd name="connsiteY4" fmla="*/ 0 h 10000"/>
                <a:gd name="connsiteX0" fmla="*/ 0 w 10000"/>
                <a:gd name="connsiteY0" fmla="*/ 0 h 10091"/>
                <a:gd name="connsiteX1" fmla="*/ 10000 w 10000"/>
                <a:gd name="connsiteY1" fmla="*/ 0 h 10091"/>
                <a:gd name="connsiteX2" fmla="*/ 4909 w 10000"/>
                <a:gd name="connsiteY2" fmla="*/ 10091 h 10091"/>
                <a:gd name="connsiteX3" fmla="*/ 3818 w 10000"/>
                <a:gd name="connsiteY3" fmla="*/ 9909 h 10091"/>
                <a:gd name="connsiteX4" fmla="*/ 0 w 10000"/>
                <a:gd name="connsiteY4" fmla="*/ 0 h 10091"/>
                <a:gd name="connsiteX0" fmla="*/ 0 w 10000"/>
                <a:gd name="connsiteY0" fmla="*/ 0 h 10091"/>
                <a:gd name="connsiteX1" fmla="*/ 10000 w 10000"/>
                <a:gd name="connsiteY1" fmla="*/ 0 h 10091"/>
                <a:gd name="connsiteX2" fmla="*/ 4909 w 10000"/>
                <a:gd name="connsiteY2" fmla="*/ 10091 h 10091"/>
                <a:gd name="connsiteX3" fmla="*/ 4091 w 10000"/>
                <a:gd name="connsiteY3" fmla="*/ 10091 h 10091"/>
                <a:gd name="connsiteX4" fmla="*/ 0 w 10000"/>
                <a:gd name="connsiteY4" fmla="*/ 0 h 10091"/>
                <a:gd name="connsiteX0" fmla="*/ 0 w 12163"/>
                <a:gd name="connsiteY0" fmla="*/ 6693 h 16784"/>
                <a:gd name="connsiteX1" fmla="*/ 12163 w 12163"/>
                <a:gd name="connsiteY1" fmla="*/ 0 h 16784"/>
                <a:gd name="connsiteX2" fmla="*/ 4909 w 12163"/>
                <a:gd name="connsiteY2" fmla="*/ 16784 h 16784"/>
                <a:gd name="connsiteX3" fmla="*/ 4091 w 12163"/>
                <a:gd name="connsiteY3" fmla="*/ 16784 h 16784"/>
                <a:gd name="connsiteX4" fmla="*/ 0 w 12163"/>
                <a:gd name="connsiteY4" fmla="*/ 6693 h 16784"/>
                <a:gd name="connsiteX0" fmla="*/ 0 w 12163"/>
                <a:gd name="connsiteY0" fmla="*/ 6693 h 16784"/>
                <a:gd name="connsiteX1" fmla="*/ 12163 w 12163"/>
                <a:gd name="connsiteY1" fmla="*/ 0 h 16784"/>
                <a:gd name="connsiteX2" fmla="*/ 4909 w 12163"/>
                <a:gd name="connsiteY2" fmla="*/ 16784 h 16784"/>
                <a:gd name="connsiteX3" fmla="*/ 4091 w 12163"/>
                <a:gd name="connsiteY3" fmla="*/ 16784 h 16784"/>
                <a:gd name="connsiteX4" fmla="*/ 0 w 12163"/>
                <a:gd name="connsiteY4" fmla="*/ 6693 h 16784"/>
                <a:gd name="connsiteX0" fmla="*/ 0 w 21885"/>
                <a:gd name="connsiteY0" fmla="*/ 17308 h 17308"/>
                <a:gd name="connsiteX1" fmla="*/ 21885 w 21885"/>
                <a:gd name="connsiteY1" fmla="*/ 0 h 17308"/>
                <a:gd name="connsiteX2" fmla="*/ 14631 w 21885"/>
                <a:gd name="connsiteY2" fmla="*/ 16784 h 17308"/>
                <a:gd name="connsiteX3" fmla="*/ 13813 w 21885"/>
                <a:gd name="connsiteY3" fmla="*/ 16784 h 17308"/>
                <a:gd name="connsiteX4" fmla="*/ 0 w 21885"/>
                <a:gd name="connsiteY4" fmla="*/ 17308 h 17308"/>
                <a:gd name="connsiteX0" fmla="*/ 0 w 21512"/>
                <a:gd name="connsiteY0" fmla="*/ 17832 h 17832"/>
                <a:gd name="connsiteX1" fmla="*/ 21512 w 21512"/>
                <a:gd name="connsiteY1" fmla="*/ 0 h 17832"/>
                <a:gd name="connsiteX2" fmla="*/ 14631 w 21512"/>
                <a:gd name="connsiteY2" fmla="*/ 17308 h 17832"/>
                <a:gd name="connsiteX3" fmla="*/ 13813 w 21512"/>
                <a:gd name="connsiteY3" fmla="*/ 17308 h 17832"/>
                <a:gd name="connsiteX4" fmla="*/ 0 w 21512"/>
                <a:gd name="connsiteY4" fmla="*/ 17832 h 17832"/>
                <a:gd name="connsiteX0" fmla="*/ 0 w 20141"/>
                <a:gd name="connsiteY0" fmla="*/ 19538 h 19538"/>
                <a:gd name="connsiteX1" fmla="*/ 20141 w 20141"/>
                <a:gd name="connsiteY1" fmla="*/ 0 h 19538"/>
                <a:gd name="connsiteX2" fmla="*/ 14631 w 20141"/>
                <a:gd name="connsiteY2" fmla="*/ 19014 h 19538"/>
                <a:gd name="connsiteX3" fmla="*/ 13813 w 20141"/>
                <a:gd name="connsiteY3" fmla="*/ 19014 h 19538"/>
                <a:gd name="connsiteX4" fmla="*/ 0 w 20141"/>
                <a:gd name="connsiteY4" fmla="*/ 19538 h 19538"/>
                <a:gd name="connsiteX0" fmla="*/ 0 w 20141"/>
                <a:gd name="connsiteY0" fmla="*/ 19538 h 19538"/>
                <a:gd name="connsiteX1" fmla="*/ 20141 w 20141"/>
                <a:gd name="connsiteY1" fmla="*/ 0 h 19538"/>
                <a:gd name="connsiteX2" fmla="*/ 14631 w 20141"/>
                <a:gd name="connsiteY2" fmla="*/ 19014 h 19538"/>
                <a:gd name="connsiteX3" fmla="*/ 13813 w 20141"/>
                <a:gd name="connsiteY3" fmla="*/ 19014 h 19538"/>
                <a:gd name="connsiteX4" fmla="*/ 0 w 20141"/>
                <a:gd name="connsiteY4" fmla="*/ 19538 h 19538"/>
                <a:gd name="connsiteX0" fmla="*/ 0 w 20141"/>
                <a:gd name="connsiteY0" fmla="*/ 19538 h 19538"/>
                <a:gd name="connsiteX1" fmla="*/ 20141 w 20141"/>
                <a:gd name="connsiteY1" fmla="*/ 0 h 19538"/>
                <a:gd name="connsiteX2" fmla="*/ 14631 w 20141"/>
                <a:gd name="connsiteY2" fmla="*/ 19014 h 19538"/>
                <a:gd name="connsiteX3" fmla="*/ 13813 w 20141"/>
                <a:gd name="connsiteY3" fmla="*/ 19014 h 19538"/>
                <a:gd name="connsiteX4" fmla="*/ 0 w 20141"/>
                <a:gd name="connsiteY4" fmla="*/ 19538 h 19538"/>
                <a:gd name="connsiteX0" fmla="*/ 0 w 21509"/>
                <a:gd name="connsiteY0" fmla="*/ 17704 h 19014"/>
                <a:gd name="connsiteX1" fmla="*/ 21509 w 21509"/>
                <a:gd name="connsiteY1" fmla="*/ 0 h 19014"/>
                <a:gd name="connsiteX2" fmla="*/ 15999 w 21509"/>
                <a:gd name="connsiteY2" fmla="*/ 19014 h 19014"/>
                <a:gd name="connsiteX3" fmla="*/ 15181 w 21509"/>
                <a:gd name="connsiteY3" fmla="*/ 19014 h 19014"/>
                <a:gd name="connsiteX4" fmla="*/ 0 w 21509"/>
                <a:gd name="connsiteY4" fmla="*/ 17704 h 19014"/>
                <a:gd name="connsiteX0" fmla="*/ 0 w 21509"/>
                <a:gd name="connsiteY0" fmla="*/ 17704 h 19014"/>
                <a:gd name="connsiteX1" fmla="*/ 21509 w 21509"/>
                <a:gd name="connsiteY1" fmla="*/ 0 h 19014"/>
                <a:gd name="connsiteX2" fmla="*/ 15999 w 21509"/>
                <a:gd name="connsiteY2" fmla="*/ 19014 h 19014"/>
                <a:gd name="connsiteX3" fmla="*/ 15181 w 21509"/>
                <a:gd name="connsiteY3" fmla="*/ 19014 h 19014"/>
                <a:gd name="connsiteX4" fmla="*/ 0 w 21509"/>
                <a:gd name="connsiteY4" fmla="*/ 17704 h 19014"/>
                <a:gd name="connsiteX0" fmla="*/ 0 w 21509"/>
                <a:gd name="connsiteY0" fmla="*/ 17704 h 19014"/>
                <a:gd name="connsiteX1" fmla="*/ 21509 w 21509"/>
                <a:gd name="connsiteY1" fmla="*/ 0 h 19014"/>
                <a:gd name="connsiteX2" fmla="*/ 15999 w 21509"/>
                <a:gd name="connsiteY2" fmla="*/ 19014 h 19014"/>
                <a:gd name="connsiteX3" fmla="*/ 15181 w 21509"/>
                <a:gd name="connsiteY3" fmla="*/ 19014 h 19014"/>
                <a:gd name="connsiteX4" fmla="*/ 0 w 21509"/>
                <a:gd name="connsiteY4" fmla="*/ 17704 h 19014"/>
                <a:gd name="connsiteX0" fmla="*/ 0 w 21380"/>
                <a:gd name="connsiteY0" fmla="*/ 17707 h 19017"/>
                <a:gd name="connsiteX1" fmla="*/ 21380 w 21380"/>
                <a:gd name="connsiteY1" fmla="*/ 0 h 19017"/>
                <a:gd name="connsiteX2" fmla="*/ 15999 w 21380"/>
                <a:gd name="connsiteY2" fmla="*/ 19017 h 19017"/>
                <a:gd name="connsiteX3" fmla="*/ 15181 w 21380"/>
                <a:gd name="connsiteY3" fmla="*/ 19017 h 19017"/>
                <a:gd name="connsiteX4" fmla="*/ 0 w 21380"/>
                <a:gd name="connsiteY4" fmla="*/ 17707 h 19017"/>
                <a:gd name="connsiteX0" fmla="*/ 0 w 21255"/>
                <a:gd name="connsiteY0" fmla="*/ 17839 h 19149"/>
                <a:gd name="connsiteX1" fmla="*/ 21255 w 21255"/>
                <a:gd name="connsiteY1" fmla="*/ 0 h 19149"/>
                <a:gd name="connsiteX2" fmla="*/ 15999 w 21255"/>
                <a:gd name="connsiteY2" fmla="*/ 19149 h 19149"/>
                <a:gd name="connsiteX3" fmla="*/ 15181 w 21255"/>
                <a:gd name="connsiteY3" fmla="*/ 19149 h 19149"/>
                <a:gd name="connsiteX4" fmla="*/ 0 w 21255"/>
                <a:gd name="connsiteY4" fmla="*/ 17839 h 19149"/>
                <a:gd name="connsiteX0" fmla="*/ 0 w 21255"/>
                <a:gd name="connsiteY0" fmla="*/ 17839 h 19149"/>
                <a:gd name="connsiteX1" fmla="*/ 21255 w 21255"/>
                <a:gd name="connsiteY1" fmla="*/ 0 h 19149"/>
                <a:gd name="connsiteX2" fmla="*/ 15999 w 21255"/>
                <a:gd name="connsiteY2" fmla="*/ 19149 h 19149"/>
                <a:gd name="connsiteX3" fmla="*/ 15181 w 21255"/>
                <a:gd name="connsiteY3" fmla="*/ 19149 h 19149"/>
                <a:gd name="connsiteX4" fmla="*/ 0 w 21255"/>
                <a:gd name="connsiteY4" fmla="*/ 17839 h 19149"/>
                <a:gd name="connsiteX0" fmla="*/ 0 w 21255"/>
                <a:gd name="connsiteY0" fmla="*/ 17839 h 19149"/>
                <a:gd name="connsiteX1" fmla="*/ 21255 w 21255"/>
                <a:gd name="connsiteY1" fmla="*/ 0 h 19149"/>
                <a:gd name="connsiteX2" fmla="*/ 15999 w 21255"/>
                <a:gd name="connsiteY2" fmla="*/ 19149 h 19149"/>
                <a:gd name="connsiteX3" fmla="*/ 15181 w 21255"/>
                <a:gd name="connsiteY3" fmla="*/ 19149 h 19149"/>
                <a:gd name="connsiteX4" fmla="*/ 0 w 21255"/>
                <a:gd name="connsiteY4" fmla="*/ 17839 h 19149"/>
                <a:gd name="connsiteX0" fmla="*/ 0 w 21255"/>
                <a:gd name="connsiteY0" fmla="*/ 17839 h 20195"/>
                <a:gd name="connsiteX1" fmla="*/ 21255 w 21255"/>
                <a:gd name="connsiteY1" fmla="*/ 0 h 20195"/>
                <a:gd name="connsiteX2" fmla="*/ 19252 w 21255"/>
                <a:gd name="connsiteY2" fmla="*/ 20195 h 20195"/>
                <a:gd name="connsiteX3" fmla="*/ 15181 w 21255"/>
                <a:gd name="connsiteY3" fmla="*/ 19149 h 20195"/>
                <a:gd name="connsiteX4" fmla="*/ 0 w 21255"/>
                <a:gd name="connsiteY4" fmla="*/ 17839 h 20195"/>
                <a:gd name="connsiteX0" fmla="*/ 0 w 21255"/>
                <a:gd name="connsiteY0" fmla="*/ 17839 h 20195"/>
                <a:gd name="connsiteX1" fmla="*/ 21255 w 21255"/>
                <a:gd name="connsiteY1" fmla="*/ 0 h 20195"/>
                <a:gd name="connsiteX2" fmla="*/ 19252 w 21255"/>
                <a:gd name="connsiteY2" fmla="*/ 20195 h 20195"/>
                <a:gd name="connsiteX3" fmla="*/ 16113 w 21255"/>
                <a:gd name="connsiteY3" fmla="*/ 17887 h 20195"/>
                <a:gd name="connsiteX4" fmla="*/ 0 w 21255"/>
                <a:gd name="connsiteY4" fmla="*/ 17839 h 20195"/>
                <a:gd name="connsiteX0" fmla="*/ 0 w 21255"/>
                <a:gd name="connsiteY0" fmla="*/ 17839 h 20195"/>
                <a:gd name="connsiteX1" fmla="*/ 21255 w 21255"/>
                <a:gd name="connsiteY1" fmla="*/ 0 h 20195"/>
                <a:gd name="connsiteX2" fmla="*/ 19252 w 21255"/>
                <a:gd name="connsiteY2" fmla="*/ 20195 h 20195"/>
                <a:gd name="connsiteX3" fmla="*/ 15833 w 21255"/>
                <a:gd name="connsiteY3" fmla="*/ 18780 h 20195"/>
                <a:gd name="connsiteX4" fmla="*/ 0 w 21255"/>
                <a:gd name="connsiteY4" fmla="*/ 17839 h 20195"/>
                <a:gd name="connsiteX0" fmla="*/ 0 w 21255"/>
                <a:gd name="connsiteY0" fmla="*/ 17839 h 20195"/>
                <a:gd name="connsiteX1" fmla="*/ 21255 w 21255"/>
                <a:gd name="connsiteY1" fmla="*/ 0 h 20195"/>
                <a:gd name="connsiteX2" fmla="*/ 19252 w 21255"/>
                <a:gd name="connsiteY2" fmla="*/ 20195 h 20195"/>
                <a:gd name="connsiteX3" fmla="*/ 15626 w 21255"/>
                <a:gd name="connsiteY3" fmla="*/ 19353 h 20195"/>
                <a:gd name="connsiteX4" fmla="*/ 0 w 21255"/>
                <a:gd name="connsiteY4" fmla="*/ 17839 h 20195"/>
                <a:gd name="connsiteX0" fmla="*/ 0 w 21255"/>
                <a:gd name="connsiteY0" fmla="*/ 17839 h 20195"/>
                <a:gd name="connsiteX1" fmla="*/ 21255 w 21255"/>
                <a:gd name="connsiteY1" fmla="*/ 0 h 20195"/>
                <a:gd name="connsiteX2" fmla="*/ 19252 w 21255"/>
                <a:gd name="connsiteY2" fmla="*/ 20195 h 20195"/>
                <a:gd name="connsiteX3" fmla="*/ 15745 w 21255"/>
                <a:gd name="connsiteY3" fmla="*/ 19742 h 20195"/>
                <a:gd name="connsiteX4" fmla="*/ 0 w 21255"/>
                <a:gd name="connsiteY4" fmla="*/ 17839 h 20195"/>
                <a:gd name="connsiteX0" fmla="*/ 0 w 21380"/>
                <a:gd name="connsiteY0" fmla="*/ 17707 h 20195"/>
                <a:gd name="connsiteX1" fmla="*/ 21380 w 21380"/>
                <a:gd name="connsiteY1" fmla="*/ 0 h 20195"/>
                <a:gd name="connsiteX2" fmla="*/ 19377 w 21380"/>
                <a:gd name="connsiteY2" fmla="*/ 20195 h 20195"/>
                <a:gd name="connsiteX3" fmla="*/ 15870 w 21380"/>
                <a:gd name="connsiteY3" fmla="*/ 19742 h 20195"/>
                <a:gd name="connsiteX4" fmla="*/ 0 w 21380"/>
                <a:gd name="connsiteY4" fmla="*/ 17707 h 20195"/>
                <a:gd name="connsiteX0" fmla="*/ 0 w 21505"/>
                <a:gd name="connsiteY0" fmla="*/ 17575 h 20195"/>
                <a:gd name="connsiteX1" fmla="*/ 21505 w 21505"/>
                <a:gd name="connsiteY1" fmla="*/ 0 h 20195"/>
                <a:gd name="connsiteX2" fmla="*/ 19502 w 21505"/>
                <a:gd name="connsiteY2" fmla="*/ 20195 h 20195"/>
                <a:gd name="connsiteX3" fmla="*/ 15995 w 21505"/>
                <a:gd name="connsiteY3" fmla="*/ 19742 h 20195"/>
                <a:gd name="connsiteX4" fmla="*/ 0 w 21505"/>
                <a:gd name="connsiteY4" fmla="*/ 17575 h 20195"/>
                <a:gd name="connsiteX0" fmla="*/ 0 w 21317"/>
                <a:gd name="connsiteY0" fmla="*/ 17773 h 20393"/>
                <a:gd name="connsiteX1" fmla="*/ 21317 w 21317"/>
                <a:gd name="connsiteY1" fmla="*/ 0 h 20393"/>
                <a:gd name="connsiteX2" fmla="*/ 19502 w 21317"/>
                <a:gd name="connsiteY2" fmla="*/ 20393 h 20393"/>
                <a:gd name="connsiteX3" fmla="*/ 15995 w 21317"/>
                <a:gd name="connsiteY3" fmla="*/ 19940 h 20393"/>
                <a:gd name="connsiteX4" fmla="*/ 0 w 21317"/>
                <a:gd name="connsiteY4" fmla="*/ 17773 h 20393"/>
                <a:gd name="connsiteX0" fmla="*/ 0 w 21383"/>
                <a:gd name="connsiteY0" fmla="*/ 17836 h 20393"/>
                <a:gd name="connsiteX1" fmla="*/ 21383 w 21383"/>
                <a:gd name="connsiteY1" fmla="*/ 0 h 20393"/>
                <a:gd name="connsiteX2" fmla="*/ 19568 w 21383"/>
                <a:gd name="connsiteY2" fmla="*/ 20393 h 20393"/>
                <a:gd name="connsiteX3" fmla="*/ 16061 w 21383"/>
                <a:gd name="connsiteY3" fmla="*/ 19940 h 20393"/>
                <a:gd name="connsiteX4" fmla="*/ 0 w 21383"/>
                <a:gd name="connsiteY4" fmla="*/ 17836 h 20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83" h="20393">
                  <a:moveTo>
                    <a:pt x="0" y="17836"/>
                  </a:moveTo>
                  <a:cubicBezTo>
                    <a:pt x="5481" y="17633"/>
                    <a:pt x="16427" y="14997"/>
                    <a:pt x="21383" y="0"/>
                  </a:cubicBezTo>
                  <a:lnTo>
                    <a:pt x="19568" y="20393"/>
                  </a:lnTo>
                  <a:lnTo>
                    <a:pt x="16061" y="19940"/>
                  </a:lnTo>
                  <a:lnTo>
                    <a:pt x="0" y="17836"/>
                  </a:lnTo>
                  <a:close/>
                </a:path>
              </a:pathLst>
            </a:custGeom>
            <a:gradFill flip="none" rotWithShape="1">
              <a:gsLst>
                <a:gs pos="29000">
                  <a:srgbClr val="FFFCF3"/>
                </a:gs>
                <a:gs pos="62000">
                  <a:srgbClr val="FFF9E6"/>
                </a:gs>
                <a:gs pos="85000">
                  <a:schemeClr val="accent4">
                    <a:lumMod val="20000"/>
                    <a:lumOff val="80000"/>
                  </a:schemeClr>
                </a:gs>
                <a:gs pos="9000">
                  <a:srgbClr val="FFFFFF"/>
                </a:gs>
              </a:gsLst>
              <a:path path="shape">
                <a:fillToRect l="50000" t="50000" r="50000" b="50000"/>
              </a:path>
              <a:tileRect/>
            </a:gradFill>
            <a:ln>
              <a:noFill/>
            </a:ln>
            <a:effectLst>
              <a:glow rad="736600">
                <a:srgbClr val="FFF6D9">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42" name="Oval 41">
              <a:extLst>
                <a:ext uri="{FF2B5EF4-FFF2-40B4-BE49-F238E27FC236}">
                  <a16:creationId xmlns:a16="http://schemas.microsoft.com/office/drawing/2014/main" id="{90A7114C-85A5-41AD-AF01-C8D9D9E5B7D2}"/>
                </a:ext>
              </a:extLst>
            </p:cNvPr>
            <p:cNvSpPr/>
            <p:nvPr/>
          </p:nvSpPr>
          <p:spPr>
            <a:xfrm>
              <a:off x="1232377" y="540316"/>
              <a:ext cx="4574609" cy="4574609"/>
            </a:xfrm>
            <a:prstGeom prst="ellipse">
              <a:avLst/>
            </a:prstGeom>
            <a:solidFill>
              <a:schemeClr val="bg1"/>
            </a:solidFill>
            <a:ln>
              <a:solidFill>
                <a:schemeClr val="bg2"/>
              </a:solidFill>
            </a:ln>
            <a:effectLst>
              <a:glow rad="127000">
                <a:srgbClr val="FFF1C5">
                  <a:alpha val="44706"/>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grpSp>
      <p:grpSp>
        <p:nvGrpSpPr>
          <p:cNvPr id="21" name="Group 20"/>
          <p:cNvGrpSpPr/>
          <p:nvPr/>
        </p:nvGrpSpPr>
        <p:grpSpPr>
          <a:xfrm>
            <a:off x="7589261" y="2191135"/>
            <a:ext cx="899442" cy="1427508"/>
            <a:chOff x="4451549" y="734712"/>
            <a:chExt cx="2290834" cy="3635790"/>
          </a:xfrm>
          <a:gradFill flip="none" rotWithShape="1">
            <a:gsLst>
              <a:gs pos="0">
                <a:schemeClr val="tx2">
                  <a:lumMod val="60000"/>
                  <a:lumOff val="40000"/>
                </a:schemeClr>
              </a:gs>
              <a:gs pos="46000">
                <a:schemeClr val="tx2">
                  <a:lumMod val="75000"/>
                </a:schemeClr>
              </a:gs>
              <a:gs pos="100000">
                <a:schemeClr val="tx2">
                  <a:lumMod val="75000"/>
                </a:schemeClr>
              </a:gs>
            </a:gsLst>
            <a:path path="circle">
              <a:fillToRect l="50000" t="130000" r="50000" b="-30000"/>
            </a:path>
            <a:tileRect/>
          </a:gradFill>
          <a:effectLst>
            <a:outerShdw blurRad="50800" dist="38100" dir="2700000" algn="tl" rotWithShape="0">
              <a:prstClr val="black">
                <a:alpha val="40000"/>
              </a:prstClr>
            </a:outerShdw>
          </a:effectLst>
        </p:grpSpPr>
        <p:grpSp>
          <p:nvGrpSpPr>
            <p:cNvPr id="16" name="Group 15"/>
            <p:cNvGrpSpPr/>
            <p:nvPr/>
          </p:nvGrpSpPr>
          <p:grpSpPr>
            <a:xfrm rot="1364643">
              <a:off x="4451549" y="3167539"/>
              <a:ext cx="1093296" cy="205012"/>
              <a:chOff x="4433453" y="3360660"/>
              <a:chExt cx="1093296" cy="205012"/>
            </a:xfrm>
            <a:grpFill/>
          </p:grpSpPr>
          <p:sp>
            <p:nvSpPr>
              <p:cNvPr id="65" name="Rectangle 64"/>
              <p:cNvSpPr/>
              <p:nvPr/>
            </p:nvSpPr>
            <p:spPr>
              <a:xfrm>
                <a:off x="4605505" y="3405078"/>
                <a:ext cx="783410" cy="1605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64" name="Rectangle 63"/>
              <p:cNvSpPr/>
              <p:nvPr/>
            </p:nvSpPr>
            <p:spPr>
              <a:xfrm>
                <a:off x="4433453" y="3360660"/>
                <a:ext cx="1093296" cy="61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sp>
          <p:nvSpPr>
            <p:cNvPr id="13" name="Snip Same Side Corner Rectangle 12"/>
            <p:cNvSpPr/>
            <p:nvPr/>
          </p:nvSpPr>
          <p:spPr>
            <a:xfrm>
              <a:off x="5443519" y="3514751"/>
              <a:ext cx="755608" cy="795554"/>
            </a:xfrm>
            <a:prstGeom prst="snip2SameRect">
              <a:avLst>
                <a:gd name="adj1" fmla="val 31253"/>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endParaRPr lang="en-US"/>
            </a:p>
          </p:txBody>
        </p:sp>
        <p:grpSp>
          <p:nvGrpSpPr>
            <p:cNvPr id="8" name="Group 7"/>
            <p:cNvGrpSpPr/>
            <p:nvPr/>
          </p:nvGrpSpPr>
          <p:grpSpPr>
            <a:xfrm rot="1348658">
              <a:off x="5028920" y="734712"/>
              <a:ext cx="957876" cy="2336135"/>
              <a:chOff x="4913998" y="855539"/>
              <a:chExt cx="957876" cy="2336135"/>
            </a:xfrm>
            <a:grpFill/>
          </p:grpSpPr>
          <p:grpSp>
            <p:nvGrpSpPr>
              <p:cNvPr id="6" name="Group 5"/>
              <p:cNvGrpSpPr/>
              <p:nvPr/>
            </p:nvGrpSpPr>
            <p:grpSpPr>
              <a:xfrm>
                <a:off x="5261642" y="2719646"/>
                <a:ext cx="235712" cy="472028"/>
                <a:chOff x="4985727" y="2939063"/>
                <a:chExt cx="235712" cy="472028"/>
              </a:xfrm>
              <a:grpFill/>
            </p:grpSpPr>
            <p:sp>
              <p:nvSpPr>
                <p:cNvPr id="41" name="Rectangle 40"/>
                <p:cNvSpPr/>
                <p:nvPr/>
              </p:nvSpPr>
              <p:spPr>
                <a:xfrm>
                  <a:off x="5035775" y="3080110"/>
                  <a:ext cx="135614"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40" name="Rectangle 39"/>
                <p:cNvSpPr/>
                <p:nvPr/>
              </p:nvSpPr>
              <p:spPr>
                <a:xfrm>
                  <a:off x="4985727" y="2939063"/>
                  <a:ext cx="235712"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grpSp>
            <p:nvGrpSpPr>
              <p:cNvPr id="7" name="Group 6"/>
              <p:cNvGrpSpPr/>
              <p:nvPr/>
            </p:nvGrpSpPr>
            <p:grpSpPr>
              <a:xfrm>
                <a:off x="4913998" y="855539"/>
                <a:ext cx="957876" cy="2219440"/>
                <a:chOff x="4913998" y="855539"/>
                <a:chExt cx="957876" cy="2219440"/>
              </a:xfrm>
              <a:grpFill/>
            </p:grpSpPr>
            <p:sp>
              <p:nvSpPr>
                <p:cNvPr id="5" name="Rectangle 4"/>
                <p:cNvSpPr/>
                <p:nvPr/>
              </p:nvSpPr>
              <p:spPr>
                <a:xfrm>
                  <a:off x="5154707" y="914400"/>
                  <a:ext cx="467178" cy="16689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37" name="Rectangle 36"/>
                <p:cNvSpPr/>
                <p:nvPr/>
              </p:nvSpPr>
              <p:spPr>
                <a:xfrm>
                  <a:off x="5088798" y="855539"/>
                  <a:ext cx="598994" cy="83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38" name="Rectangle 37"/>
                <p:cNvSpPr/>
                <p:nvPr/>
              </p:nvSpPr>
              <p:spPr>
                <a:xfrm>
                  <a:off x="5088798" y="1683782"/>
                  <a:ext cx="598994" cy="1941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39" name="Rectangle 38"/>
                <p:cNvSpPr/>
                <p:nvPr/>
              </p:nvSpPr>
              <p:spPr>
                <a:xfrm>
                  <a:off x="4985725" y="2486255"/>
                  <a:ext cx="787545"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nvGrpSpPr>
                <p:cNvPr id="43" name="Group 42"/>
                <p:cNvGrpSpPr/>
                <p:nvPr/>
              </p:nvGrpSpPr>
              <p:grpSpPr>
                <a:xfrm rot="1080731">
                  <a:off x="5010859" y="2602949"/>
                  <a:ext cx="235712" cy="472030"/>
                  <a:chOff x="4985726" y="2939062"/>
                  <a:chExt cx="235712" cy="472030"/>
                </a:xfrm>
                <a:grpFill/>
              </p:grpSpPr>
              <p:sp>
                <p:nvSpPr>
                  <p:cNvPr id="45" name="Rectangle 44"/>
                  <p:cNvSpPr/>
                  <p:nvPr/>
                </p:nvSpPr>
                <p:spPr>
                  <a:xfrm>
                    <a:off x="5035775" y="3080111"/>
                    <a:ext cx="135614"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44" name="Rectangle 43"/>
                  <p:cNvSpPr/>
                  <p:nvPr/>
                </p:nvSpPr>
                <p:spPr>
                  <a:xfrm>
                    <a:off x="4985726" y="2939062"/>
                    <a:ext cx="235712"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grpSp>
              <p:nvGrpSpPr>
                <p:cNvPr id="46" name="Group 45"/>
                <p:cNvGrpSpPr/>
                <p:nvPr/>
              </p:nvGrpSpPr>
              <p:grpSpPr>
                <a:xfrm rot="20519269" flipH="1">
                  <a:off x="5514936" y="2602951"/>
                  <a:ext cx="235712" cy="472028"/>
                  <a:chOff x="4985726" y="2939063"/>
                  <a:chExt cx="235712" cy="472028"/>
                </a:xfrm>
                <a:grpFill/>
              </p:grpSpPr>
              <p:sp>
                <p:nvSpPr>
                  <p:cNvPr id="48" name="Rectangle 47"/>
                  <p:cNvSpPr/>
                  <p:nvPr/>
                </p:nvSpPr>
                <p:spPr>
                  <a:xfrm>
                    <a:off x="5035774" y="3080110"/>
                    <a:ext cx="135614"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47" name="Rectangle 46"/>
                  <p:cNvSpPr/>
                  <p:nvPr/>
                </p:nvSpPr>
                <p:spPr>
                  <a:xfrm>
                    <a:off x="4985726" y="2939063"/>
                    <a:ext cx="235712"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sp>
              <p:nvSpPr>
                <p:cNvPr id="49" name="Rectangle 48"/>
                <p:cNvSpPr/>
                <p:nvPr/>
              </p:nvSpPr>
              <p:spPr>
                <a:xfrm>
                  <a:off x="4913998" y="2717837"/>
                  <a:ext cx="957876" cy="1190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grpSp>
        <p:grpSp>
          <p:nvGrpSpPr>
            <p:cNvPr id="11" name="Group 10"/>
            <p:cNvGrpSpPr/>
            <p:nvPr/>
          </p:nvGrpSpPr>
          <p:grpSpPr>
            <a:xfrm>
              <a:off x="4663638" y="1465959"/>
              <a:ext cx="2078745" cy="2395435"/>
              <a:chOff x="4548716" y="1586786"/>
              <a:chExt cx="2078745" cy="2395435"/>
            </a:xfrm>
            <a:grpFill/>
          </p:grpSpPr>
          <p:sp>
            <p:nvSpPr>
              <p:cNvPr id="9" name="Block Arc 8"/>
              <p:cNvSpPr/>
              <p:nvPr/>
            </p:nvSpPr>
            <p:spPr>
              <a:xfrm rot="5400000">
                <a:off x="4548717" y="1759041"/>
                <a:ext cx="2078743" cy="2078745"/>
              </a:xfrm>
              <a:prstGeom prst="blockArc">
                <a:avLst>
                  <a:gd name="adj1" fmla="val 10800000"/>
                  <a:gd name="adj2" fmla="val 20752678"/>
                  <a:gd name="adj3" fmla="val 164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solidFill>
                    <a:schemeClr val="tx1"/>
                  </a:solidFill>
                </a:endParaRPr>
              </a:p>
            </p:txBody>
          </p:sp>
          <p:sp>
            <p:nvSpPr>
              <p:cNvPr id="10" name="Oval 9"/>
              <p:cNvSpPr/>
              <p:nvPr/>
            </p:nvSpPr>
            <p:spPr>
              <a:xfrm>
                <a:off x="5369089" y="1586786"/>
                <a:ext cx="630954" cy="6309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endParaRPr lang="en-US"/>
              </a:p>
            </p:txBody>
          </p:sp>
          <p:sp>
            <p:nvSpPr>
              <p:cNvPr id="54" name="Oval 53"/>
              <p:cNvSpPr/>
              <p:nvPr/>
            </p:nvSpPr>
            <p:spPr>
              <a:xfrm>
                <a:off x="5458379" y="1676360"/>
                <a:ext cx="448490" cy="4484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55" name="Oval 54"/>
              <p:cNvSpPr/>
              <p:nvPr/>
            </p:nvSpPr>
            <p:spPr>
              <a:xfrm>
                <a:off x="5369089" y="3351267"/>
                <a:ext cx="630954" cy="6309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endParaRPr lang="en-US"/>
              </a:p>
            </p:txBody>
          </p:sp>
          <p:sp>
            <p:nvSpPr>
              <p:cNvPr id="56" name="Oval 55"/>
              <p:cNvSpPr/>
              <p:nvPr/>
            </p:nvSpPr>
            <p:spPr>
              <a:xfrm>
                <a:off x="5458379" y="3440839"/>
                <a:ext cx="448490" cy="4484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sp>
          <p:nvSpPr>
            <p:cNvPr id="61" name="Rectangle 60"/>
            <p:cNvSpPr/>
            <p:nvPr/>
          </p:nvSpPr>
          <p:spPr>
            <a:xfrm>
              <a:off x="4696835" y="3950966"/>
              <a:ext cx="94483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62" name="Rectangle 61"/>
            <p:cNvSpPr/>
            <p:nvPr/>
          </p:nvSpPr>
          <p:spPr>
            <a:xfrm>
              <a:off x="4575727" y="3841521"/>
              <a:ext cx="717143" cy="2230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63" name="Rectangle 62"/>
            <p:cNvSpPr/>
            <p:nvPr/>
          </p:nvSpPr>
          <p:spPr>
            <a:xfrm>
              <a:off x="5293803" y="4128544"/>
              <a:ext cx="1068706" cy="2230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14" name="Rectangle 13"/>
            <p:cNvSpPr/>
            <p:nvPr/>
          </p:nvSpPr>
          <p:spPr>
            <a:xfrm>
              <a:off x="4696835" y="4230052"/>
              <a:ext cx="1889672" cy="1404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sp>
        <p:nvSpPr>
          <p:cNvPr id="100" name="TextBox 99"/>
          <p:cNvSpPr txBox="1"/>
          <p:nvPr/>
        </p:nvSpPr>
        <p:spPr>
          <a:xfrm>
            <a:off x="4357238" y="171455"/>
            <a:ext cx="2683578" cy="584775"/>
          </a:xfrm>
          <a:prstGeom prst="rect">
            <a:avLst/>
          </a:prstGeom>
          <a:noFill/>
        </p:spPr>
        <p:txBody>
          <a:bodyPr wrap="square" rtlCol="0">
            <a:normAutofit/>
          </a:bodyPr>
          <a:lstStyle/>
          <a:p>
            <a:pPr algn="ctr"/>
            <a:r>
              <a:rPr lang="en-US" sz="1600" dirty="0">
                <a:solidFill>
                  <a:schemeClr val="accent5">
                    <a:lumMod val="50000"/>
                  </a:schemeClr>
                </a:solidFill>
              </a:rPr>
              <a:t>Continued discussion - 2.</a:t>
            </a:r>
          </a:p>
        </p:txBody>
      </p:sp>
      <p:sp>
        <p:nvSpPr>
          <p:cNvPr id="74" name="TextBox 73">
            <a:extLst>
              <a:ext uri="{FF2B5EF4-FFF2-40B4-BE49-F238E27FC236}">
                <a16:creationId xmlns:a16="http://schemas.microsoft.com/office/drawing/2014/main" id="{69E50285-AC0D-4906-9AB2-8058352387C9}"/>
              </a:ext>
            </a:extLst>
          </p:cNvPr>
          <p:cNvSpPr txBox="1"/>
          <p:nvPr/>
        </p:nvSpPr>
        <p:spPr>
          <a:xfrm>
            <a:off x="567064" y="691446"/>
            <a:ext cx="7200241" cy="3809743"/>
          </a:xfrm>
          <a:prstGeom prst="rect">
            <a:avLst/>
          </a:prstGeom>
          <a:noFill/>
        </p:spPr>
        <p:txBody>
          <a:bodyPr wrap="square" rtlCol="0">
            <a:noAutofit/>
          </a:bodyPr>
          <a:lstStyle/>
          <a:p>
            <a:pPr lvl="0"/>
            <a:r>
              <a:rPr lang="en-US" sz="1800" b="1" dirty="0">
                <a:solidFill>
                  <a:srgbClr val="E7E6E6">
                    <a:lumMod val="25000"/>
                  </a:srgbClr>
                </a:solidFill>
              </a:rPr>
              <a:t>If one accepts what has been taught by science around him, he believes in </a:t>
            </a:r>
            <a:r>
              <a:rPr lang="en-US" sz="2000" b="1" u="sng" dirty="0">
                <a:solidFill>
                  <a:srgbClr val="E7E6E6">
                    <a:lumMod val="25000"/>
                  </a:srgbClr>
                </a:solidFill>
              </a:rPr>
              <a:t>the laws of nature</a:t>
            </a:r>
            <a:r>
              <a:rPr lang="en-US" sz="1800" b="1" dirty="0">
                <a:solidFill>
                  <a:srgbClr val="E7E6E6">
                    <a:lumMod val="25000"/>
                  </a:srgbClr>
                </a:solidFill>
              </a:rPr>
              <a:t>.  </a:t>
            </a:r>
          </a:p>
          <a:p>
            <a:pPr lvl="0"/>
            <a:endParaRPr lang="en-US" sz="1800" b="1" dirty="0">
              <a:solidFill>
                <a:srgbClr val="E7E6E6">
                  <a:lumMod val="25000"/>
                </a:srgbClr>
              </a:solidFill>
            </a:endParaRPr>
          </a:p>
          <a:p>
            <a:pPr lvl="0"/>
            <a:r>
              <a:rPr lang="en-US" sz="1800" b="1" dirty="0">
                <a:solidFill>
                  <a:srgbClr val="E7E6E6">
                    <a:lumMod val="25000"/>
                  </a:srgbClr>
                </a:solidFill>
              </a:rPr>
              <a:t>When we speak of those laws, we are by default saying that nature governs itself. </a:t>
            </a:r>
            <a:r>
              <a:rPr lang="en-US" sz="1800" b="1" u="sng" dirty="0">
                <a:solidFill>
                  <a:srgbClr val="E7E6E6">
                    <a:lumMod val="25000"/>
                  </a:srgbClr>
                </a:solidFill>
              </a:rPr>
              <a:t>Nature does not have a single law inherent in it</a:t>
            </a:r>
            <a:r>
              <a:rPr lang="en-US" sz="1800" b="1" dirty="0">
                <a:solidFill>
                  <a:srgbClr val="E7E6E6">
                    <a:lumMod val="25000"/>
                  </a:srgbClr>
                </a:solidFill>
              </a:rPr>
              <a:t>. Jesus Christ is carrying forward all these decrees (which we may just as easily call processes or ordinances) and He executes them on an ongoing basis, in perpetuity.  </a:t>
            </a:r>
          </a:p>
          <a:p>
            <a:pPr lvl="0"/>
            <a:endParaRPr lang="en-US" sz="1800" b="1" dirty="0">
              <a:solidFill>
                <a:srgbClr val="E7E6E6">
                  <a:lumMod val="25000"/>
                </a:srgbClr>
              </a:solidFill>
            </a:endParaRPr>
          </a:p>
          <a:p>
            <a:pPr lvl="0"/>
            <a:r>
              <a:rPr lang="en-US" sz="1800" b="1" dirty="0">
                <a:solidFill>
                  <a:srgbClr val="E7E6E6">
                    <a:lumMod val="25000"/>
                  </a:srgbClr>
                </a:solidFill>
              </a:rPr>
              <a:t>He is not beholden to those processes or decrees; they are beholden to Him. He can interrupt, speed up, slow down, any object or process as He jolly well pleases, and He can do so independently from all of the other processes which are interdependent upon each other. He doesn’t need the gas pedal, He can throttle the engine under the hood at any time.</a:t>
            </a:r>
          </a:p>
        </p:txBody>
      </p:sp>
      <p:sp>
        <p:nvSpPr>
          <p:cNvPr id="82" name="TextBox 81">
            <a:extLst>
              <a:ext uri="{FF2B5EF4-FFF2-40B4-BE49-F238E27FC236}">
                <a16:creationId xmlns:a16="http://schemas.microsoft.com/office/drawing/2014/main" id="{10B56C64-3F6C-4710-BD4B-2E12F77EEEAB}"/>
              </a:ext>
            </a:extLst>
          </p:cNvPr>
          <p:cNvSpPr txBox="1"/>
          <p:nvPr/>
        </p:nvSpPr>
        <p:spPr>
          <a:xfrm>
            <a:off x="404716" y="235114"/>
            <a:ext cx="5850951" cy="477054"/>
          </a:xfrm>
          <a:prstGeom prst="rect">
            <a:avLst/>
          </a:prstGeom>
          <a:noFill/>
        </p:spPr>
        <p:txBody>
          <a:bodyPr wrap="square" rtlCol="0">
            <a:normAutofit/>
          </a:bodyPr>
          <a:lstStyle/>
          <a:p>
            <a:pPr lvl="0"/>
            <a:r>
              <a:rPr lang="en-US" sz="2500" dirty="0">
                <a:solidFill>
                  <a:srgbClr val="00A6DB"/>
                </a:solidFill>
              </a:rPr>
              <a:t>Joshua Appropriates 12-14</a:t>
            </a:r>
          </a:p>
        </p:txBody>
      </p:sp>
    </p:spTree>
    <p:extLst>
      <p:ext uri="{BB962C8B-B14F-4D97-AF65-F5344CB8AC3E}">
        <p14:creationId xmlns:p14="http://schemas.microsoft.com/office/powerpoint/2010/main" val="48944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1500" fill="hold"/>
                                        <p:tgtEl>
                                          <p:spTgt spid="52"/>
                                        </p:tgtEl>
                                        <p:attrNameLst>
                                          <p:attrName>ppt_w</p:attrName>
                                        </p:attrNameLst>
                                      </p:cBhvr>
                                      <p:tavLst>
                                        <p:tav tm="0">
                                          <p:val>
                                            <p:fltVal val="0"/>
                                          </p:val>
                                        </p:tav>
                                        <p:tav tm="100000">
                                          <p:val>
                                            <p:strVal val="#ppt_w"/>
                                          </p:val>
                                        </p:tav>
                                      </p:tavLst>
                                    </p:anim>
                                    <p:anim calcmode="lin" valueType="num">
                                      <p:cBhvr>
                                        <p:cTn id="8" dur="1500" fill="hold"/>
                                        <p:tgtEl>
                                          <p:spTgt spid="52"/>
                                        </p:tgtEl>
                                        <p:attrNameLst>
                                          <p:attrName>ppt_h</p:attrName>
                                        </p:attrNameLst>
                                      </p:cBhvr>
                                      <p:tavLst>
                                        <p:tav tm="0">
                                          <p:val>
                                            <p:fltVal val="0"/>
                                          </p:val>
                                        </p:tav>
                                        <p:tav tm="100000">
                                          <p:val>
                                            <p:strVal val="#ppt_h"/>
                                          </p:val>
                                        </p:tav>
                                      </p:tavLst>
                                    </p:anim>
                                    <p:animEffect transition="in" filter="fade">
                                      <p:cBhvr>
                                        <p:cTn id="9" dur="1500"/>
                                        <p:tgtEl>
                                          <p:spTgt spid="52"/>
                                        </p:tgtEl>
                                      </p:cBhvr>
                                    </p:animEffect>
                                  </p:childTnLst>
                                </p:cTn>
                              </p:par>
                              <p:par>
                                <p:cTn id="10" presetID="35" presetClass="path" presetSubtype="0" accel="50000" decel="50000" fill="hold" nodeType="withEffect">
                                  <p:stCondLst>
                                    <p:cond delay="0"/>
                                  </p:stCondLst>
                                  <p:childTnLst>
                                    <p:animMotion origin="layout" path="M 0.36215 0.01265 L 0.00416 1.60494E-6 " pathEditMode="relative" rAng="0" ptsTypes="AA">
                                      <p:cBhvr>
                                        <p:cTn id="11" dur="1500" fill="hold"/>
                                        <p:tgtEl>
                                          <p:spTgt spid="52"/>
                                        </p:tgtEl>
                                        <p:attrNameLst>
                                          <p:attrName>ppt_x</p:attrName>
                                          <p:attrName>ppt_y</p:attrName>
                                        </p:attrNameLst>
                                      </p:cBhvr>
                                      <p:rCtr x="-17899" y="-648"/>
                                    </p:animMotion>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fade">
                                      <p:cBhvr>
                                        <p:cTn id="15" dur="500"/>
                                        <p:tgtEl>
                                          <p:spTgt spid="100"/>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fade">
                                      <p:cBhvr>
                                        <p:cTn id="19"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7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1256417" y="115827"/>
            <a:ext cx="6395824" cy="5656106"/>
            <a:chOff x="-1256417" y="115827"/>
            <a:chExt cx="6395824" cy="5656106"/>
          </a:xfrm>
        </p:grpSpPr>
        <p:sp>
          <p:nvSpPr>
            <p:cNvPr id="53" name="Freeform 25">
              <a:extLst>
                <a:ext uri="{FF2B5EF4-FFF2-40B4-BE49-F238E27FC236}">
                  <a16:creationId xmlns:a16="http://schemas.microsoft.com/office/drawing/2014/main" id="{F8C51523-69D9-4279-8670-7B96DA917750}"/>
                </a:ext>
              </a:extLst>
            </p:cNvPr>
            <p:cNvSpPr>
              <a:spLocks noChangeArrowheads="1"/>
            </p:cNvSpPr>
            <p:nvPr userDrawn="1"/>
          </p:nvSpPr>
          <p:spPr bwMode="auto">
            <a:xfrm rot="5400000" flipH="1">
              <a:off x="-1111574" y="1549596"/>
              <a:ext cx="2193979" cy="2483666"/>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alpha val="8000"/>
                  </a:schemeClr>
                </a:gs>
                <a:gs pos="100000">
                  <a:schemeClr val="accent5">
                    <a:lumMod val="30000"/>
                    <a:lumOff val="70000"/>
                  </a:schemeClr>
                </a:gs>
              </a:gsLst>
              <a:lin ang="8100000" scaled="1"/>
              <a:tileRect/>
            </a:gradFill>
            <a:ln w="25400" cap="flat">
              <a:solidFill>
                <a:schemeClr val="bg1">
                  <a:lumMod val="75000"/>
                  <a:alpha val="22000"/>
                </a:schemeClr>
              </a:solidFill>
              <a:bevel/>
              <a:headEnd/>
              <a:tailEnd/>
            </a:ln>
            <a:effectLst/>
          </p:spPr>
          <p:txBody>
            <a:bodyPr wrap="none" anchor="ctr">
              <a:normAutofit/>
            </a:bodyPr>
            <a:lstStyle/>
            <a:p>
              <a:endParaRPr lang="en-US"/>
            </a:p>
          </p:txBody>
        </p:sp>
        <p:sp>
          <p:nvSpPr>
            <p:cNvPr id="57" name="Freeform 25">
              <a:extLst>
                <a:ext uri="{FF2B5EF4-FFF2-40B4-BE49-F238E27FC236}">
                  <a16:creationId xmlns:a16="http://schemas.microsoft.com/office/drawing/2014/main" id="{F8C51523-69D9-4279-8670-7B96DA917750}"/>
                </a:ext>
              </a:extLst>
            </p:cNvPr>
            <p:cNvSpPr>
              <a:spLocks noChangeArrowheads="1"/>
            </p:cNvSpPr>
            <p:nvPr userDrawn="1"/>
          </p:nvSpPr>
          <p:spPr bwMode="auto">
            <a:xfrm rot="5400000" flipH="1">
              <a:off x="856049" y="3051745"/>
              <a:ext cx="1638103" cy="1854393"/>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alpha val="8000"/>
                  </a:schemeClr>
                </a:gs>
                <a:gs pos="100000">
                  <a:schemeClr val="accent5">
                    <a:lumMod val="30000"/>
                    <a:lumOff val="70000"/>
                  </a:schemeClr>
                </a:gs>
              </a:gsLst>
              <a:lin ang="8100000" scaled="1"/>
              <a:tileRect/>
            </a:gradFill>
            <a:ln w="25400" cap="flat">
              <a:solidFill>
                <a:schemeClr val="bg1">
                  <a:lumMod val="75000"/>
                  <a:alpha val="22000"/>
                </a:schemeClr>
              </a:solidFill>
              <a:bevel/>
              <a:headEnd/>
              <a:tailEnd/>
            </a:ln>
            <a:effectLst/>
          </p:spPr>
          <p:txBody>
            <a:bodyPr wrap="none" anchor="ctr">
              <a:normAutofit/>
            </a:bodyPr>
            <a:lstStyle/>
            <a:p>
              <a:endParaRPr lang="en-US"/>
            </a:p>
          </p:txBody>
        </p:sp>
        <p:sp>
          <p:nvSpPr>
            <p:cNvPr id="58" name="Freeform 25">
              <a:extLst>
                <a:ext uri="{FF2B5EF4-FFF2-40B4-BE49-F238E27FC236}">
                  <a16:creationId xmlns:a16="http://schemas.microsoft.com/office/drawing/2014/main" id="{F8C51523-69D9-4279-8670-7B96DA917750}"/>
                </a:ext>
              </a:extLst>
            </p:cNvPr>
            <p:cNvSpPr>
              <a:spLocks noChangeArrowheads="1"/>
            </p:cNvSpPr>
            <p:nvPr userDrawn="1"/>
          </p:nvSpPr>
          <p:spPr bwMode="auto">
            <a:xfrm rot="5400000" flipH="1">
              <a:off x="-368682" y="4036133"/>
              <a:ext cx="1256867" cy="1422820"/>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alpha val="8000"/>
                  </a:schemeClr>
                </a:gs>
                <a:gs pos="100000">
                  <a:schemeClr val="accent5">
                    <a:lumMod val="30000"/>
                    <a:lumOff val="70000"/>
                  </a:schemeClr>
                </a:gs>
              </a:gsLst>
              <a:lin ang="8100000" scaled="1"/>
              <a:tileRect/>
            </a:gradFill>
            <a:ln w="25400" cap="flat">
              <a:solidFill>
                <a:schemeClr val="bg1">
                  <a:lumMod val="75000"/>
                  <a:alpha val="22000"/>
                </a:schemeClr>
              </a:solidFill>
              <a:bevel/>
              <a:headEnd/>
              <a:tailEnd/>
            </a:ln>
            <a:effectLst/>
          </p:spPr>
          <p:txBody>
            <a:bodyPr wrap="none" anchor="ctr">
              <a:normAutofit/>
            </a:bodyPr>
            <a:lstStyle/>
            <a:p>
              <a:endParaRPr lang="en-US"/>
            </a:p>
          </p:txBody>
        </p:sp>
        <p:sp>
          <p:nvSpPr>
            <p:cNvPr id="59" name="Freeform 25">
              <a:extLst>
                <a:ext uri="{FF2B5EF4-FFF2-40B4-BE49-F238E27FC236}">
                  <a16:creationId xmlns:a16="http://schemas.microsoft.com/office/drawing/2014/main" id="{F8C51523-69D9-4279-8670-7B96DA917750}"/>
                </a:ext>
              </a:extLst>
            </p:cNvPr>
            <p:cNvSpPr>
              <a:spLocks noChangeArrowheads="1"/>
            </p:cNvSpPr>
            <p:nvPr userDrawn="1"/>
          </p:nvSpPr>
          <p:spPr bwMode="auto">
            <a:xfrm rot="5400000" flipH="1">
              <a:off x="2437264" y="4216064"/>
              <a:ext cx="938977" cy="1062957"/>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alpha val="8000"/>
                  </a:schemeClr>
                </a:gs>
                <a:gs pos="100000">
                  <a:schemeClr val="accent5">
                    <a:lumMod val="30000"/>
                    <a:lumOff val="70000"/>
                  </a:schemeClr>
                </a:gs>
              </a:gsLst>
              <a:lin ang="8100000" scaled="1"/>
              <a:tileRect/>
            </a:gradFill>
            <a:ln w="25400" cap="flat">
              <a:solidFill>
                <a:schemeClr val="bg1">
                  <a:lumMod val="75000"/>
                  <a:alpha val="22000"/>
                </a:schemeClr>
              </a:solidFill>
              <a:bevel/>
              <a:headEnd/>
              <a:tailEnd/>
            </a:ln>
            <a:effectLst/>
          </p:spPr>
          <p:txBody>
            <a:bodyPr wrap="none" anchor="ctr">
              <a:normAutofit/>
            </a:bodyPr>
            <a:lstStyle/>
            <a:p>
              <a:endParaRPr lang="en-US"/>
            </a:p>
          </p:txBody>
        </p:sp>
        <p:sp>
          <p:nvSpPr>
            <p:cNvPr id="60" name="Freeform 25">
              <a:extLst>
                <a:ext uri="{FF2B5EF4-FFF2-40B4-BE49-F238E27FC236}">
                  <a16:creationId xmlns:a16="http://schemas.microsoft.com/office/drawing/2014/main" id="{F8C51523-69D9-4279-8670-7B96DA917750}"/>
                </a:ext>
              </a:extLst>
            </p:cNvPr>
            <p:cNvSpPr>
              <a:spLocks noChangeArrowheads="1"/>
            </p:cNvSpPr>
            <p:nvPr userDrawn="1"/>
          </p:nvSpPr>
          <p:spPr bwMode="auto">
            <a:xfrm rot="5400000" flipH="1">
              <a:off x="3374464" y="3838105"/>
              <a:ext cx="670597" cy="759141"/>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alpha val="8000"/>
                  </a:schemeClr>
                </a:gs>
                <a:gs pos="100000">
                  <a:schemeClr val="accent5">
                    <a:lumMod val="30000"/>
                    <a:lumOff val="70000"/>
                  </a:schemeClr>
                </a:gs>
              </a:gsLst>
              <a:lin ang="8100000" scaled="1"/>
              <a:tileRect/>
            </a:gradFill>
            <a:ln w="25400" cap="flat">
              <a:solidFill>
                <a:schemeClr val="bg1">
                  <a:lumMod val="75000"/>
                  <a:alpha val="22000"/>
                </a:schemeClr>
              </a:solidFill>
              <a:bevel/>
              <a:headEnd/>
              <a:tailEnd/>
            </a:ln>
            <a:effectLst/>
          </p:spPr>
          <p:txBody>
            <a:bodyPr wrap="none" anchor="ctr">
              <a:normAutofit/>
            </a:bodyPr>
            <a:lstStyle/>
            <a:p>
              <a:endParaRPr lang="en-US"/>
            </a:p>
          </p:txBody>
        </p:sp>
        <p:sp>
          <p:nvSpPr>
            <p:cNvPr id="66" name="Freeform 25">
              <a:extLst>
                <a:ext uri="{FF2B5EF4-FFF2-40B4-BE49-F238E27FC236}">
                  <a16:creationId xmlns:a16="http://schemas.microsoft.com/office/drawing/2014/main" id="{F8C51523-69D9-4279-8670-7B96DA917750}"/>
                </a:ext>
              </a:extLst>
            </p:cNvPr>
            <p:cNvSpPr>
              <a:spLocks noChangeArrowheads="1"/>
            </p:cNvSpPr>
            <p:nvPr userDrawn="1"/>
          </p:nvSpPr>
          <p:spPr bwMode="auto">
            <a:xfrm rot="5400000" flipH="1">
              <a:off x="598815" y="502340"/>
              <a:ext cx="1256867" cy="1422820"/>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alpha val="8000"/>
                  </a:schemeClr>
                </a:gs>
                <a:gs pos="100000">
                  <a:schemeClr val="accent5">
                    <a:lumMod val="30000"/>
                    <a:lumOff val="70000"/>
                  </a:schemeClr>
                </a:gs>
              </a:gsLst>
              <a:lin ang="8100000" scaled="1"/>
              <a:tileRect/>
            </a:gradFill>
            <a:ln w="25400" cap="flat">
              <a:solidFill>
                <a:schemeClr val="bg1">
                  <a:lumMod val="75000"/>
                  <a:alpha val="22000"/>
                </a:schemeClr>
              </a:solidFill>
              <a:bevel/>
              <a:headEnd/>
              <a:tailEnd/>
            </a:ln>
            <a:effectLst/>
          </p:spPr>
          <p:txBody>
            <a:bodyPr wrap="none" anchor="ctr">
              <a:normAutofit/>
            </a:bodyPr>
            <a:lstStyle/>
            <a:p>
              <a:endParaRPr lang="en-US"/>
            </a:p>
          </p:txBody>
        </p:sp>
        <p:sp>
          <p:nvSpPr>
            <p:cNvPr id="67" name="Freeform 25">
              <a:extLst>
                <a:ext uri="{FF2B5EF4-FFF2-40B4-BE49-F238E27FC236}">
                  <a16:creationId xmlns:a16="http://schemas.microsoft.com/office/drawing/2014/main" id="{F8C51523-69D9-4279-8670-7B96DA917750}"/>
                </a:ext>
              </a:extLst>
            </p:cNvPr>
            <p:cNvSpPr>
              <a:spLocks noChangeArrowheads="1"/>
            </p:cNvSpPr>
            <p:nvPr userDrawn="1"/>
          </p:nvSpPr>
          <p:spPr bwMode="auto">
            <a:xfrm rot="5400000" flipH="1">
              <a:off x="3799563" y="4432090"/>
              <a:ext cx="1256867" cy="1422820"/>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alpha val="8000"/>
                  </a:schemeClr>
                </a:gs>
                <a:gs pos="100000">
                  <a:schemeClr val="accent5">
                    <a:lumMod val="30000"/>
                    <a:lumOff val="70000"/>
                  </a:schemeClr>
                </a:gs>
              </a:gsLst>
              <a:lin ang="8100000" scaled="1"/>
              <a:tileRect/>
            </a:gradFill>
            <a:ln w="25400" cap="flat">
              <a:solidFill>
                <a:schemeClr val="bg1">
                  <a:lumMod val="75000"/>
                  <a:alpha val="22000"/>
                </a:schemeClr>
              </a:solidFill>
              <a:bevel/>
              <a:headEnd/>
              <a:tailEnd/>
            </a:ln>
            <a:effectLst/>
          </p:spPr>
          <p:txBody>
            <a:bodyPr wrap="none" anchor="ctr">
              <a:normAutofit/>
            </a:bodyPr>
            <a:lstStyle/>
            <a:p>
              <a:endParaRPr lang="en-US"/>
            </a:p>
          </p:txBody>
        </p:sp>
        <p:sp>
          <p:nvSpPr>
            <p:cNvPr id="68" name="Freeform 25">
              <a:extLst>
                <a:ext uri="{FF2B5EF4-FFF2-40B4-BE49-F238E27FC236}">
                  <a16:creationId xmlns:a16="http://schemas.microsoft.com/office/drawing/2014/main" id="{F8C51523-69D9-4279-8670-7B96DA917750}"/>
                </a:ext>
              </a:extLst>
            </p:cNvPr>
            <p:cNvSpPr>
              <a:spLocks noChangeArrowheads="1"/>
            </p:cNvSpPr>
            <p:nvPr/>
          </p:nvSpPr>
          <p:spPr bwMode="auto">
            <a:xfrm rot="5400000" flipH="1">
              <a:off x="-253063" y="53837"/>
              <a:ext cx="938977" cy="1062957"/>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alpha val="8000"/>
                  </a:schemeClr>
                </a:gs>
                <a:gs pos="100000">
                  <a:schemeClr val="accent5">
                    <a:lumMod val="30000"/>
                    <a:lumOff val="70000"/>
                  </a:schemeClr>
                </a:gs>
              </a:gsLst>
              <a:lin ang="8100000" scaled="1"/>
              <a:tileRect/>
            </a:gradFill>
            <a:ln w="25400" cap="flat">
              <a:solidFill>
                <a:schemeClr val="bg1">
                  <a:lumMod val="75000"/>
                  <a:alpha val="22000"/>
                </a:schemeClr>
              </a:solidFill>
              <a:bevel/>
              <a:headEnd/>
              <a:tailEnd/>
            </a:ln>
            <a:effectLst/>
          </p:spPr>
          <p:txBody>
            <a:bodyPr wrap="none" anchor="ctr">
              <a:normAutofit/>
            </a:bodyPr>
            <a:lstStyle/>
            <a:p>
              <a:endParaRPr lang="en-US"/>
            </a:p>
          </p:txBody>
        </p:sp>
      </p:grpSp>
      <p:grpSp>
        <p:nvGrpSpPr>
          <p:cNvPr id="52" name="Group 51">
            <a:extLst>
              <a:ext uri="{FF2B5EF4-FFF2-40B4-BE49-F238E27FC236}">
                <a16:creationId xmlns:a16="http://schemas.microsoft.com/office/drawing/2014/main" id="{E896BDB8-3815-42B7-925E-870C95EB679D}"/>
              </a:ext>
            </a:extLst>
          </p:cNvPr>
          <p:cNvGrpSpPr/>
          <p:nvPr/>
        </p:nvGrpSpPr>
        <p:grpSpPr>
          <a:xfrm>
            <a:off x="1267253" y="473641"/>
            <a:ext cx="5227101" cy="4574609"/>
            <a:chOff x="1232377" y="540316"/>
            <a:chExt cx="5227101" cy="4574609"/>
          </a:xfrm>
        </p:grpSpPr>
        <p:sp>
          <p:nvSpPr>
            <p:cNvPr id="50" name="Flowchart: Manual Operation 49">
              <a:extLst>
                <a:ext uri="{FF2B5EF4-FFF2-40B4-BE49-F238E27FC236}">
                  <a16:creationId xmlns:a16="http://schemas.microsoft.com/office/drawing/2014/main" id="{E7A59B2E-62D8-4E75-B852-6C1EC1833AFB}"/>
                </a:ext>
              </a:extLst>
            </p:cNvPr>
            <p:cNvSpPr/>
            <p:nvPr/>
          </p:nvSpPr>
          <p:spPr>
            <a:xfrm rot="18812944">
              <a:off x="4270299" y="1974675"/>
              <a:ext cx="2240403" cy="2137954"/>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545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545 w 10000"/>
                <a:gd name="connsiteY2" fmla="*/ 10000 h 10000"/>
                <a:gd name="connsiteX3" fmla="*/ 3818 w 10000"/>
                <a:gd name="connsiteY3" fmla="*/ 9909 h 10000"/>
                <a:gd name="connsiteX4" fmla="*/ 0 w 10000"/>
                <a:gd name="connsiteY4" fmla="*/ 0 h 10000"/>
                <a:gd name="connsiteX0" fmla="*/ 0 w 10000"/>
                <a:gd name="connsiteY0" fmla="*/ 0 h 10091"/>
                <a:gd name="connsiteX1" fmla="*/ 10000 w 10000"/>
                <a:gd name="connsiteY1" fmla="*/ 0 h 10091"/>
                <a:gd name="connsiteX2" fmla="*/ 4909 w 10000"/>
                <a:gd name="connsiteY2" fmla="*/ 10091 h 10091"/>
                <a:gd name="connsiteX3" fmla="*/ 3818 w 10000"/>
                <a:gd name="connsiteY3" fmla="*/ 9909 h 10091"/>
                <a:gd name="connsiteX4" fmla="*/ 0 w 10000"/>
                <a:gd name="connsiteY4" fmla="*/ 0 h 10091"/>
                <a:gd name="connsiteX0" fmla="*/ 0 w 10000"/>
                <a:gd name="connsiteY0" fmla="*/ 0 h 10091"/>
                <a:gd name="connsiteX1" fmla="*/ 10000 w 10000"/>
                <a:gd name="connsiteY1" fmla="*/ 0 h 10091"/>
                <a:gd name="connsiteX2" fmla="*/ 4909 w 10000"/>
                <a:gd name="connsiteY2" fmla="*/ 10091 h 10091"/>
                <a:gd name="connsiteX3" fmla="*/ 4091 w 10000"/>
                <a:gd name="connsiteY3" fmla="*/ 10091 h 10091"/>
                <a:gd name="connsiteX4" fmla="*/ 0 w 10000"/>
                <a:gd name="connsiteY4" fmla="*/ 0 h 10091"/>
                <a:gd name="connsiteX0" fmla="*/ 0 w 12163"/>
                <a:gd name="connsiteY0" fmla="*/ 6693 h 16784"/>
                <a:gd name="connsiteX1" fmla="*/ 12163 w 12163"/>
                <a:gd name="connsiteY1" fmla="*/ 0 h 16784"/>
                <a:gd name="connsiteX2" fmla="*/ 4909 w 12163"/>
                <a:gd name="connsiteY2" fmla="*/ 16784 h 16784"/>
                <a:gd name="connsiteX3" fmla="*/ 4091 w 12163"/>
                <a:gd name="connsiteY3" fmla="*/ 16784 h 16784"/>
                <a:gd name="connsiteX4" fmla="*/ 0 w 12163"/>
                <a:gd name="connsiteY4" fmla="*/ 6693 h 16784"/>
                <a:gd name="connsiteX0" fmla="*/ 0 w 12163"/>
                <a:gd name="connsiteY0" fmla="*/ 6693 h 16784"/>
                <a:gd name="connsiteX1" fmla="*/ 12163 w 12163"/>
                <a:gd name="connsiteY1" fmla="*/ 0 h 16784"/>
                <a:gd name="connsiteX2" fmla="*/ 4909 w 12163"/>
                <a:gd name="connsiteY2" fmla="*/ 16784 h 16784"/>
                <a:gd name="connsiteX3" fmla="*/ 4091 w 12163"/>
                <a:gd name="connsiteY3" fmla="*/ 16784 h 16784"/>
                <a:gd name="connsiteX4" fmla="*/ 0 w 12163"/>
                <a:gd name="connsiteY4" fmla="*/ 6693 h 16784"/>
                <a:gd name="connsiteX0" fmla="*/ 0 w 21885"/>
                <a:gd name="connsiteY0" fmla="*/ 17308 h 17308"/>
                <a:gd name="connsiteX1" fmla="*/ 21885 w 21885"/>
                <a:gd name="connsiteY1" fmla="*/ 0 h 17308"/>
                <a:gd name="connsiteX2" fmla="*/ 14631 w 21885"/>
                <a:gd name="connsiteY2" fmla="*/ 16784 h 17308"/>
                <a:gd name="connsiteX3" fmla="*/ 13813 w 21885"/>
                <a:gd name="connsiteY3" fmla="*/ 16784 h 17308"/>
                <a:gd name="connsiteX4" fmla="*/ 0 w 21885"/>
                <a:gd name="connsiteY4" fmla="*/ 17308 h 17308"/>
                <a:gd name="connsiteX0" fmla="*/ 0 w 21512"/>
                <a:gd name="connsiteY0" fmla="*/ 17832 h 17832"/>
                <a:gd name="connsiteX1" fmla="*/ 21512 w 21512"/>
                <a:gd name="connsiteY1" fmla="*/ 0 h 17832"/>
                <a:gd name="connsiteX2" fmla="*/ 14631 w 21512"/>
                <a:gd name="connsiteY2" fmla="*/ 17308 h 17832"/>
                <a:gd name="connsiteX3" fmla="*/ 13813 w 21512"/>
                <a:gd name="connsiteY3" fmla="*/ 17308 h 17832"/>
                <a:gd name="connsiteX4" fmla="*/ 0 w 21512"/>
                <a:gd name="connsiteY4" fmla="*/ 17832 h 17832"/>
                <a:gd name="connsiteX0" fmla="*/ 0 w 20141"/>
                <a:gd name="connsiteY0" fmla="*/ 19538 h 19538"/>
                <a:gd name="connsiteX1" fmla="*/ 20141 w 20141"/>
                <a:gd name="connsiteY1" fmla="*/ 0 h 19538"/>
                <a:gd name="connsiteX2" fmla="*/ 14631 w 20141"/>
                <a:gd name="connsiteY2" fmla="*/ 19014 h 19538"/>
                <a:gd name="connsiteX3" fmla="*/ 13813 w 20141"/>
                <a:gd name="connsiteY3" fmla="*/ 19014 h 19538"/>
                <a:gd name="connsiteX4" fmla="*/ 0 w 20141"/>
                <a:gd name="connsiteY4" fmla="*/ 19538 h 19538"/>
                <a:gd name="connsiteX0" fmla="*/ 0 w 20141"/>
                <a:gd name="connsiteY0" fmla="*/ 19538 h 19538"/>
                <a:gd name="connsiteX1" fmla="*/ 20141 w 20141"/>
                <a:gd name="connsiteY1" fmla="*/ 0 h 19538"/>
                <a:gd name="connsiteX2" fmla="*/ 14631 w 20141"/>
                <a:gd name="connsiteY2" fmla="*/ 19014 h 19538"/>
                <a:gd name="connsiteX3" fmla="*/ 13813 w 20141"/>
                <a:gd name="connsiteY3" fmla="*/ 19014 h 19538"/>
                <a:gd name="connsiteX4" fmla="*/ 0 w 20141"/>
                <a:gd name="connsiteY4" fmla="*/ 19538 h 19538"/>
                <a:gd name="connsiteX0" fmla="*/ 0 w 20141"/>
                <a:gd name="connsiteY0" fmla="*/ 19538 h 19538"/>
                <a:gd name="connsiteX1" fmla="*/ 20141 w 20141"/>
                <a:gd name="connsiteY1" fmla="*/ 0 h 19538"/>
                <a:gd name="connsiteX2" fmla="*/ 14631 w 20141"/>
                <a:gd name="connsiteY2" fmla="*/ 19014 h 19538"/>
                <a:gd name="connsiteX3" fmla="*/ 13813 w 20141"/>
                <a:gd name="connsiteY3" fmla="*/ 19014 h 19538"/>
                <a:gd name="connsiteX4" fmla="*/ 0 w 20141"/>
                <a:gd name="connsiteY4" fmla="*/ 19538 h 19538"/>
                <a:gd name="connsiteX0" fmla="*/ 0 w 21509"/>
                <a:gd name="connsiteY0" fmla="*/ 17704 h 19014"/>
                <a:gd name="connsiteX1" fmla="*/ 21509 w 21509"/>
                <a:gd name="connsiteY1" fmla="*/ 0 h 19014"/>
                <a:gd name="connsiteX2" fmla="*/ 15999 w 21509"/>
                <a:gd name="connsiteY2" fmla="*/ 19014 h 19014"/>
                <a:gd name="connsiteX3" fmla="*/ 15181 w 21509"/>
                <a:gd name="connsiteY3" fmla="*/ 19014 h 19014"/>
                <a:gd name="connsiteX4" fmla="*/ 0 w 21509"/>
                <a:gd name="connsiteY4" fmla="*/ 17704 h 19014"/>
                <a:gd name="connsiteX0" fmla="*/ 0 w 21509"/>
                <a:gd name="connsiteY0" fmla="*/ 17704 h 19014"/>
                <a:gd name="connsiteX1" fmla="*/ 21509 w 21509"/>
                <a:gd name="connsiteY1" fmla="*/ 0 h 19014"/>
                <a:gd name="connsiteX2" fmla="*/ 15999 w 21509"/>
                <a:gd name="connsiteY2" fmla="*/ 19014 h 19014"/>
                <a:gd name="connsiteX3" fmla="*/ 15181 w 21509"/>
                <a:gd name="connsiteY3" fmla="*/ 19014 h 19014"/>
                <a:gd name="connsiteX4" fmla="*/ 0 w 21509"/>
                <a:gd name="connsiteY4" fmla="*/ 17704 h 19014"/>
                <a:gd name="connsiteX0" fmla="*/ 0 w 21509"/>
                <a:gd name="connsiteY0" fmla="*/ 17704 h 19014"/>
                <a:gd name="connsiteX1" fmla="*/ 21509 w 21509"/>
                <a:gd name="connsiteY1" fmla="*/ 0 h 19014"/>
                <a:gd name="connsiteX2" fmla="*/ 15999 w 21509"/>
                <a:gd name="connsiteY2" fmla="*/ 19014 h 19014"/>
                <a:gd name="connsiteX3" fmla="*/ 15181 w 21509"/>
                <a:gd name="connsiteY3" fmla="*/ 19014 h 19014"/>
                <a:gd name="connsiteX4" fmla="*/ 0 w 21509"/>
                <a:gd name="connsiteY4" fmla="*/ 17704 h 19014"/>
                <a:gd name="connsiteX0" fmla="*/ 0 w 21380"/>
                <a:gd name="connsiteY0" fmla="*/ 17707 h 19017"/>
                <a:gd name="connsiteX1" fmla="*/ 21380 w 21380"/>
                <a:gd name="connsiteY1" fmla="*/ 0 h 19017"/>
                <a:gd name="connsiteX2" fmla="*/ 15999 w 21380"/>
                <a:gd name="connsiteY2" fmla="*/ 19017 h 19017"/>
                <a:gd name="connsiteX3" fmla="*/ 15181 w 21380"/>
                <a:gd name="connsiteY3" fmla="*/ 19017 h 19017"/>
                <a:gd name="connsiteX4" fmla="*/ 0 w 21380"/>
                <a:gd name="connsiteY4" fmla="*/ 17707 h 19017"/>
                <a:gd name="connsiteX0" fmla="*/ 0 w 21255"/>
                <a:gd name="connsiteY0" fmla="*/ 17839 h 19149"/>
                <a:gd name="connsiteX1" fmla="*/ 21255 w 21255"/>
                <a:gd name="connsiteY1" fmla="*/ 0 h 19149"/>
                <a:gd name="connsiteX2" fmla="*/ 15999 w 21255"/>
                <a:gd name="connsiteY2" fmla="*/ 19149 h 19149"/>
                <a:gd name="connsiteX3" fmla="*/ 15181 w 21255"/>
                <a:gd name="connsiteY3" fmla="*/ 19149 h 19149"/>
                <a:gd name="connsiteX4" fmla="*/ 0 w 21255"/>
                <a:gd name="connsiteY4" fmla="*/ 17839 h 19149"/>
                <a:gd name="connsiteX0" fmla="*/ 0 w 21255"/>
                <a:gd name="connsiteY0" fmla="*/ 17839 h 19149"/>
                <a:gd name="connsiteX1" fmla="*/ 21255 w 21255"/>
                <a:gd name="connsiteY1" fmla="*/ 0 h 19149"/>
                <a:gd name="connsiteX2" fmla="*/ 15999 w 21255"/>
                <a:gd name="connsiteY2" fmla="*/ 19149 h 19149"/>
                <a:gd name="connsiteX3" fmla="*/ 15181 w 21255"/>
                <a:gd name="connsiteY3" fmla="*/ 19149 h 19149"/>
                <a:gd name="connsiteX4" fmla="*/ 0 w 21255"/>
                <a:gd name="connsiteY4" fmla="*/ 17839 h 19149"/>
                <a:gd name="connsiteX0" fmla="*/ 0 w 21255"/>
                <a:gd name="connsiteY0" fmla="*/ 17839 h 19149"/>
                <a:gd name="connsiteX1" fmla="*/ 21255 w 21255"/>
                <a:gd name="connsiteY1" fmla="*/ 0 h 19149"/>
                <a:gd name="connsiteX2" fmla="*/ 15999 w 21255"/>
                <a:gd name="connsiteY2" fmla="*/ 19149 h 19149"/>
                <a:gd name="connsiteX3" fmla="*/ 15181 w 21255"/>
                <a:gd name="connsiteY3" fmla="*/ 19149 h 19149"/>
                <a:gd name="connsiteX4" fmla="*/ 0 w 21255"/>
                <a:gd name="connsiteY4" fmla="*/ 17839 h 19149"/>
                <a:gd name="connsiteX0" fmla="*/ 0 w 21255"/>
                <a:gd name="connsiteY0" fmla="*/ 17839 h 20195"/>
                <a:gd name="connsiteX1" fmla="*/ 21255 w 21255"/>
                <a:gd name="connsiteY1" fmla="*/ 0 h 20195"/>
                <a:gd name="connsiteX2" fmla="*/ 19252 w 21255"/>
                <a:gd name="connsiteY2" fmla="*/ 20195 h 20195"/>
                <a:gd name="connsiteX3" fmla="*/ 15181 w 21255"/>
                <a:gd name="connsiteY3" fmla="*/ 19149 h 20195"/>
                <a:gd name="connsiteX4" fmla="*/ 0 w 21255"/>
                <a:gd name="connsiteY4" fmla="*/ 17839 h 20195"/>
                <a:gd name="connsiteX0" fmla="*/ 0 w 21255"/>
                <a:gd name="connsiteY0" fmla="*/ 17839 h 20195"/>
                <a:gd name="connsiteX1" fmla="*/ 21255 w 21255"/>
                <a:gd name="connsiteY1" fmla="*/ 0 h 20195"/>
                <a:gd name="connsiteX2" fmla="*/ 19252 w 21255"/>
                <a:gd name="connsiteY2" fmla="*/ 20195 h 20195"/>
                <a:gd name="connsiteX3" fmla="*/ 16113 w 21255"/>
                <a:gd name="connsiteY3" fmla="*/ 17887 h 20195"/>
                <a:gd name="connsiteX4" fmla="*/ 0 w 21255"/>
                <a:gd name="connsiteY4" fmla="*/ 17839 h 20195"/>
                <a:gd name="connsiteX0" fmla="*/ 0 w 21255"/>
                <a:gd name="connsiteY0" fmla="*/ 17839 h 20195"/>
                <a:gd name="connsiteX1" fmla="*/ 21255 w 21255"/>
                <a:gd name="connsiteY1" fmla="*/ 0 h 20195"/>
                <a:gd name="connsiteX2" fmla="*/ 19252 w 21255"/>
                <a:gd name="connsiteY2" fmla="*/ 20195 h 20195"/>
                <a:gd name="connsiteX3" fmla="*/ 15833 w 21255"/>
                <a:gd name="connsiteY3" fmla="*/ 18780 h 20195"/>
                <a:gd name="connsiteX4" fmla="*/ 0 w 21255"/>
                <a:gd name="connsiteY4" fmla="*/ 17839 h 20195"/>
                <a:gd name="connsiteX0" fmla="*/ 0 w 21255"/>
                <a:gd name="connsiteY0" fmla="*/ 17839 h 20195"/>
                <a:gd name="connsiteX1" fmla="*/ 21255 w 21255"/>
                <a:gd name="connsiteY1" fmla="*/ 0 h 20195"/>
                <a:gd name="connsiteX2" fmla="*/ 19252 w 21255"/>
                <a:gd name="connsiteY2" fmla="*/ 20195 h 20195"/>
                <a:gd name="connsiteX3" fmla="*/ 15626 w 21255"/>
                <a:gd name="connsiteY3" fmla="*/ 19353 h 20195"/>
                <a:gd name="connsiteX4" fmla="*/ 0 w 21255"/>
                <a:gd name="connsiteY4" fmla="*/ 17839 h 20195"/>
                <a:gd name="connsiteX0" fmla="*/ 0 w 21255"/>
                <a:gd name="connsiteY0" fmla="*/ 17839 h 20195"/>
                <a:gd name="connsiteX1" fmla="*/ 21255 w 21255"/>
                <a:gd name="connsiteY1" fmla="*/ 0 h 20195"/>
                <a:gd name="connsiteX2" fmla="*/ 19252 w 21255"/>
                <a:gd name="connsiteY2" fmla="*/ 20195 h 20195"/>
                <a:gd name="connsiteX3" fmla="*/ 15745 w 21255"/>
                <a:gd name="connsiteY3" fmla="*/ 19742 h 20195"/>
                <a:gd name="connsiteX4" fmla="*/ 0 w 21255"/>
                <a:gd name="connsiteY4" fmla="*/ 17839 h 20195"/>
                <a:gd name="connsiteX0" fmla="*/ 0 w 21380"/>
                <a:gd name="connsiteY0" fmla="*/ 17707 h 20195"/>
                <a:gd name="connsiteX1" fmla="*/ 21380 w 21380"/>
                <a:gd name="connsiteY1" fmla="*/ 0 h 20195"/>
                <a:gd name="connsiteX2" fmla="*/ 19377 w 21380"/>
                <a:gd name="connsiteY2" fmla="*/ 20195 h 20195"/>
                <a:gd name="connsiteX3" fmla="*/ 15870 w 21380"/>
                <a:gd name="connsiteY3" fmla="*/ 19742 h 20195"/>
                <a:gd name="connsiteX4" fmla="*/ 0 w 21380"/>
                <a:gd name="connsiteY4" fmla="*/ 17707 h 20195"/>
                <a:gd name="connsiteX0" fmla="*/ 0 w 21505"/>
                <a:gd name="connsiteY0" fmla="*/ 17575 h 20195"/>
                <a:gd name="connsiteX1" fmla="*/ 21505 w 21505"/>
                <a:gd name="connsiteY1" fmla="*/ 0 h 20195"/>
                <a:gd name="connsiteX2" fmla="*/ 19502 w 21505"/>
                <a:gd name="connsiteY2" fmla="*/ 20195 h 20195"/>
                <a:gd name="connsiteX3" fmla="*/ 15995 w 21505"/>
                <a:gd name="connsiteY3" fmla="*/ 19742 h 20195"/>
                <a:gd name="connsiteX4" fmla="*/ 0 w 21505"/>
                <a:gd name="connsiteY4" fmla="*/ 17575 h 20195"/>
                <a:gd name="connsiteX0" fmla="*/ 0 w 21317"/>
                <a:gd name="connsiteY0" fmla="*/ 17773 h 20393"/>
                <a:gd name="connsiteX1" fmla="*/ 21317 w 21317"/>
                <a:gd name="connsiteY1" fmla="*/ 0 h 20393"/>
                <a:gd name="connsiteX2" fmla="*/ 19502 w 21317"/>
                <a:gd name="connsiteY2" fmla="*/ 20393 h 20393"/>
                <a:gd name="connsiteX3" fmla="*/ 15995 w 21317"/>
                <a:gd name="connsiteY3" fmla="*/ 19940 h 20393"/>
                <a:gd name="connsiteX4" fmla="*/ 0 w 21317"/>
                <a:gd name="connsiteY4" fmla="*/ 17773 h 20393"/>
                <a:gd name="connsiteX0" fmla="*/ 0 w 21383"/>
                <a:gd name="connsiteY0" fmla="*/ 17836 h 20393"/>
                <a:gd name="connsiteX1" fmla="*/ 21383 w 21383"/>
                <a:gd name="connsiteY1" fmla="*/ 0 h 20393"/>
                <a:gd name="connsiteX2" fmla="*/ 19568 w 21383"/>
                <a:gd name="connsiteY2" fmla="*/ 20393 h 20393"/>
                <a:gd name="connsiteX3" fmla="*/ 16061 w 21383"/>
                <a:gd name="connsiteY3" fmla="*/ 19940 h 20393"/>
                <a:gd name="connsiteX4" fmla="*/ 0 w 21383"/>
                <a:gd name="connsiteY4" fmla="*/ 17836 h 20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83" h="20393">
                  <a:moveTo>
                    <a:pt x="0" y="17836"/>
                  </a:moveTo>
                  <a:cubicBezTo>
                    <a:pt x="5481" y="17633"/>
                    <a:pt x="16427" y="14997"/>
                    <a:pt x="21383" y="0"/>
                  </a:cubicBezTo>
                  <a:lnTo>
                    <a:pt x="19568" y="20393"/>
                  </a:lnTo>
                  <a:lnTo>
                    <a:pt x="16061" y="19940"/>
                  </a:lnTo>
                  <a:lnTo>
                    <a:pt x="0" y="17836"/>
                  </a:lnTo>
                  <a:close/>
                </a:path>
              </a:pathLst>
            </a:custGeom>
            <a:gradFill flip="none" rotWithShape="1">
              <a:gsLst>
                <a:gs pos="29000">
                  <a:srgbClr val="FFFCF3"/>
                </a:gs>
                <a:gs pos="62000">
                  <a:srgbClr val="FFF9E6"/>
                </a:gs>
                <a:gs pos="85000">
                  <a:schemeClr val="accent4">
                    <a:lumMod val="20000"/>
                    <a:lumOff val="80000"/>
                  </a:schemeClr>
                </a:gs>
                <a:gs pos="9000">
                  <a:srgbClr val="FFFFFF"/>
                </a:gs>
              </a:gsLst>
              <a:path path="shape">
                <a:fillToRect l="50000" t="50000" r="50000" b="50000"/>
              </a:path>
              <a:tileRect/>
            </a:gradFill>
            <a:ln>
              <a:noFill/>
            </a:ln>
            <a:effectLst>
              <a:glow rad="736600">
                <a:srgbClr val="FFF6D9">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42" name="Oval 41">
              <a:extLst>
                <a:ext uri="{FF2B5EF4-FFF2-40B4-BE49-F238E27FC236}">
                  <a16:creationId xmlns:a16="http://schemas.microsoft.com/office/drawing/2014/main" id="{90A7114C-85A5-41AD-AF01-C8D9D9E5B7D2}"/>
                </a:ext>
              </a:extLst>
            </p:cNvPr>
            <p:cNvSpPr/>
            <p:nvPr/>
          </p:nvSpPr>
          <p:spPr>
            <a:xfrm>
              <a:off x="1232377" y="540316"/>
              <a:ext cx="4574609" cy="4574609"/>
            </a:xfrm>
            <a:prstGeom prst="ellipse">
              <a:avLst/>
            </a:prstGeom>
            <a:solidFill>
              <a:schemeClr val="bg1"/>
            </a:solidFill>
            <a:ln>
              <a:solidFill>
                <a:schemeClr val="bg2"/>
              </a:solidFill>
            </a:ln>
            <a:effectLst>
              <a:glow rad="127000">
                <a:srgbClr val="FFF1C5">
                  <a:alpha val="44706"/>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grpSp>
      <p:grpSp>
        <p:nvGrpSpPr>
          <p:cNvPr id="21" name="Group 20"/>
          <p:cNvGrpSpPr/>
          <p:nvPr/>
        </p:nvGrpSpPr>
        <p:grpSpPr>
          <a:xfrm>
            <a:off x="7436417" y="1952213"/>
            <a:ext cx="936190" cy="1485831"/>
            <a:chOff x="4451549" y="734712"/>
            <a:chExt cx="2290834" cy="3635790"/>
          </a:xfrm>
          <a:gradFill flip="none" rotWithShape="1">
            <a:gsLst>
              <a:gs pos="0">
                <a:schemeClr val="tx2">
                  <a:lumMod val="60000"/>
                  <a:lumOff val="40000"/>
                </a:schemeClr>
              </a:gs>
              <a:gs pos="46000">
                <a:schemeClr val="tx2">
                  <a:lumMod val="75000"/>
                </a:schemeClr>
              </a:gs>
              <a:gs pos="100000">
                <a:schemeClr val="tx2">
                  <a:lumMod val="75000"/>
                </a:schemeClr>
              </a:gs>
            </a:gsLst>
            <a:path path="circle">
              <a:fillToRect l="50000" t="130000" r="50000" b="-30000"/>
            </a:path>
            <a:tileRect/>
          </a:gradFill>
          <a:effectLst>
            <a:outerShdw blurRad="50800" dist="38100" dir="2700000" algn="tl" rotWithShape="0">
              <a:prstClr val="black">
                <a:alpha val="40000"/>
              </a:prstClr>
            </a:outerShdw>
          </a:effectLst>
        </p:grpSpPr>
        <p:grpSp>
          <p:nvGrpSpPr>
            <p:cNvPr id="16" name="Group 15"/>
            <p:cNvGrpSpPr/>
            <p:nvPr/>
          </p:nvGrpSpPr>
          <p:grpSpPr>
            <a:xfrm rot="1364643">
              <a:off x="4451549" y="3167539"/>
              <a:ext cx="1093296" cy="205012"/>
              <a:chOff x="4433453" y="3360660"/>
              <a:chExt cx="1093296" cy="205012"/>
            </a:xfrm>
            <a:grpFill/>
          </p:grpSpPr>
          <p:sp>
            <p:nvSpPr>
              <p:cNvPr id="65" name="Rectangle 64"/>
              <p:cNvSpPr/>
              <p:nvPr/>
            </p:nvSpPr>
            <p:spPr>
              <a:xfrm>
                <a:off x="4605505" y="3405078"/>
                <a:ext cx="783410" cy="1605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64" name="Rectangle 63"/>
              <p:cNvSpPr/>
              <p:nvPr/>
            </p:nvSpPr>
            <p:spPr>
              <a:xfrm>
                <a:off x="4433453" y="3360660"/>
                <a:ext cx="1093296" cy="61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sp>
          <p:nvSpPr>
            <p:cNvPr id="13" name="Snip Same Side Corner Rectangle 12"/>
            <p:cNvSpPr/>
            <p:nvPr/>
          </p:nvSpPr>
          <p:spPr>
            <a:xfrm>
              <a:off x="5443519" y="3514751"/>
              <a:ext cx="755608" cy="795554"/>
            </a:xfrm>
            <a:prstGeom prst="snip2SameRect">
              <a:avLst>
                <a:gd name="adj1" fmla="val 31253"/>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endParaRPr lang="en-US"/>
            </a:p>
          </p:txBody>
        </p:sp>
        <p:grpSp>
          <p:nvGrpSpPr>
            <p:cNvPr id="8" name="Group 7"/>
            <p:cNvGrpSpPr/>
            <p:nvPr/>
          </p:nvGrpSpPr>
          <p:grpSpPr>
            <a:xfrm rot="1348658">
              <a:off x="5028920" y="734712"/>
              <a:ext cx="957876" cy="2336135"/>
              <a:chOff x="4913998" y="855539"/>
              <a:chExt cx="957876" cy="2336135"/>
            </a:xfrm>
            <a:grpFill/>
          </p:grpSpPr>
          <p:grpSp>
            <p:nvGrpSpPr>
              <p:cNvPr id="6" name="Group 5"/>
              <p:cNvGrpSpPr/>
              <p:nvPr/>
            </p:nvGrpSpPr>
            <p:grpSpPr>
              <a:xfrm>
                <a:off x="5261642" y="2719646"/>
                <a:ext cx="235712" cy="472028"/>
                <a:chOff x="4985727" y="2939063"/>
                <a:chExt cx="235712" cy="472028"/>
              </a:xfrm>
              <a:grpFill/>
            </p:grpSpPr>
            <p:sp>
              <p:nvSpPr>
                <p:cNvPr id="41" name="Rectangle 40"/>
                <p:cNvSpPr/>
                <p:nvPr/>
              </p:nvSpPr>
              <p:spPr>
                <a:xfrm>
                  <a:off x="5035775" y="3080110"/>
                  <a:ext cx="135614"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40" name="Rectangle 39"/>
                <p:cNvSpPr/>
                <p:nvPr/>
              </p:nvSpPr>
              <p:spPr>
                <a:xfrm>
                  <a:off x="4985727" y="2939063"/>
                  <a:ext cx="235712"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grpSp>
            <p:nvGrpSpPr>
              <p:cNvPr id="7" name="Group 6"/>
              <p:cNvGrpSpPr/>
              <p:nvPr/>
            </p:nvGrpSpPr>
            <p:grpSpPr>
              <a:xfrm>
                <a:off x="4913998" y="855539"/>
                <a:ext cx="957876" cy="2219440"/>
                <a:chOff x="4913998" y="855539"/>
                <a:chExt cx="957876" cy="2219440"/>
              </a:xfrm>
              <a:grpFill/>
            </p:grpSpPr>
            <p:sp>
              <p:nvSpPr>
                <p:cNvPr id="5" name="Rectangle 4"/>
                <p:cNvSpPr/>
                <p:nvPr/>
              </p:nvSpPr>
              <p:spPr>
                <a:xfrm>
                  <a:off x="5154707" y="914400"/>
                  <a:ext cx="467178" cy="16689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37" name="Rectangle 36"/>
                <p:cNvSpPr/>
                <p:nvPr/>
              </p:nvSpPr>
              <p:spPr>
                <a:xfrm>
                  <a:off x="5088798" y="855539"/>
                  <a:ext cx="598994" cy="83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38" name="Rectangle 37"/>
                <p:cNvSpPr/>
                <p:nvPr/>
              </p:nvSpPr>
              <p:spPr>
                <a:xfrm>
                  <a:off x="5088798" y="1683782"/>
                  <a:ext cx="598994" cy="1941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39" name="Rectangle 38"/>
                <p:cNvSpPr/>
                <p:nvPr/>
              </p:nvSpPr>
              <p:spPr>
                <a:xfrm>
                  <a:off x="4985725" y="2486255"/>
                  <a:ext cx="787545"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nvGrpSpPr>
                <p:cNvPr id="43" name="Group 42"/>
                <p:cNvGrpSpPr/>
                <p:nvPr/>
              </p:nvGrpSpPr>
              <p:grpSpPr>
                <a:xfrm rot="1080731">
                  <a:off x="5010859" y="2602949"/>
                  <a:ext cx="235712" cy="472030"/>
                  <a:chOff x="4985726" y="2939062"/>
                  <a:chExt cx="235712" cy="472030"/>
                </a:xfrm>
                <a:grpFill/>
              </p:grpSpPr>
              <p:sp>
                <p:nvSpPr>
                  <p:cNvPr id="45" name="Rectangle 44"/>
                  <p:cNvSpPr/>
                  <p:nvPr/>
                </p:nvSpPr>
                <p:spPr>
                  <a:xfrm>
                    <a:off x="5035775" y="3080111"/>
                    <a:ext cx="135614"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44" name="Rectangle 43"/>
                  <p:cNvSpPr/>
                  <p:nvPr/>
                </p:nvSpPr>
                <p:spPr>
                  <a:xfrm>
                    <a:off x="4985726" y="2939062"/>
                    <a:ext cx="235712"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grpSp>
              <p:nvGrpSpPr>
                <p:cNvPr id="46" name="Group 45"/>
                <p:cNvGrpSpPr/>
                <p:nvPr/>
              </p:nvGrpSpPr>
              <p:grpSpPr>
                <a:xfrm rot="20519269" flipH="1">
                  <a:off x="5514936" y="2602951"/>
                  <a:ext cx="235712" cy="472028"/>
                  <a:chOff x="4985726" y="2939063"/>
                  <a:chExt cx="235712" cy="472028"/>
                </a:xfrm>
                <a:grpFill/>
              </p:grpSpPr>
              <p:sp>
                <p:nvSpPr>
                  <p:cNvPr id="48" name="Rectangle 47"/>
                  <p:cNvSpPr/>
                  <p:nvPr/>
                </p:nvSpPr>
                <p:spPr>
                  <a:xfrm>
                    <a:off x="5035774" y="3080110"/>
                    <a:ext cx="135614"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47" name="Rectangle 46"/>
                  <p:cNvSpPr/>
                  <p:nvPr/>
                </p:nvSpPr>
                <p:spPr>
                  <a:xfrm>
                    <a:off x="4985726" y="2939063"/>
                    <a:ext cx="235712"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sp>
              <p:nvSpPr>
                <p:cNvPr id="49" name="Rectangle 48"/>
                <p:cNvSpPr/>
                <p:nvPr/>
              </p:nvSpPr>
              <p:spPr>
                <a:xfrm>
                  <a:off x="4913998" y="2717837"/>
                  <a:ext cx="957876" cy="1190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grpSp>
        <p:grpSp>
          <p:nvGrpSpPr>
            <p:cNvPr id="11" name="Group 10"/>
            <p:cNvGrpSpPr/>
            <p:nvPr/>
          </p:nvGrpSpPr>
          <p:grpSpPr>
            <a:xfrm>
              <a:off x="4663638" y="1465959"/>
              <a:ext cx="2078745" cy="2395435"/>
              <a:chOff x="4548716" y="1586786"/>
              <a:chExt cx="2078745" cy="2395435"/>
            </a:xfrm>
            <a:grpFill/>
          </p:grpSpPr>
          <p:sp>
            <p:nvSpPr>
              <p:cNvPr id="9" name="Block Arc 8"/>
              <p:cNvSpPr/>
              <p:nvPr/>
            </p:nvSpPr>
            <p:spPr>
              <a:xfrm rot="5400000">
                <a:off x="4548717" y="1759041"/>
                <a:ext cx="2078743" cy="2078745"/>
              </a:xfrm>
              <a:prstGeom prst="blockArc">
                <a:avLst>
                  <a:gd name="adj1" fmla="val 10800000"/>
                  <a:gd name="adj2" fmla="val 20752678"/>
                  <a:gd name="adj3" fmla="val 164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solidFill>
                    <a:schemeClr val="tx1"/>
                  </a:solidFill>
                </a:endParaRPr>
              </a:p>
            </p:txBody>
          </p:sp>
          <p:sp>
            <p:nvSpPr>
              <p:cNvPr id="10" name="Oval 9"/>
              <p:cNvSpPr/>
              <p:nvPr/>
            </p:nvSpPr>
            <p:spPr>
              <a:xfrm>
                <a:off x="5369089" y="1586786"/>
                <a:ext cx="630954" cy="6309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endParaRPr lang="en-US"/>
              </a:p>
            </p:txBody>
          </p:sp>
          <p:sp>
            <p:nvSpPr>
              <p:cNvPr id="54" name="Oval 53"/>
              <p:cNvSpPr/>
              <p:nvPr/>
            </p:nvSpPr>
            <p:spPr>
              <a:xfrm>
                <a:off x="5458379" y="1676360"/>
                <a:ext cx="448490" cy="4484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55" name="Oval 54"/>
              <p:cNvSpPr/>
              <p:nvPr/>
            </p:nvSpPr>
            <p:spPr>
              <a:xfrm>
                <a:off x="5369089" y="3351267"/>
                <a:ext cx="630954" cy="6309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endParaRPr lang="en-US"/>
              </a:p>
            </p:txBody>
          </p:sp>
          <p:sp>
            <p:nvSpPr>
              <p:cNvPr id="56" name="Oval 55"/>
              <p:cNvSpPr/>
              <p:nvPr/>
            </p:nvSpPr>
            <p:spPr>
              <a:xfrm>
                <a:off x="5458379" y="3440839"/>
                <a:ext cx="448490" cy="4484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sp>
          <p:nvSpPr>
            <p:cNvPr id="61" name="Rectangle 60"/>
            <p:cNvSpPr/>
            <p:nvPr/>
          </p:nvSpPr>
          <p:spPr>
            <a:xfrm>
              <a:off x="4696835" y="3950966"/>
              <a:ext cx="94483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62" name="Rectangle 61"/>
            <p:cNvSpPr/>
            <p:nvPr/>
          </p:nvSpPr>
          <p:spPr>
            <a:xfrm>
              <a:off x="4575727" y="3841521"/>
              <a:ext cx="717143" cy="2230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63" name="Rectangle 62"/>
            <p:cNvSpPr/>
            <p:nvPr/>
          </p:nvSpPr>
          <p:spPr>
            <a:xfrm>
              <a:off x="5293803" y="4128544"/>
              <a:ext cx="1068706" cy="2230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14" name="Rectangle 13"/>
            <p:cNvSpPr/>
            <p:nvPr/>
          </p:nvSpPr>
          <p:spPr>
            <a:xfrm>
              <a:off x="4696835" y="4230052"/>
              <a:ext cx="1889672" cy="1404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sp>
        <p:nvSpPr>
          <p:cNvPr id="100" name="TextBox 99"/>
          <p:cNvSpPr txBox="1"/>
          <p:nvPr/>
        </p:nvSpPr>
        <p:spPr>
          <a:xfrm>
            <a:off x="4357238" y="171455"/>
            <a:ext cx="2683578" cy="584775"/>
          </a:xfrm>
          <a:prstGeom prst="rect">
            <a:avLst/>
          </a:prstGeom>
          <a:noFill/>
        </p:spPr>
        <p:txBody>
          <a:bodyPr wrap="square" rtlCol="0">
            <a:normAutofit/>
          </a:bodyPr>
          <a:lstStyle/>
          <a:p>
            <a:pPr algn="ctr"/>
            <a:r>
              <a:rPr lang="en-US" sz="1600" dirty="0">
                <a:solidFill>
                  <a:schemeClr val="accent5">
                    <a:lumMod val="50000"/>
                  </a:schemeClr>
                </a:solidFill>
              </a:rPr>
              <a:t>Continued discussion - 3.</a:t>
            </a:r>
          </a:p>
        </p:txBody>
      </p:sp>
      <p:sp>
        <p:nvSpPr>
          <p:cNvPr id="74" name="TextBox 73">
            <a:extLst>
              <a:ext uri="{FF2B5EF4-FFF2-40B4-BE49-F238E27FC236}">
                <a16:creationId xmlns:a16="http://schemas.microsoft.com/office/drawing/2014/main" id="{69E50285-AC0D-4906-9AB2-8058352387C9}"/>
              </a:ext>
            </a:extLst>
          </p:cNvPr>
          <p:cNvSpPr txBox="1"/>
          <p:nvPr/>
        </p:nvSpPr>
        <p:spPr>
          <a:xfrm>
            <a:off x="653813" y="775827"/>
            <a:ext cx="6401230" cy="3809743"/>
          </a:xfrm>
          <a:prstGeom prst="rect">
            <a:avLst/>
          </a:prstGeom>
          <a:noFill/>
        </p:spPr>
        <p:txBody>
          <a:bodyPr wrap="square" rtlCol="0">
            <a:normAutofit/>
          </a:bodyPr>
          <a:lstStyle/>
          <a:p>
            <a:pPr lvl="0"/>
            <a:r>
              <a:rPr lang="en-US" sz="2000" b="1" dirty="0">
                <a:solidFill>
                  <a:srgbClr val="E7E6E6">
                    <a:lumMod val="25000"/>
                  </a:srgbClr>
                </a:solidFill>
              </a:rPr>
              <a:t>One who believes Jesus Christ is carrying the creation forward interactively at His will and under the direction of His Father, miracles should not be amazed. Miracles should amaze unbelievers, but we should never be amazed in the sense that the world is. </a:t>
            </a:r>
          </a:p>
          <a:p>
            <a:pPr lvl="0"/>
            <a:endParaRPr lang="en-US" sz="2000" b="1" dirty="0">
              <a:solidFill>
                <a:srgbClr val="E7E6E6">
                  <a:lumMod val="25000"/>
                </a:srgbClr>
              </a:solidFill>
            </a:endParaRPr>
          </a:p>
          <a:p>
            <a:pPr lvl="0"/>
            <a:r>
              <a:rPr lang="en-US" sz="2000" b="1" dirty="0">
                <a:solidFill>
                  <a:schemeClr val="accent2">
                    <a:lumMod val="75000"/>
                  </a:schemeClr>
                </a:solidFill>
              </a:rPr>
              <a:t>Nail down the point: </a:t>
            </a:r>
            <a:r>
              <a:rPr lang="en-US" sz="2000" b="1" dirty="0">
                <a:solidFill>
                  <a:srgbClr val="E7E6E6">
                    <a:lumMod val="25000"/>
                  </a:srgbClr>
                </a:solidFill>
              </a:rPr>
              <a:t>This universe is neither self-creating nor self-governing nor self-perpetuating or self-expanding or anything else! </a:t>
            </a:r>
            <a:r>
              <a:rPr lang="en-US" sz="2000" b="1" dirty="0">
                <a:solidFill>
                  <a:schemeClr val="accent2">
                    <a:lumMod val="75000"/>
                  </a:schemeClr>
                </a:solidFill>
              </a:rPr>
              <a:t>It fulfills the word of the living God</a:t>
            </a:r>
            <a:r>
              <a:rPr lang="en-US" sz="2000" b="1" dirty="0">
                <a:solidFill>
                  <a:srgbClr val="E7E6E6">
                    <a:lumMod val="25000"/>
                  </a:srgbClr>
                </a:solidFill>
              </a:rPr>
              <a:t>. You cannot even text and drive at the same time. Your Lord Jesus texts and drives simultaneously.</a:t>
            </a:r>
          </a:p>
        </p:txBody>
      </p:sp>
      <p:sp>
        <p:nvSpPr>
          <p:cNvPr id="82" name="TextBox 81">
            <a:extLst>
              <a:ext uri="{FF2B5EF4-FFF2-40B4-BE49-F238E27FC236}">
                <a16:creationId xmlns:a16="http://schemas.microsoft.com/office/drawing/2014/main" id="{10B56C64-3F6C-4710-BD4B-2E12F77EEEAB}"/>
              </a:ext>
            </a:extLst>
          </p:cNvPr>
          <p:cNvSpPr txBox="1"/>
          <p:nvPr/>
        </p:nvSpPr>
        <p:spPr>
          <a:xfrm>
            <a:off x="404716" y="235114"/>
            <a:ext cx="5850951" cy="477054"/>
          </a:xfrm>
          <a:prstGeom prst="rect">
            <a:avLst/>
          </a:prstGeom>
          <a:noFill/>
        </p:spPr>
        <p:txBody>
          <a:bodyPr wrap="square" rtlCol="0">
            <a:normAutofit/>
          </a:bodyPr>
          <a:lstStyle/>
          <a:p>
            <a:pPr lvl="0"/>
            <a:r>
              <a:rPr lang="en-US" sz="2500" dirty="0">
                <a:solidFill>
                  <a:srgbClr val="00A6DB"/>
                </a:solidFill>
              </a:rPr>
              <a:t>Joshua Appropriates 12-14</a:t>
            </a:r>
          </a:p>
        </p:txBody>
      </p:sp>
    </p:spTree>
    <p:extLst>
      <p:ext uri="{BB962C8B-B14F-4D97-AF65-F5344CB8AC3E}">
        <p14:creationId xmlns:p14="http://schemas.microsoft.com/office/powerpoint/2010/main" val="7900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1500" fill="hold"/>
                                        <p:tgtEl>
                                          <p:spTgt spid="52"/>
                                        </p:tgtEl>
                                        <p:attrNameLst>
                                          <p:attrName>ppt_w</p:attrName>
                                        </p:attrNameLst>
                                      </p:cBhvr>
                                      <p:tavLst>
                                        <p:tav tm="0">
                                          <p:val>
                                            <p:fltVal val="0"/>
                                          </p:val>
                                        </p:tav>
                                        <p:tav tm="100000">
                                          <p:val>
                                            <p:strVal val="#ppt_w"/>
                                          </p:val>
                                        </p:tav>
                                      </p:tavLst>
                                    </p:anim>
                                    <p:anim calcmode="lin" valueType="num">
                                      <p:cBhvr>
                                        <p:cTn id="8" dur="1500" fill="hold"/>
                                        <p:tgtEl>
                                          <p:spTgt spid="52"/>
                                        </p:tgtEl>
                                        <p:attrNameLst>
                                          <p:attrName>ppt_h</p:attrName>
                                        </p:attrNameLst>
                                      </p:cBhvr>
                                      <p:tavLst>
                                        <p:tav tm="0">
                                          <p:val>
                                            <p:fltVal val="0"/>
                                          </p:val>
                                        </p:tav>
                                        <p:tav tm="100000">
                                          <p:val>
                                            <p:strVal val="#ppt_h"/>
                                          </p:val>
                                        </p:tav>
                                      </p:tavLst>
                                    </p:anim>
                                    <p:animEffect transition="in" filter="fade">
                                      <p:cBhvr>
                                        <p:cTn id="9" dur="1500"/>
                                        <p:tgtEl>
                                          <p:spTgt spid="52"/>
                                        </p:tgtEl>
                                      </p:cBhvr>
                                    </p:animEffect>
                                  </p:childTnLst>
                                </p:cTn>
                              </p:par>
                              <p:par>
                                <p:cTn id="10" presetID="35" presetClass="path" presetSubtype="0" accel="50000" decel="50000" fill="hold" nodeType="withEffect">
                                  <p:stCondLst>
                                    <p:cond delay="0"/>
                                  </p:stCondLst>
                                  <p:childTnLst>
                                    <p:animMotion origin="layout" path="M 0.36215 0.01265 L 0.00416 1.60494E-6 " pathEditMode="relative" rAng="0" ptsTypes="AA">
                                      <p:cBhvr>
                                        <p:cTn id="11" dur="1500" fill="hold"/>
                                        <p:tgtEl>
                                          <p:spTgt spid="52"/>
                                        </p:tgtEl>
                                        <p:attrNameLst>
                                          <p:attrName>ppt_x</p:attrName>
                                          <p:attrName>ppt_y</p:attrName>
                                        </p:attrNameLst>
                                      </p:cBhvr>
                                      <p:rCtr x="-17899" y="-648"/>
                                    </p:animMotion>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fade">
                                      <p:cBhvr>
                                        <p:cTn id="15" dur="500"/>
                                        <p:tgtEl>
                                          <p:spTgt spid="100"/>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fade">
                                      <p:cBhvr>
                                        <p:cTn id="19"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7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3025931" y="3200180"/>
            <a:ext cx="5392000" cy="1670436"/>
            <a:chOff x="1669075" y="2714873"/>
            <a:chExt cx="5392000" cy="1670436"/>
          </a:xfrm>
        </p:grpSpPr>
        <p:grpSp>
          <p:nvGrpSpPr>
            <p:cNvPr id="28" name="Group 27"/>
            <p:cNvGrpSpPr/>
            <p:nvPr/>
          </p:nvGrpSpPr>
          <p:grpSpPr>
            <a:xfrm flipH="1">
              <a:off x="1719079" y="2714873"/>
              <a:ext cx="2671387" cy="1624491"/>
              <a:chOff x="4366716" y="2714873"/>
              <a:chExt cx="2671387" cy="1624491"/>
            </a:xfrm>
          </p:grpSpPr>
          <p:sp>
            <p:nvSpPr>
              <p:cNvPr id="35" name="Freeform 34"/>
              <p:cNvSpPr>
                <a:spLocks noChangeArrowheads="1"/>
              </p:cNvSpPr>
              <p:nvPr/>
            </p:nvSpPr>
            <p:spPr bwMode="auto">
              <a:xfrm>
                <a:off x="4366716" y="3896321"/>
                <a:ext cx="2671387" cy="443043"/>
              </a:xfrm>
              <a:custGeom>
                <a:avLst/>
                <a:gdLst>
                  <a:gd name="T0" fmla="*/ 3595 w 3596"/>
                  <a:gd name="T1" fmla="*/ 0 h 600"/>
                  <a:gd name="T2" fmla="*/ 3595 w 3596"/>
                  <a:gd name="T3" fmla="*/ 0 h 600"/>
                  <a:gd name="T4" fmla="*/ 3565 w 3596"/>
                  <a:gd name="T5" fmla="*/ 599 h 600"/>
                  <a:gd name="T6" fmla="*/ 0 w 3596"/>
                  <a:gd name="T7" fmla="*/ 599 h 600"/>
                  <a:gd name="T8" fmla="*/ 0 w 3596"/>
                  <a:gd name="T9" fmla="*/ 90 h 600"/>
                  <a:gd name="T10" fmla="*/ 1588 w 3596"/>
                  <a:gd name="T11" fmla="*/ 90 h 600"/>
                  <a:gd name="T12" fmla="*/ 3595 w 3596"/>
                  <a:gd name="T13" fmla="*/ 0 h 600"/>
                </a:gdLst>
                <a:ahLst/>
                <a:cxnLst>
                  <a:cxn ang="0">
                    <a:pos x="T0" y="T1"/>
                  </a:cxn>
                  <a:cxn ang="0">
                    <a:pos x="T2" y="T3"/>
                  </a:cxn>
                  <a:cxn ang="0">
                    <a:pos x="T4" y="T5"/>
                  </a:cxn>
                  <a:cxn ang="0">
                    <a:pos x="T6" y="T7"/>
                  </a:cxn>
                  <a:cxn ang="0">
                    <a:pos x="T8" y="T9"/>
                  </a:cxn>
                  <a:cxn ang="0">
                    <a:pos x="T10" y="T11"/>
                  </a:cxn>
                  <a:cxn ang="0">
                    <a:pos x="T12" y="T13"/>
                  </a:cxn>
                </a:cxnLst>
                <a:rect l="0" t="0" r="r" b="b"/>
                <a:pathLst>
                  <a:path w="3596" h="600">
                    <a:moveTo>
                      <a:pt x="3595" y="0"/>
                    </a:moveTo>
                    <a:lnTo>
                      <a:pt x="3595" y="0"/>
                    </a:lnTo>
                    <a:cubicBezTo>
                      <a:pt x="3565" y="599"/>
                      <a:pt x="3565" y="599"/>
                      <a:pt x="3565" y="599"/>
                    </a:cubicBezTo>
                    <a:cubicBezTo>
                      <a:pt x="0" y="599"/>
                      <a:pt x="0" y="599"/>
                      <a:pt x="0" y="599"/>
                    </a:cubicBezTo>
                    <a:cubicBezTo>
                      <a:pt x="0" y="90"/>
                      <a:pt x="0" y="90"/>
                      <a:pt x="0" y="90"/>
                    </a:cubicBezTo>
                    <a:cubicBezTo>
                      <a:pt x="0" y="90"/>
                      <a:pt x="570" y="90"/>
                      <a:pt x="1588" y="90"/>
                    </a:cubicBezTo>
                    <a:cubicBezTo>
                      <a:pt x="2636" y="90"/>
                      <a:pt x="3595" y="0"/>
                      <a:pt x="3595" y="0"/>
                    </a:cubicBez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6" name="Freeform 35"/>
              <p:cNvSpPr>
                <a:spLocks noChangeArrowheads="1"/>
              </p:cNvSpPr>
              <p:nvPr/>
            </p:nvSpPr>
            <p:spPr bwMode="auto">
              <a:xfrm>
                <a:off x="4366716" y="3207143"/>
                <a:ext cx="2671387" cy="754814"/>
              </a:xfrm>
              <a:custGeom>
                <a:avLst/>
                <a:gdLst>
                  <a:gd name="T0" fmla="*/ 0 w 3596"/>
                  <a:gd name="T1" fmla="*/ 1018 h 1019"/>
                  <a:gd name="T2" fmla="*/ 0 w 3596"/>
                  <a:gd name="T3" fmla="*/ 1018 h 1019"/>
                  <a:gd name="T4" fmla="*/ 1588 w 3596"/>
                  <a:gd name="T5" fmla="*/ 1018 h 1019"/>
                  <a:gd name="T6" fmla="*/ 3595 w 3596"/>
                  <a:gd name="T7" fmla="*/ 928 h 1019"/>
                  <a:gd name="T8" fmla="*/ 3295 w 3596"/>
                  <a:gd name="T9" fmla="*/ 629 h 1019"/>
                  <a:gd name="T10" fmla="*/ 2636 w 3596"/>
                  <a:gd name="T11" fmla="*/ 0 h 1019"/>
                  <a:gd name="T12" fmla="*/ 0 w 3596"/>
                  <a:gd name="T13" fmla="*/ 1018 h 1019"/>
                </a:gdLst>
                <a:ahLst/>
                <a:cxnLst>
                  <a:cxn ang="0">
                    <a:pos x="T0" y="T1"/>
                  </a:cxn>
                  <a:cxn ang="0">
                    <a:pos x="T2" y="T3"/>
                  </a:cxn>
                  <a:cxn ang="0">
                    <a:pos x="T4" y="T5"/>
                  </a:cxn>
                  <a:cxn ang="0">
                    <a:pos x="T6" y="T7"/>
                  </a:cxn>
                  <a:cxn ang="0">
                    <a:pos x="T8" y="T9"/>
                  </a:cxn>
                  <a:cxn ang="0">
                    <a:pos x="T10" y="T11"/>
                  </a:cxn>
                  <a:cxn ang="0">
                    <a:pos x="T12" y="T13"/>
                  </a:cxn>
                </a:cxnLst>
                <a:rect l="0" t="0" r="r" b="b"/>
                <a:pathLst>
                  <a:path w="3596" h="1019">
                    <a:moveTo>
                      <a:pt x="0" y="1018"/>
                    </a:moveTo>
                    <a:lnTo>
                      <a:pt x="0" y="1018"/>
                    </a:lnTo>
                    <a:cubicBezTo>
                      <a:pt x="0" y="1018"/>
                      <a:pt x="570" y="1018"/>
                      <a:pt x="1588" y="1018"/>
                    </a:cubicBezTo>
                    <a:cubicBezTo>
                      <a:pt x="2636" y="1018"/>
                      <a:pt x="3595" y="928"/>
                      <a:pt x="3595" y="928"/>
                    </a:cubicBezTo>
                    <a:cubicBezTo>
                      <a:pt x="3295" y="629"/>
                      <a:pt x="3295" y="629"/>
                      <a:pt x="3295" y="629"/>
                    </a:cubicBezTo>
                    <a:cubicBezTo>
                      <a:pt x="2636" y="0"/>
                      <a:pt x="2636" y="0"/>
                      <a:pt x="2636" y="0"/>
                    </a:cubicBezTo>
                    <a:cubicBezTo>
                      <a:pt x="2636" y="0"/>
                      <a:pt x="419" y="60"/>
                      <a:pt x="0" y="1018"/>
                    </a:cubicBezTo>
                  </a:path>
                </a:pathLst>
              </a:custGeom>
              <a:gradFill flip="none" rotWithShape="1">
                <a:gsLst>
                  <a:gs pos="0">
                    <a:schemeClr val="accent3">
                      <a:lumMod val="5000"/>
                      <a:lumOff val="95000"/>
                    </a:schemeClr>
                  </a:gs>
                  <a:gs pos="34000">
                    <a:schemeClr val="accent3">
                      <a:lumMod val="45000"/>
                      <a:lumOff val="55000"/>
                    </a:schemeClr>
                  </a:gs>
                  <a:gs pos="99010">
                    <a:srgbClr val="E4E4E4"/>
                  </a:gs>
                  <a:gs pos="81000">
                    <a:schemeClr val="bg1">
                      <a:lumMod val="75000"/>
                    </a:schemeClr>
                  </a:gs>
                  <a:gs pos="100000">
                    <a:schemeClr val="accent3">
                      <a:lumMod val="30000"/>
                      <a:lumOff val="70000"/>
                    </a:schemeClr>
                  </a:gs>
                </a:gsLst>
                <a:lin ang="0" scaled="1"/>
                <a:tileRect/>
              </a:grad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7" name="Freeform 36"/>
              <p:cNvSpPr>
                <a:spLocks noChangeArrowheads="1"/>
              </p:cNvSpPr>
              <p:nvPr/>
            </p:nvSpPr>
            <p:spPr bwMode="auto">
              <a:xfrm>
                <a:off x="4366716" y="3207143"/>
                <a:ext cx="2559805" cy="754814"/>
              </a:xfrm>
              <a:custGeom>
                <a:avLst/>
                <a:gdLst>
                  <a:gd name="T0" fmla="*/ 3445 w 3446"/>
                  <a:gd name="T1" fmla="*/ 599 h 1019"/>
                  <a:gd name="T2" fmla="*/ 3445 w 3446"/>
                  <a:gd name="T3" fmla="*/ 599 h 1019"/>
                  <a:gd name="T4" fmla="*/ 2636 w 3446"/>
                  <a:gd name="T5" fmla="*/ 0 h 1019"/>
                  <a:gd name="T6" fmla="*/ 0 w 3446"/>
                  <a:gd name="T7" fmla="*/ 1018 h 1019"/>
                  <a:gd name="T8" fmla="*/ 3445 w 3446"/>
                  <a:gd name="T9" fmla="*/ 599 h 1019"/>
                </a:gdLst>
                <a:ahLst/>
                <a:cxnLst>
                  <a:cxn ang="0">
                    <a:pos x="T0" y="T1"/>
                  </a:cxn>
                  <a:cxn ang="0">
                    <a:pos x="T2" y="T3"/>
                  </a:cxn>
                  <a:cxn ang="0">
                    <a:pos x="T4" y="T5"/>
                  </a:cxn>
                  <a:cxn ang="0">
                    <a:pos x="T6" y="T7"/>
                  </a:cxn>
                  <a:cxn ang="0">
                    <a:pos x="T8" y="T9"/>
                  </a:cxn>
                </a:cxnLst>
                <a:rect l="0" t="0" r="r" b="b"/>
                <a:pathLst>
                  <a:path w="3446" h="1019">
                    <a:moveTo>
                      <a:pt x="3445" y="599"/>
                    </a:moveTo>
                    <a:lnTo>
                      <a:pt x="3445" y="599"/>
                    </a:lnTo>
                    <a:cubicBezTo>
                      <a:pt x="3025" y="240"/>
                      <a:pt x="2636" y="0"/>
                      <a:pt x="2636" y="0"/>
                    </a:cubicBezTo>
                    <a:cubicBezTo>
                      <a:pt x="2636" y="0"/>
                      <a:pt x="419" y="60"/>
                      <a:pt x="0" y="1018"/>
                    </a:cubicBezTo>
                    <a:cubicBezTo>
                      <a:pt x="0" y="1018"/>
                      <a:pt x="1528" y="360"/>
                      <a:pt x="3445" y="599"/>
                    </a:cubicBezTo>
                  </a:path>
                </a:pathLst>
              </a:custGeom>
              <a:gradFill>
                <a:gsLst>
                  <a:gs pos="0">
                    <a:schemeClr val="accent5">
                      <a:lumMod val="5000"/>
                      <a:lumOff val="95000"/>
                    </a:schemeClr>
                  </a:gs>
                  <a:gs pos="74000">
                    <a:schemeClr val="bg1">
                      <a:lumMod val="87000"/>
                    </a:schemeClr>
                  </a:gs>
                  <a:gs pos="100000">
                    <a:schemeClr val="bg1">
                      <a:lumMod val="50000"/>
                    </a:schemeClr>
                  </a:gs>
                </a:gsLst>
                <a:lin ang="5400000" scaled="1"/>
              </a:grad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8" name="Freeform 37"/>
              <p:cNvSpPr>
                <a:spLocks noChangeArrowheads="1"/>
              </p:cNvSpPr>
              <p:nvPr/>
            </p:nvSpPr>
            <p:spPr bwMode="auto">
              <a:xfrm>
                <a:off x="4366716" y="2714873"/>
                <a:ext cx="2293980" cy="1247084"/>
              </a:xfrm>
              <a:custGeom>
                <a:avLst/>
                <a:gdLst>
                  <a:gd name="T0" fmla="*/ 0 w 3087"/>
                  <a:gd name="T1" fmla="*/ 1677 h 1678"/>
                  <a:gd name="T2" fmla="*/ 0 w 3087"/>
                  <a:gd name="T3" fmla="*/ 1677 h 1678"/>
                  <a:gd name="T4" fmla="*/ 3086 w 3087"/>
                  <a:gd name="T5" fmla="*/ 689 h 1678"/>
                  <a:gd name="T6" fmla="*/ 2247 w 3087"/>
                  <a:gd name="T7" fmla="*/ 0 h 1678"/>
                  <a:gd name="T8" fmla="*/ 0 w 3087"/>
                  <a:gd name="T9" fmla="*/ 988 h 1678"/>
                  <a:gd name="T10" fmla="*/ 0 w 3087"/>
                  <a:gd name="T11" fmla="*/ 1677 h 1678"/>
                </a:gdLst>
                <a:ahLst/>
                <a:cxnLst>
                  <a:cxn ang="0">
                    <a:pos x="T0" y="T1"/>
                  </a:cxn>
                  <a:cxn ang="0">
                    <a:pos x="T2" y="T3"/>
                  </a:cxn>
                  <a:cxn ang="0">
                    <a:pos x="T4" y="T5"/>
                  </a:cxn>
                  <a:cxn ang="0">
                    <a:pos x="T6" y="T7"/>
                  </a:cxn>
                  <a:cxn ang="0">
                    <a:pos x="T8" y="T9"/>
                  </a:cxn>
                  <a:cxn ang="0">
                    <a:pos x="T10" y="T11"/>
                  </a:cxn>
                </a:cxnLst>
                <a:rect l="0" t="0" r="r" b="b"/>
                <a:pathLst>
                  <a:path w="3087" h="1678">
                    <a:moveTo>
                      <a:pt x="0" y="1677"/>
                    </a:moveTo>
                    <a:lnTo>
                      <a:pt x="0" y="1677"/>
                    </a:lnTo>
                    <a:cubicBezTo>
                      <a:pt x="0" y="1677"/>
                      <a:pt x="959" y="809"/>
                      <a:pt x="3086" y="689"/>
                    </a:cubicBezTo>
                    <a:cubicBezTo>
                      <a:pt x="3086" y="689"/>
                      <a:pt x="2636" y="269"/>
                      <a:pt x="2247" y="0"/>
                    </a:cubicBezTo>
                    <a:cubicBezTo>
                      <a:pt x="1707" y="30"/>
                      <a:pt x="570" y="210"/>
                      <a:pt x="0" y="988"/>
                    </a:cubicBezTo>
                    <a:lnTo>
                      <a:pt x="0" y="1677"/>
                    </a:lnTo>
                  </a:path>
                </a:pathLst>
              </a:custGeom>
              <a:gradFill>
                <a:gsLst>
                  <a:gs pos="22000">
                    <a:schemeClr val="bg1"/>
                  </a:gs>
                  <a:gs pos="73000">
                    <a:schemeClr val="bg1">
                      <a:lumMod val="95000"/>
                    </a:schemeClr>
                  </a:gs>
                  <a:gs pos="83000">
                    <a:schemeClr val="bg1">
                      <a:lumMod val="85000"/>
                    </a:schemeClr>
                  </a:gs>
                  <a:gs pos="100000">
                    <a:schemeClr val="bg1">
                      <a:lumMod val="50000"/>
                    </a:schemeClr>
                  </a:gs>
                </a:gsLst>
                <a:lin ang="5400000" scaled="1"/>
              </a:gradFill>
              <a:ln>
                <a:noFill/>
              </a:ln>
              <a:effectLst>
                <a:outerShdw blurRad="50800" dist="38100" dir="2700000" algn="tl" rotWithShape="0">
                  <a:prstClr val="black">
                    <a:alpha val="40000"/>
                  </a:prstClr>
                </a:outerShdw>
              </a:effectLst>
            </p:spPr>
            <p:txBody>
              <a:bodyPr wrap="none" anchor="ctr">
                <a:normAutofit/>
              </a:bodyPr>
              <a:lstStyle/>
              <a:p>
                <a:endParaRPr lang="en-US"/>
              </a:p>
            </p:txBody>
          </p:sp>
        </p:grpSp>
        <p:grpSp>
          <p:nvGrpSpPr>
            <p:cNvPr id="29" name="Group 28"/>
            <p:cNvGrpSpPr/>
            <p:nvPr/>
          </p:nvGrpSpPr>
          <p:grpSpPr>
            <a:xfrm>
              <a:off x="4366716" y="2714873"/>
              <a:ext cx="2671387" cy="1624491"/>
              <a:chOff x="4366716" y="2714873"/>
              <a:chExt cx="2671387" cy="1624491"/>
            </a:xfrm>
          </p:grpSpPr>
          <p:sp>
            <p:nvSpPr>
              <p:cNvPr id="31" name="Freeform 30"/>
              <p:cNvSpPr>
                <a:spLocks noChangeArrowheads="1"/>
              </p:cNvSpPr>
              <p:nvPr/>
            </p:nvSpPr>
            <p:spPr bwMode="auto">
              <a:xfrm>
                <a:off x="4366716" y="3896321"/>
                <a:ext cx="2671387" cy="443043"/>
              </a:xfrm>
              <a:custGeom>
                <a:avLst/>
                <a:gdLst>
                  <a:gd name="T0" fmla="*/ 3595 w 3596"/>
                  <a:gd name="T1" fmla="*/ 0 h 600"/>
                  <a:gd name="T2" fmla="*/ 3595 w 3596"/>
                  <a:gd name="T3" fmla="*/ 0 h 600"/>
                  <a:gd name="T4" fmla="*/ 3565 w 3596"/>
                  <a:gd name="T5" fmla="*/ 599 h 600"/>
                  <a:gd name="T6" fmla="*/ 0 w 3596"/>
                  <a:gd name="T7" fmla="*/ 599 h 600"/>
                  <a:gd name="T8" fmla="*/ 0 w 3596"/>
                  <a:gd name="T9" fmla="*/ 90 h 600"/>
                  <a:gd name="T10" fmla="*/ 1588 w 3596"/>
                  <a:gd name="T11" fmla="*/ 90 h 600"/>
                  <a:gd name="T12" fmla="*/ 3595 w 3596"/>
                  <a:gd name="T13" fmla="*/ 0 h 600"/>
                </a:gdLst>
                <a:ahLst/>
                <a:cxnLst>
                  <a:cxn ang="0">
                    <a:pos x="T0" y="T1"/>
                  </a:cxn>
                  <a:cxn ang="0">
                    <a:pos x="T2" y="T3"/>
                  </a:cxn>
                  <a:cxn ang="0">
                    <a:pos x="T4" y="T5"/>
                  </a:cxn>
                  <a:cxn ang="0">
                    <a:pos x="T6" y="T7"/>
                  </a:cxn>
                  <a:cxn ang="0">
                    <a:pos x="T8" y="T9"/>
                  </a:cxn>
                  <a:cxn ang="0">
                    <a:pos x="T10" y="T11"/>
                  </a:cxn>
                  <a:cxn ang="0">
                    <a:pos x="T12" y="T13"/>
                  </a:cxn>
                </a:cxnLst>
                <a:rect l="0" t="0" r="r" b="b"/>
                <a:pathLst>
                  <a:path w="3596" h="600">
                    <a:moveTo>
                      <a:pt x="3595" y="0"/>
                    </a:moveTo>
                    <a:lnTo>
                      <a:pt x="3595" y="0"/>
                    </a:lnTo>
                    <a:cubicBezTo>
                      <a:pt x="3565" y="599"/>
                      <a:pt x="3565" y="599"/>
                      <a:pt x="3565" y="599"/>
                    </a:cubicBezTo>
                    <a:cubicBezTo>
                      <a:pt x="0" y="599"/>
                      <a:pt x="0" y="599"/>
                      <a:pt x="0" y="599"/>
                    </a:cubicBezTo>
                    <a:cubicBezTo>
                      <a:pt x="0" y="90"/>
                      <a:pt x="0" y="90"/>
                      <a:pt x="0" y="90"/>
                    </a:cubicBezTo>
                    <a:cubicBezTo>
                      <a:pt x="0" y="90"/>
                      <a:pt x="570" y="90"/>
                      <a:pt x="1588" y="90"/>
                    </a:cubicBezTo>
                    <a:cubicBezTo>
                      <a:pt x="2636" y="90"/>
                      <a:pt x="3595" y="0"/>
                      <a:pt x="3595" y="0"/>
                    </a:cubicBez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2" name="Freeform 31"/>
              <p:cNvSpPr>
                <a:spLocks noChangeArrowheads="1"/>
              </p:cNvSpPr>
              <p:nvPr/>
            </p:nvSpPr>
            <p:spPr bwMode="auto">
              <a:xfrm>
                <a:off x="4366716" y="3207143"/>
                <a:ext cx="2671387" cy="754814"/>
              </a:xfrm>
              <a:custGeom>
                <a:avLst/>
                <a:gdLst>
                  <a:gd name="T0" fmla="*/ 0 w 3596"/>
                  <a:gd name="T1" fmla="*/ 1018 h 1019"/>
                  <a:gd name="T2" fmla="*/ 0 w 3596"/>
                  <a:gd name="T3" fmla="*/ 1018 h 1019"/>
                  <a:gd name="T4" fmla="*/ 1588 w 3596"/>
                  <a:gd name="T5" fmla="*/ 1018 h 1019"/>
                  <a:gd name="T6" fmla="*/ 3595 w 3596"/>
                  <a:gd name="T7" fmla="*/ 928 h 1019"/>
                  <a:gd name="T8" fmla="*/ 3295 w 3596"/>
                  <a:gd name="T9" fmla="*/ 629 h 1019"/>
                  <a:gd name="T10" fmla="*/ 2636 w 3596"/>
                  <a:gd name="T11" fmla="*/ 0 h 1019"/>
                  <a:gd name="T12" fmla="*/ 0 w 3596"/>
                  <a:gd name="T13" fmla="*/ 1018 h 1019"/>
                </a:gdLst>
                <a:ahLst/>
                <a:cxnLst>
                  <a:cxn ang="0">
                    <a:pos x="T0" y="T1"/>
                  </a:cxn>
                  <a:cxn ang="0">
                    <a:pos x="T2" y="T3"/>
                  </a:cxn>
                  <a:cxn ang="0">
                    <a:pos x="T4" y="T5"/>
                  </a:cxn>
                  <a:cxn ang="0">
                    <a:pos x="T6" y="T7"/>
                  </a:cxn>
                  <a:cxn ang="0">
                    <a:pos x="T8" y="T9"/>
                  </a:cxn>
                  <a:cxn ang="0">
                    <a:pos x="T10" y="T11"/>
                  </a:cxn>
                  <a:cxn ang="0">
                    <a:pos x="T12" y="T13"/>
                  </a:cxn>
                </a:cxnLst>
                <a:rect l="0" t="0" r="r" b="b"/>
                <a:pathLst>
                  <a:path w="3596" h="1019">
                    <a:moveTo>
                      <a:pt x="0" y="1018"/>
                    </a:moveTo>
                    <a:lnTo>
                      <a:pt x="0" y="1018"/>
                    </a:lnTo>
                    <a:cubicBezTo>
                      <a:pt x="0" y="1018"/>
                      <a:pt x="570" y="1018"/>
                      <a:pt x="1588" y="1018"/>
                    </a:cubicBezTo>
                    <a:cubicBezTo>
                      <a:pt x="2636" y="1018"/>
                      <a:pt x="3595" y="928"/>
                      <a:pt x="3595" y="928"/>
                    </a:cubicBezTo>
                    <a:cubicBezTo>
                      <a:pt x="3295" y="629"/>
                      <a:pt x="3295" y="629"/>
                      <a:pt x="3295" y="629"/>
                    </a:cubicBezTo>
                    <a:cubicBezTo>
                      <a:pt x="2636" y="0"/>
                      <a:pt x="2636" y="0"/>
                      <a:pt x="2636" y="0"/>
                    </a:cubicBezTo>
                    <a:cubicBezTo>
                      <a:pt x="2636" y="0"/>
                      <a:pt x="419" y="60"/>
                      <a:pt x="0" y="1018"/>
                    </a:cubicBezTo>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3" name="Freeform 32"/>
              <p:cNvSpPr>
                <a:spLocks noChangeArrowheads="1"/>
              </p:cNvSpPr>
              <p:nvPr/>
            </p:nvSpPr>
            <p:spPr bwMode="auto">
              <a:xfrm>
                <a:off x="4366716" y="3207143"/>
                <a:ext cx="2559805" cy="754814"/>
              </a:xfrm>
              <a:custGeom>
                <a:avLst/>
                <a:gdLst>
                  <a:gd name="T0" fmla="*/ 3445 w 3446"/>
                  <a:gd name="T1" fmla="*/ 599 h 1019"/>
                  <a:gd name="T2" fmla="*/ 3445 w 3446"/>
                  <a:gd name="T3" fmla="*/ 599 h 1019"/>
                  <a:gd name="T4" fmla="*/ 2636 w 3446"/>
                  <a:gd name="T5" fmla="*/ 0 h 1019"/>
                  <a:gd name="T6" fmla="*/ 0 w 3446"/>
                  <a:gd name="T7" fmla="*/ 1018 h 1019"/>
                  <a:gd name="T8" fmla="*/ 3445 w 3446"/>
                  <a:gd name="T9" fmla="*/ 599 h 1019"/>
                </a:gdLst>
                <a:ahLst/>
                <a:cxnLst>
                  <a:cxn ang="0">
                    <a:pos x="T0" y="T1"/>
                  </a:cxn>
                  <a:cxn ang="0">
                    <a:pos x="T2" y="T3"/>
                  </a:cxn>
                  <a:cxn ang="0">
                    <a:pos x="T4" y="T5"/>
                  </a:cxn>
                  <a:cxn ang="0">
                    <a:pos x="T6" y="T7"/>
                  </a:cxn>
                  <a:cxn ang="0">
                    <a:pos x="T8" y="T9"/>
                  </a:cxn>
                </a:cxnLst>
                <a:rect l="0" t="0" r="r" b="b"/>
                <a:pathLst>
                  <a:path w="3446" h="1019">
                    <a:moveTo>
                      <a:pt x="3445" y="599"/>
                    </a:moveTo>
                    <a:lnTo>
                      <a:pt x="3445" y="599"/>
                    </a:lnTo>
                    <a:cubicBezTo>
                      <a:pt x="3025" y="240"/>
                      <a:pt x="2636" y="0"/>
                      <a:pt x="2636" y="0"/>
                    </a:cubicBezTo>
                    <a:cubicBezTo>
                      <a:pt x="2636" y="0"/>
                      <a:pt x="419" y="60"/>
                      <a:pt x="0" y="1018"/>
                    </a:cubicBezTo>
                    <a:cubicBezTo>
                      <a:pt x="0" y="1018"/>
                      <a:pt x="1528" y="360"/>
                      <a:pt x="3445" y="599"/>
                    </a:cubicBezTo>
                  </a:path>
                </a:pathLst>
              </a:custGeom>
              <a:gradFill>
                <a:gsLst>
                  <a:gs pos="0">
                    <a:schemeClr val="accent5">
                      <a:lumMod val="5000"/>
                      <a:lumOff val="95000"/>
                    </a:schemeClr>
                  </a:gs>
                  <a:gs pos="74000">
                    <a:schemeClr val="bg1">
                      <a:lumMod val="85000"/>
                    </a:schemeClr>
                  </a:gs>
                  <a:gs pos="83000">
                    <a:schemeClr val="bg1">
                      <a:lumMod val="65000"/>
                    </a:schemeClr>
                  </a:gs>
                  <a:gs pos="100000">
                    <a:schemeClr val="bg1">
                      <a:lumMod val="50000"/>
                    </a:schemeClr>
                  </a:gs>
                </a:gsLst>
                <a:lin ang="5400000" scaled="1"/>
              </a:grad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4" name="Freeform 33"/>
              <p:cNvSpPr>
                <a:spLocks noChangeArrowheads="1"/>
              </p:cNvSpPr>
              <p:nvPr/>
            </p:nvSpPr>
            <p:spPr bwMode="auto">
              <a:xfrm>
                <a:off x="4366716" y="2714873"/>
                <a:ext cx="2293980" cy="1247084"/>
              </a:xfrm>
              <a:custGeom>
                <a:avLst/>
                <a:gdLst>
                  <a:gd name="T0" fmla="*/ 0 w 3087"/>
                  <a:gd name="T1" fmla="*/ 1677 h 1678"/>
                  <a:gd name="T2" fmla="*/ 0 w 3087"/>
                  <a:gd name="T3" fmla="*/ 1677 h 1678"/>
                  <a:gd name="T4" fmla="*/ 3086 w 3087"/>
                  <a:gd name="T5" fmla="*/ 689 h 1678"/>
                  <a:gd name="T6" fmla="*/ 2247 w 3087"/>
                  <a:gd name="T7" fmla="*/ 0 h 1678"/>
                  <a:gd name="T8" fmla="*/ 0 w 3087"/>
                  <a:gd name="T9" fmla="*/ 988 h 1678"/>
                  <a:gd name="T10" fmla="*/ 0 w 3087"/>
                  <a:gd name="T11" fmla="*/ 1677 h 1678"/>
                </a:gdLst>
                <a:ahLst/>
                <a:cxnLst>
                  <a:cxn ang="0">
                    <a:pos x="T0" y="T1"/>
                  </a:cxn>
                  <a:cxn ang="0">
                    <a:pos x="T2" y="T3"/>
                  </a:cxn>
                  <a:cxn ang="0">
                    <a:pos x="T4" y="T5"/>
                  </a:cxn>
                  <a:cxn ang="0">
                    <a:pos x="T6" y="T7"/>
                  </a:cxn>
                  <a:cxn ang="0">
                    <a:pos x="T8" y="T9"/>
                  </a:cxn>
                  <a:cxn ang="0">
                    <a:pos x="T10" y="T11"/>
                  </a:cxn>
                </a:cxnLst>
                <a:rect l="0" t="0" r="r" b="b"/>
                <a:pathLst>
                  <a:path w="3087" h="1678">
                    <a:moveTo>
                      <a:pt x="0" y="1677"/>
                    </a:moveTo>
                    <a:lnTo>
                      <a:pt x="0" y="1677"/>
                    </a:lnTo>
                    <a:cubicBezTo>
                      <a:pt x="0" y="1677"/>
                      <a:pt x="959" y="809"/>
                      <a:pt x="3086" y="689"/>
                    </a:cubicBezTo>
                    <a:cubicBezTo>
                      <a:pt x="3086" y="689"/>
                      <a:pt x="2636" y="269"/>
                      <a:pt x="2247" y="0"/>
                    </a:cubicBezTo>
                    <a:cubicBezTo>
                      <a:pt x="1707" y="30"/>
                      <a:pt x="570" y="210"/>
                      <a:pt x="0" y="988"/>
                    </a:cubicBezTo>
                    <a:lnTo>
                      <a:pt x="0" y="1677"/>
                    </a:lnTo>
                  </a:path>
                </a:pathLst>
              </a:custGeom>
              <a:gradFill>
                <a:gsLst>
                  <a:gs pos="22000">
                    <a:schemeClr val="bg1"/>
                  </a:gs>
                  <a:gs pos="74000">
                    <a:schemeClr val="bg1">
                      <a:lumMod val="85000"/>
                    </a:schemeClr>
                  </a:gs>
                  <a:gs pos="83000">
                    <a:schemeClr val="bg1">
                      <a:lumMod val="75000"/>
                    </a:schemeClr>
                  </a:gs>
                  <a:gs pos="100000">
                    <a:schemeClr val="bg1">
                      <a:lumMod val="50000"/>
                    </a:schemeClr>
                  </a:gs>
                </a:gsLst>
                <a:lin ang="5400000" scaled="1"/>
              </a:gradFill>
              <a:ln>
                <a:noFill/>
              </a:ln>
              <a:effectLst>
                <a:outerShdw blurRad="50800" dist="38100" dir="2700000" algn="tl" rotWithShape="0">
                  <a:prstClr val="black">
                    <a:alpha val="40000"/>
                  </a:prstClr>
                </a:outerShdw>
              </a:effectLst>
            </p:spPr>
            <p:txBody>
              <a:bodyPr wrap="none" anchor="ctr">
                <a:normAutofit/>
              </a:bodyPr>
              <a:lstStyle/>
              <a:p>
                <a:endParaRPr lang="en-US"/>
              </a:p>
            </p:txBody>
          </p:sp>
        </p:grpSp>
        <p:sp>
          <p:nvSpPr>
            <p:cNvPr id="30" name="Freeform 29"/>
            <p:cNvSpPr>
              <a:spLocks noChangeArrowheads="1"/>
            </p:cNvSpPr>
            <p:nvPr/>
          </p:nvSpPr>
          <p:spPr bwMode="auto">
            <a:xfrm>
              <a:off x="1669075" y="3965239"/>
              <a:ext cx="5392000" cy="420070"/>
            </a:xfrm>
            <a:custGeom>
              <a:avLst/>
              <a:gdLst>
                <a:gd name="T0" fmla="*/ 3684 w 7249"/>
                <a:gd name="T1" fmla="*/ 450 h 571"/>
                <a:gd name="T2" fmla="*/ 3684 w 7249"/>
                <a:gd name="T3" fmla="*/ 450 h 571"/>
                <a:gd name="T4" fmla="*/ 3684 w 7249"/>
                <a:gd name="T5" fmla="*/ 0 h 571"/>
                <a:gd name="T6" fmla="*/ 3595 w 7249"/>
                <a:gd name="T7" fmla="*/ 0 h 571"/>
                <a:gd name="T8" fmla="*/ 3595 w 7249"/>
                <a:gd name="T9" fmla="*/ 450 h 571"/>
                <a:gd name="T10" fmla="*/ 0 w 7249"/>
                <a:gd name="T11" fmla="*/ 450 h 571"/>
                <a:gd name="T12" fmla="*/ 0 w 7249"/>
                <a:gd name="T13" fmla="*/ 570 h 571"/>
                <a:gd name="T14" fmla="*/ 3595 w 7249"/>
                <a:gd name="T15" fmla="*/ 570 h 571"/>
                <a:gd name="T16" fmla="*/ 3624 w 7249"/>
                <a:gd name="T17" fmla="*/ 540 h 571"/>
                <a:gd name="T18" fmla="*/ 3654 w 7249"/>
                <a:gd name="T19" fmla="*/ 570 h 571"/>
                <a:gd name="T20" fmla="*/ 7248 w 7249"/>
                <a:gd name="T21" fmla="*/ 570 h 571"/>
                <a:gd name="T22" fmla="*/ 7248 w 7249"/>
                <a:gd name="T23" fmla="*/ 450 h 571"/>
                <a:gd name="T24" fmla="*/ 3684 w 7249"/>
                <a:gd name="T25" fmla="*/ 45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49" h="571">
                  <a:moveTo>
                    <a:pt x="3684" y="450"/>
                  </a:moveTo>
                  <a:lnTo>
                    <a:pt x="3684" y="450"/>
                  </a:lnTo>
                  <a:cubicBezTo>
                    <a:pt x="3684" y="0"/>
                    <a:pt x="3684" y="0"/>
                    <a:pt x="3684" y="0"/>
                  </a:cubicBezTo>
                  <a:cubicBezTo>
                    <a:pt x="3595" y="0"/>
                    <a:pt x="3595" y="0"/>
                    <a:pt x="3595" y="0"/>
                  </a:cubicBezTo>
                  <a:cubicBezTo>
                    <a:pt x="3595" y="450"/>
                    <a:pt x="3595" y="450"/>
                    <a:pt x="3595" y="450"/>
                  </a:cubicBezTo>
                  <a:cubicBezTo>
                    <a:pt x="0" y="450"/>
                    <a:pt x="0" y="450"/>
                    <a:pt x="0" y="450"/>
                  </a:cubicBezTo>
                  <a:cubicBezTo>
                    <a:pt x="0" y="570"/>
                    <a:pt x="0" y="570"/>
                    <a:pt x="0" y="570"/>
                  </a:cubicBezTo>
                  <a:cubicBezTo>
                    <a:pt x="3595" y="570"/>
                    <a:pt x="3595" y="570"/>
                    <a:pt x="3595" y="570"/>
                  </a:cubicBezTo>
                  <a:cubicBezTo>
                    <a:pt x="3595" y="570"/>
                    <a:pt x="3595" y="540"/>
                    <a:pt x="3624" y="540"/>
                  </a:cubicBezTo>
                  <a:cubicBezTo>
                    <a:pt x="3654" y="540"/>
                    <a:pt x="3654" y="570"/>
                    <a:pt x="3654" y="570"/>
                  </a:cubicBezTo>
                  <a:cubicBezTo>
                    <a:pt x="7248" y="570"/>
                    <a:pt x="7248" y="570"/>
                    <a:pt x="7248" y="570"/>
                  </a:cubicBezTo>
                  <a:cubicBezTo>
                    <a:pt x="7248" y="450"/>
                    <a:pt x="7248" y="450"/>
                    <a:pt x="7248" y="450"/>
                  </a:cubicBezTo>
                  <a:lnTo>
                    <a:pt x="3684" y="450"/>
                  </a:lnTo>
                </a:path>
              </a:pathLst>
            </a:custGeom>
            <a:gradFill flip="none" rotWithShape="1">
              <a:gsLst>
                <a:gs pos="0">
                  <a:schemeClr val="accent1">
                    <a:lumMod val="67000"/>
                  </a:schemeClr>
                </a:gs>
                <a:gs pos="48000">
                  <a:schemeClr val="accent1">
                    <a:lumMod val="97000"/>
                    <a:lumOff val="3000"/>
                  </a:schemeClr>
                </a:gs>
                <a:gs pos="100000">
                  <a:schemeClr val="accent1">
                    <a:lumMod val="75000"/>
                  </a:schemeClr>
                </a:gs>
              </a:gsLst>
              <a:lin ang="16200000" scaled="1"/>
              <a:tileRect/>
            </a:gradFill>
            <a:ln>
              <a:noFill/>
            </a:ln>
            <a:effectLst>
              <a:outerShdw blurRad="50800" dist="38100" dir="2700000" algn="tl" rotWithShape="0">
                <a:prstClr val="black">
                  <a:alpha val="40000"/>
                </a:prstClr>
              </a:outerShdw>
            </a:effectLst>
          </p:spPr>
          <p:txBody>
            <a:bodyPr wrap="none" anchor="ctr">
              <a:normAutofit/>
            </a:bodyPr>
            <a:lstStyle/>
            <a:p>
              <a:endParaRPr lang="en-US"/>
            </a:p>
          </p:txBody>
        </p:sp>
      </p:grpSp>
      <p:grpSp>
        <p:nvGrpSpPr>
          <p:cNvPr id="46" name="Group 45">
            <a:extLst>
              <a:ext uri="{FF2B5EF4-FFF2-40B4-BE49-F238E27FC236}">
                <a16:creationId xmlns:a16="http://schemas.microsoft.com/office/drawing/2014/main" id="{82489159-4314-4CD9-97C0-EE53A0022E30}"/>
              </a:ext>
            </a:extLst>
          </p:cNvPr>
          <p:cNvGrpSpPr/>
          <p:nvPr/>
        </p:nvGrpSpPr>
        <p:grpSpPr>
          <a:xfrm>
            <a:off x="3984506" y="1170391"/>
            <a:ext cx="3405351" cy="2397645"/>
            <a:chOff x="2961398" y="1170391"/>
            <a:chExt cx="3405351" cy="2397645"/>
          </a:xfrm>
        </p:grpSpPr>
        <p:sp>
          <p:nvSpPr>
            <p:cNvPr id="12" name="Line 54"/>
            <p:cNvSpPr>
              <a:spLocks noChangeShapeType="1"/>
            </p:cNvSpPr>
            <p:nvPr/>
          </p:nvSpPr>
          <p:spPr bwMode="auto">
            <a:xfrm>
              <a:off x="5021486" y="2287307"/>
              <a:ext cx="1345263" cy="0"/>
            </a:xfrm>
            <a:prstGeom prst="line">
              <a:avLst/>
            </a:prstGeom>
            <a:noFill/>
            <a:ln w="34925"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ormAutofit fontScale="25000" lnSpcReduction="20000"/>
            </a:bodyPr>
            <a:lstStyle/>
            <a:p>
              <a:endParaRPr lang="en-US"/>
            </a:p>
          </p:txBody>
        </p:sp>
        <p:sp>
          <p:nvSpPr>
            <p:cNvPr id="13" name="Line 55"/>
            <p:cNvSpPr>
              <a:spLocks noChangeShapeType="1"/>
            </p:cNvSpPr>
            <p:nvPr/>
          </p:nvSpPr>
          <p:spPr bwMode="auto">
            <a:xfrm>
              <a:off x="2961398" y="2287307"/>
              <a:ext cx="1345263" cy="0"/>
            </a:xfrm>
            <a:prstGeom prst="line">
              <a:avLst/>
            </a:prstGeom>
            <a:noFill/>
            <a:ln w="34925"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ormAutofit fontScale="25000" lnSpcReduction="20000"/>
            </a:bodyPr>
            <a:lstStyle/>
            <a:p>
              <a:endParaRPr lang="en-US"/>
            </a:p>
          </p:txBody>
        </p:sp>
        <p:sp>
          <p:nvSpPr>
            <p:cNvPr id="14" name="Line 56"/>
            <p:cNvSpPr>
              <a:spLocks noChangeShapeType="1"/>
            </p:cNvSpPr>
            <p:nvPr/>
          </p:nvSpPr>
          <p:spPr bwMode="auto">
            <a:xfrm flipV="1">
              <a:off x="4683929" y="1170391"/>
              <a:ext cx="0" cy="2397645"/>
            </a:xfrm>
            <a:prstGeom prst="line">
              <a:avLst/>
            </a:prstGeom>
            <a:noFill/>
            <a:ln w="34925"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ormAutofit fontScale="25000" lnSpcReduction="20000"/>
            </a:bodyPr>
            <a:lstStyle/>
            <a:p>
              <a:endParaRPr lang="en-US"/>
            </a:p>
          </p:txBody>
        </p:sp>
        <p:sp>
          <p:nvSpPr>
            <p:cNvPr id="15" name="Freeform 14"/>
            <p:cNvSpPr>
              <a:spLocks noChangeArrowheads="1"/>
            </p:cNvSpPr>
            <p:nvPr/>
          </p:nvSpPr>
          <p:spPr bwMode="auto">
            <a:xfrm>
              <a:off x="4649181" y="1810757"/>
              <a:ext cx="938209" cy="972958"/>
            </a:xfrm>
            <a:custGeom>
              <a:avLst/>
              <a:gdLst>
                <a:gd name="T0" fmla="*/ 779 w 840"/>
                <a:gd name="T1" fmla="*/ 0 h 869"/>
                <a:gd name="T2" fmla="*/ 0 w 840"/>
                <a:gd name="T3" fmla="*/ 420 h 869"/>
                <a:gd name="T4" fmla="*/ 839 w 840"/>
                <a:gd name="T5" fmla="*/ 868 h 869"/>
              </a:gdLst>
              <a:ahLst/>
              <a:cxnLst>
                <a:cxn ang="0">
                  <a:pos x="T0" y="T1"/>
                </a:cxn>
                <a:cxn ang="0">
                  <a:pos x="T2" y="T3"/>
                </a:cxn>
                <a:cxn ang="0">
                  <a:pos x="T4" y="T5"/>
                </a:cxn>
              </a:cxnLst>
              <a:rect l="0" t="0" r="r" b="b"/>
              <a:pathLst>
                <a:path w="840" h="869">
                  <a:moveTo>
                    <a:pt x="779" y="0"/>
                  </a:moveTo>
                  <a:lnTo>
                    <a:pt x="0" y="420"/>
                  </a:lnTo>
                  <a:lnTo>
                    <a:pt x="839" y="868"/>
                  </a:lnTo>
                </a:path>
              </a:pathLst>
            </a:custGeom>
            <a:noFill/>
            <a:ln w="34925"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ormAutofit/>
            </a:bodyPr>
            <a:lstStyle/>
            <a:p>
              <a:endParaRPr lang="en-US"/>
            </a:p>
          </p:txBody>
        </p:sp>
        <p:sp>
          <p:nvSpPr>
            <p:cNvPr id="16" name="Freeform 15"/>
            <p:cNvSpPr>
              <a:spLocks noChangeArrowheads="1"/>
            </p:cNvSpPr>
            <p:nvPr/>
          </p:nvSpPr>
          <p:spPr bwMode="auto">
            <a:xfrm>
              <a:off x="3775504" y="1810757"/>
              <a:ext cx="972958" cy="972958"/>
            </a:xfrm>
            <a:custGeom>
              <a:avLst/>
              <a:gdLst>
                <a:gd name="T0" fmla="*/ 90 w 870"/>
                <a:gd name="T1" fmla="*/ 0 h 869"/>
                <a:gd name="T2" fmla="*/ 869 w 870"/>
                <a:gd name="T3" fmla="*/ 420 h 869"/>
                <a:gd name="T4" fmla="*/ 0 w 870"/>
                <a:gd name="T5" fmla="*/ 868 h 869"/>
              </a:gdLst>
              <a:ahLst/>
              <a:cxnLst>
                <a:cxn ang="0">
                  <a:pos x="T0" y="T1"/>
                </a:cxn>
                <a:cxn ang="0">
                  <a:pos x="T2" y="T3"/>
                </a:cxn>
                <a:cxn ang="0">
                  <a:pos x="T4" y="T5"/>
                </a:cxn>
              </a:cxnLst>
              <a:rect l="0" t="0" r="r" b="b"/>
              <a:pathLst>
                <a:path w="870" h="869">
                  <a:moveTo>
                    <a:pt x="90" y="0"/>
                  </a:moveTo>
                  <a:lnTo>
                    <a:pt x="869" y="420"/>
                  </a:lnTo>
                  <a:lnTo>
                    <a:pt x="0" y="868"/>
                  </a:lnTo>
                </a:path>
              </a:pathLst>
            </a:custGeom>
            <a:noFill/>
            <a:ln w="34925"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ormAutofit/>
            </a:bodyPr>
            <a:lstStyle/>
            <a:p>
              <a:endParaRPr lang="en-US"/>
            </a:p>
          </p:txBody>
        </p:sp>
      </p:grpSp>
      <p:sp>
        <p:nvSpPr>
          <p:cNvPr id="42" name="TextBox 41"/>
          <p:cNvSpPr txBox="1"/>
          <p:nvPr/>
        </p:nvSpPr>
        <p:spPr>
          <a:xfrm>
            <a:off x="371833" y="271387"/>
            <a:ext cx="5850951" cy="477054"/>
          </a:xfrm>
          <a:prstGeom prst="rect">
            <a:avLst/>
          </a:prstGeom>
          <a:noFill/>
        </p:spPr>
        <p:txBody>
          <a:bodyPr wrap="square" rtlCol="0">
            <a:normAutofit/>
          </a:bodyPr>
          <a:lstStyle/>
          <a:p>
            <a:r>
              <a:rPr lang="en-US" sz="2500" dirty="0">
                <a:solidFill>
                  <a:schemeClr val="accent5"/>
                </a:solidFill>
              </a:rPr>
              <a:t>Our Chapter Breakout</a:t>
            </a:r>
          </a:p>
        </p:txBody>
      </p:sp>
      <p:sp>
        <p:nvSpPr>
          <p:cNvPr id="43" name="TextBox 42"/>
          <p:cNvSpPr txBox="1"/>
          <p:nvPr/>
        </p:nvSpPr>
        <p:spPr>
          <a:xfrm>
            <a:off x="390502" y="673921"/>
            <a:ext cx="4663241" cy="338554"/>
          </a:xfrm>
          <a:prstGeom prst="rect">
            <a:avLst/>
          </a:prstGeom>
          <a:noFill/>
        </p:spPr>
        <p:txBody>
          <a:bodyPr wrap="square" rtlCol="0">
            <a:normAutofit/>
          </a:bodyPr>
          <a:lstStyle/>
          <a:p>
            <a:r>
              <a:rPr lang="en-US" sz="1600" dirty="0">
                <a:solidFill>
                  <a:schemeClr val="accent5">
                    <a:lumMod val="50000"/>
                  </a:schemeClr>
                </a:solidFill>
              </a:rPr>
              <a:t>Verses 1-25</a:t>
            </a:r>
          </a:p>
        </p:txBody>
      </p:sp>
      <p:grpSp>
        <p:nvGrpSpPr>
          <p:cNvPr id="6" name="Group 5">
            <a:extLst>
              <a:ext uri="{FF2B5EF4-FFF2-40B4-BE49-F238E27FC236}">
                <a16:creationId xmlns:a16="http://schemas.microsoft.com/office/drawing/2014/main" id="{A700F12A-9ED2-45BF-9BE9-C35B5C923435}"/>
              </a:ext>
            </a:extLst>
          </p:cNvPr>
          <p:cNvGrpSpPr/>
          <p:nvPr/>
        </p:nvGrpSpPr>
        <p:grpSpPr>
          <a:xfrm>
            <a:off x="5235452" y="564775"/>
            <a:ext cx="938209" cy="838927"/>
            <a:chOff x="4212344" y="564775"/>
            <a:chExt cx="938209" cy="838927"/>
          </a:xfrm>
        </p:grpSpPr>
        <p:sp>
          <p:nvSpPr>
            <p:cNvPr id="20" name="Freeform 19"/>
            <p:cNvSpPr>
              <a:spLocks noChangeArrowheads="1"/>
            </p:cNvSpPr>
            <p:nvPr/>
          </p:nvSpPr>
          <p:spPr bwMode="auto">
            <a:xfrm>
              <a:off x="4212344" y="564775"/>
              <a:ext cx="938209" cy="838927"/>
            </a:xfrm>
            <a:custGeom>
              <a:avLst/>
              <a:gdLst>
                <a:gd name="T0" fmla="*/ 629 w 840"/>
                <a:gd name="T1" fmla="*/ 0 h 750"/>
                <a:gd name="T2" fmla="*/ 209 w 840"/>
                <a:gd name="T3" fmla="*/ 0 h 750"/>
                <a:gd name="T4" fmla="*/ 0 w 840"/>
                <a:gd name="T5" fmla="*/ 389 h 750"/>
                <a:gd name="T6" fmla="*/ 209 w 840"/>
                <a:gd name="T7" fmla="*/ 749 h 750"/>
                <a:gd name="T8" fmla="*/ 629 w 840"/>
                <a:gd name="T9" fmla="*/ 749 h 750"/>
                <a:gd name="T10" fmla="*/ 839 w 840"/>
                <a:gd name="T11" fmla="*/ 389 h 750"/>
                <a:gd name="T12" fmla="*/ 629 w 840"/>
                <a:gd name="T13" fmla="*/ 0 h 750"/>
              </a:gdLst>
              <a:ahLst/>
              <a:cxnLst>
                <a:cxn ang="0">
                  <a:pos x="T0" y="T1"/>
                </a:cxn>
                <a:cxn ang="0">
                  <a:pos x="T2" y="T3"/>
                </a:cxn>
                <a:cxn ang="0">
                  <a:pos x="T4" y="T5"/>
                </a:cxn>
                <a:cxn ang="0">
                  <a:pos x="T6" y="T7"/>
                </a:cxn>
                <a:cxn ang="0">
                  <a:pos x="T8" y="T9"/>
                </a:cxn>
                <a:cxn ang="0">
                  <a:pos x="T10" y="T11"/>
                </a:cxn>
                <a:cxn ang="0">
                  <a:pos x="T12" y="T13"/>
                </a:cxn>
              </a:cxnLst>
              <a:rect l="0" t="0" r="r" b="b"/>
              <a:pathLst>
                <a:path w="840" h="750">
                  <a:moveTo>
                    <a:pt x="629" y="0"/>
                  </a:moveTo>
                  <a:lnTo>
                    <a:pt x="209" y="0"/>
                  </a:lnTo>
                  <a:lnTo>
                    <a:pt x="0" y="389"/>
                  </a:lnTo>
                  <a:lnTo>
                    <a:pt x="209" y="749"/>
                  </a:lnTo>
                  <a:lnTo>
                    <a:pt x="629" y="749"/>
                  </a:lnTo>
                  <a:lnTo>
                    <a:pt x="839" y="389"/>
                  </a:lnTo>
                  <a:lnTo>
                    <a:pt x="629" y="0"/>
                  </a:lnTo>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a:p>
          </p:txBody>
        </p:sp>
        <p:sp>
          <p:nvSpPr>
            <p:cNvPr id="2" name="Rectangle 1"/>
            <p:cNvSpPr/>
            <p:nvPr/>
          </p:nvSpPr>
          <p:spPr>
            <a:xfrm>
              <a:off x="4296277" y="636702"/>
              <a:ext cx="805091" cy="723275"/>
            </a:xfrm>
            <a:prstGeom prst="rect">
              <a:avLst/>
            </a:prstGeom>
          </p:spPr>
          <p:txBody>
            <a:bodyPr wrap="square">
              <a:normAutofit/>
            </a:bodyPr>
            <a:lstStyle/>
            <a:p>
              <a:pPr algn="ctr"/>
              <a:r>
                <a:rPr lang="en-US" sz="2500" b="1" dirty="0">
                  <a:solidFill>
                    <a:schemeClr val="bg2">
                      <a:lumMod val="10000"/>
                    </a:schemeClr>
                  </a:solidFill>
                </a:rPr>
                <a:t>A</a:t>
              </a:r>
            </a:p>
          </p:txBody>
        </p:sp>
      </p:grpSp>
      <p:grpSp>
        <p:nvGrpSpPr>
          <p:cNvPr id="3" name="Group 2">
            <a:extLst>
              <a:ext uri="{FF2B5EF4-FFF2-40B4-BE49-F238E27FC236}">
                <a16:creationId xmlns:a16="http://schemas.microsoft.com/office/drawing/2014/main" id="{D70640D5-2F52-4B20-BF20-15F9498C29FF}"/>
              </a:ext>
            </a:extLst>
          </p:cNvPr>
          <p:cNvGrpSpPr/>
          <p:nvPr/>
        </p:nvGrpSpPr>
        <p:grpSpPr>
          <a:xfrm>
            <a:off x="5235452" y="1845505"/>
            <a:ext cx="938209" cy="838927"/>
            <a:chOff x="4212344" y="1845505"/>
            <a:chExt cx="938209" cy="838927"/>
          </a:xfrm>
        </p:grpSpPr>
        <p:sp>
          <p:nvSpPr>
            <p:cNvPr id="18" name="Freeform 17"/>
            <p:cNvSpPr>
              <a:spLocks noChangeArrowheads="1"/>
            </p:cNvSpPr>
            <p:nvPr/>
          </p:nvSpPr>
          <p:spPr bwMode="auto">
            <a:xfrm>
              <a:off x="4212344" y="1845505"/>
              <a:ext cx="938209" cy="838927"/>
            </a:xfrm>
            <a:custGeom>
              <a:avLst/>
              <a:gdLst>
                <a:gd name="T0" fmla="*/ 629 w 840"/>
                <a:gd name="T1" fmla="*/ 0 h 750"/>
                <a:gd name="T2" fmla="*/ 209 w 840"/>
                <a:gd name="T3" fmla="*/ 0 h 750"/>
                <a:gd name="T4" fmla="*/ 0 w 840"/>
                <a:gd name="T5" fmla="*/ 390 h 750"/>
                <a:gd name="T6" fmla="*/ 209 w 840"/>
                <a:gd name="T7" fmla="*/ 749 h 750"/>
                <a:gd name="T8" fmla="*/ 629 w 840"/>
                <a:gd name="T9" fmla="*/ 749 h 750"/>
                <a:gd name="T10" fmla="*/ 839 w 840"/>
                <a:gd name="T11" fmla="*/ 390 h 750"/>
                <a:gd name="T12" fmla="*/ 629 w 840"/>
                <a:gd name="T13" fmla="*/ 0 h 750"/>
              </a:gdLst>
              <a:ahLst/>
              <a:cxnLst>
                <a:cxn ang="0">
                  <a:pos x="T0" y="T1"/>
                </a:cxn>
                <a:cxn ang="0">
                  <a:pos x="T2" y="T3"/>
                </a:cxn>
                <a:cxn ang="0">
                  <a:pos x="T4" y="T5"/>
                </a:cxn>
                <a:cxn ang="0">
                  <a:pos x="T6" y="T7"/>
                </a:cxn>
                <a:cxn ang="0">
                  <a:pos x="T8" y="T9"/>
                </a:cxn>
                <a:cxn ang="0">
                  <a:pos x="T10" y="T11"/>
                </a:cxn>
                <a:cxn ang="0">
                  <a:pos x="T12" y="T13"/>
                </a:cxn>
              </a:cxnLst>
              <a:rect l="0" t="0" r="r" b="b"/>
              <a:pathLst>
                <a:path w="840" h="750">
                  <a:moveTo>
                    <a:pt x="629" y="0"/>
                  </a:moveTo>
                  <a:lnTo>
                    <a:pt x="209" y="0"/>
                  </a:lnTo>
                  <a:lnTo>
                    <a:pt x="0" y="390"/>
                  </a:lnTo>
                  <a:lnTo>
                    <a:pt x="209" y="749"/>
                  </a:lnTo>
                  <a:lnTo>
                    <a:pt x="629" y="749"/>
                  </a:lnTo>
                  <a:lnTo>
                    <a:pt x="839" y="390"/>
                  </a:lnTo>
                  <a:lnTo>
                    <a:pt x="629" y="0"/>
                  </a:lnTo>
                </a:path>
              </a:pathLst>
            </a:cu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a:p>
          </p:txBody>
        </p:sp>
        <p:sp>
          <p:nvSpPr>
            <p:cNvPr id="40" name="Rectangle 39"/>
            <p:cNvSpPr/>
            <p:nvPr/>
          </p:nvSpPr>
          <p:spPr>
            <a:xfrm>
              <a:off x="4296277" y="1906554"/>
              <a:ext cx="805091" cy="723275"/>
            </a:xfrm>
            <a:prstGeom prst="rect">
              <a:avLst/>
            </a:prstGeom>
          </p:spPr>
          <p:txBody>
            <a:bodyPr wrap="square">
              <a:normAutofit/>
            </a:bodyPr>
            <a:lstStyle/>
            <a:p>
              <a:pPr algn="ctr"/>
              <a:r>
                <a:rPr lang="en-US" sz="2500" b="1" dirty="0">
                  <a:solidFill>
                    <a:schemeClr val="bg2">
                      <a:lumMod val="10000"/>
                    </a:schemeClr>
                  </a:solidFill>
                </a:rPr>
                <a:t>I</a:t>
              </a:r>
            </a:p>
          </p:txBody>
        </p:sp>
      </p:grpSp>
      <p:grpSp>
        <p:nvGrpSpPr>
          <p:cNvPr id="8" name="Group 7">
            <a:extLst>
              <a:ext uri="{FF2B5EF4-FFF2-40B4-BE49-F238E27FC236}">
                <a16:creationId xmlns:a16="http://schemas.microsoft.com/office/drawing/2014/main" id="{1B4B5C86-4059-455D-B750-6631A643FE38}"/>
              </a:ext>
            </a:extLst>
          </p:cNvPr>
          <p:cNvGrpSpPr/>
          <p:nvPr/>
        </p:nvGrpSpPr>
        <p:grpSpPr>
          <a:xfrm>
            <a:off x="5235452" y="3126236"/>
            <a:ext cx="938209" cy="838927"/>
            <a:chOff x="4212344" y="3126236"/>
            <a:chExt cx="938209" cy="838927"/>
          </a:xfrm>
        </p:grpSpPr>
        <p:sp>
          <p:nvSpPr>
            <p:cNvPr id="17" name="Freeform 16"/>
            <p:cNvSpPr>
              <a:spLocks noChangeArrowheads="1"/>
            </p:cNvSpPr>
            <p:nvPr/>
          </p:nvSpPr>
          <p:spPr bwMode="auto">
            <a:xfrm>
              <a:off x="4212344" y="3126236"/>
              <a:ext cx="938209" cy="838927"/>
            </a:xfrm>
            <a:custGeom>
              <a:avLst/>
              <a:gdLst>
                <a:gd name="T0" fmla="*/ 629 w 840"/>
                <a:gd name="T1" fmla="*/ 0 h 750"/>
                <a:gd name="T2" fmla="*/ 209 w 840"/>
                <a:gd name="T3" fmla="*/ 0 h 750"/>
                <a:gd name="T4" fmla="*/ 0 w 840"/>
                <a:gd name="T5" fmla="*/ 360 h 750"/>
                <a:gd name="T6" fmla="*/ 209 w 840"/>
                <a:gd name="T7" fmla="*/ 749 h 750"/>
                <a:gd name="T8" fmla="*/ 629 w 840"/>
                <a:gd name="T9" fmla="*/ 749 h 750"/>
                <a:gd name="T10" fmla="*/ 839 w 840"/>
                <a:gd name="T11" fmla="*/ 360 h 750"/>
                <a:gd name="T12" fmla="*/ 629 w 840"/>
                <a:gd name="T13" fmla="*/ 0 h 750"/>
              </a:gdLst>
              <a:ahLst/>
              <a:cxnLst>
                <a:cxn ang="0">
                  <a:pos x="T0" y="T1"/>
                </a:cxn>
                <a:cxn ang="0">
                  <a:pos x="T2" y="T3"/>
                </a:cxn>
                <a:cxn ang="0">
                  <a:pos x="T4" y="T5"/>
                </a:cxn>
                <a:cxn ang="0">
                  <a:pos x="T6" y="T7"/>
                </a:cxn>
                <a:cxn ang="0">
                  <a:pos x="T8" y="T9"/>
                </a:cxn>
                <a:cxn ang="0">
                  <a:pos x="T10" y="T11"/>
                </a:cxn>
                <a:cxn ang="0">
                  <a:pos x="T12" y="T13"/>
                </a:cxn>
              </a:cxnLst>
              <a:rect l="0" t="0" r="r" b="b"/>
              <a:pathLst>
                <a:path w="840" h="750">
                  <a:moveTo>
                    <a:pt x="629" y="0"/>
                  </a:moveTo>
                  <a:lnTo>
                    <a:pt x="209" y="0"/>
                  </a:lnTo>
                  <a:lnTo>
                    <a:pt x="0" y="360"/>
                  </a:lnTo>
                  <a:lnTo>
                    <a:pt x="209" y="749"/>
                  </a:lnTo>
                  <a:lnTo>
                    <a:pt x="629" y="749"/>
                  </a:lnTo>
                  <a:lnTo>
                    <a:pt x="839" y="360"/>
                  </a:lnTo>
                  <a:lnTo>
                    <a:pt x="629" y="0"/>
                  </a:lnTo>
                </a:path>
              </a:pathLst>
            </a:cu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a:p>
          </p:txBody>
        </p:sp>
        <p:sp>
          <p:nvSpPr>
            <p:cNvPr id="41" name="Rectangle 40"/>
            <p:cNvSpPr/>
            <p:nvPr/>
          </p:nvSpPr>
          <p:spPr>
            <a:xfrm>
              <a:off x="4296277" y="3198693"/>
              <a:ext cx="805091" cy="723275"/>
            </a:xfrm>
            <a:prstGeom prst="rect">
              <a:avLst/>
            </a:prstGeom>
          </p:spPr>
          <p:txBody>
            <a:bodyPr wrap="square">
              <a:normAutofit/>
            </a:bodyPr>
            <a:lstStyle/>
            <a:p>
              <a:pPr algn="ctr"/>
              <a:endParaRPr lang="en-US" sz="1600" b="1" dirty="0">
                <a:solidFill>
                  <a:schemeClr val="bg2">
                    <a:lumMod val="10000"/>
                  </a:schemeClr>
                </a:solidFill>
              </a:endParaRPr>
            </a:p>
            <a:p>
              <a:pPr algn="ctr"/>
              <a:r>
                <a:rPr lang="en-US" sz="2500" b="1" dirty="0">
                  <a:solidFill>
                    <a:schemeClr val="bg2">
                      <a:lumMod val="10000"/>
                    </a:schemeClr>
                  </a:solidFill>
                </a:rPr>
                <a:t>E</a:t>
              </a:r>
            </a:p>
          </p:txBody>
        </p:sp>
      </p:grpSp>
      <p:grpSp>
        <p:nvGrpSpPr>
          <p:cNvPr id="11" name="Group 10">
            <a:extLst>
              <a:ext uri="{FF2B5EF4-FFF2-40B4-BE49-F238E27FC236}">
                <a16:creationId xmlns:a16="http://schemas.microsoft.com/office/drawing/2014/main" id="{8AA67226-BC41-433C-9C10-42CA03893B2B}"/>
              </a:ext>
            </a:extLst>
          </p:cNvPr>
          <p:cNvGrpSpPr/>
          <p:nvPr/>
        </p:nvGrpSpPr>
        <p:grpSpPr>
          <a:xfrm>
            <a:off x="6347403" y="2520618"/>
            <a:ext cx="972958" cy="804179"/>
            <a:chOff x="5324295" y="2520618"/>
            <a:chExt cx="972958" cy="804179"/>
          </a:xfrm>
        </p:grpSpPr>
        <p:sp>
          <p:nvSpPr>
            <p:cNvPr id="24" name="Freeform 23"/>
            <p:cNvSpPr>
              <a:spLocks noChangeArrowheads="1"/>
            </p:cNvSpPr>
            <p:nvPr/>
          </p:nvSpPr>
          <p:spPr bwMode="auto">
            <a:xfrm>
              <a:off x="5324295" y="2520618"/>
              <a:ext cx="972958" cy="804179"/>
            </a:xfrm>
            <a:custGeom>
              <a:avLst/>
              <a:gdLst>
                <a:gd name="T0" fmla="*/ 210 w 870"/>
                <a:gd name="T1" fmla="*/ 0 h 720"/>
                <a:gd name="T2" fmla="*/ 629 w 870"/>
                <a:gd name="T3" fmla="*/ 0 h 720"/>
                <a:gd name="T4" fmla="*/ 869 w 870"/>
                <a:gd name="T5" fmla="*/ 359 h 720"/>
                <a:gd name="T6" fmla="*/ 629 w 870"/>
                <a:gd name="T7" fmla="*/ 719 h 720"/>
                <a:gd name="T8" fmla="*/ 210 w 870"/>
                <a:gd name="T9" fmla="*/ 719 h 720"/>
                <a:gd name="T10" fmla="*/ 0 w 870"/>
                <a:gd name="T11" fmla="*/ 359 h 720"/>
                <a:gd name="T12" fmla="*/ 210 w 870"/>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870" h="720">
                  <a:moveTo>
                    <a:pt x="210" y="0"/>
                  </a:moveTo>
                  <a:lnTo>
                    <a:pt x="629" y="0"/>
                  </a:lnTo>
                  <a:lnTo>
                    <a:pt x="869" y="359"/>
                  </a:lnTo>
                  <a:lnTo>
                    <a:pt x="629" y="719"/>
                  </a:lnTo>
                  <a:lnTo>
                    <a:pt x="210" y="719"/>
                  </a:lnTo>
                  <a:lnTo>
                    <a:pt x="0" y="359"/>
                  </a:lnTo>
                  <a:lnTo>
                    <a:pt x="210" y="0"/>
                  </a:lnTo>
                </a:path>
              </a:pathLst>
            </a:cu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a:p>
          </p:txBody>
        </p:sp>
        <p:sp>
          <p:nvSpPr>
            <p:cNvPr id="44" name="Rectangle 43"/>
            <p:cNvSpPr/>
            <p:nvPr/>
          </p:nvSpPr>
          <p:spPr>
            <a:xfrm>
              <a:off x="5417693" y="2587606"/>
              <a:ext cx="805091" cy="723275"/>
            </a:xfrm>
            <a:prstGeom prst="rect">
              <a:avLst/>
            </a:prstGeom>
          </p:spPr>
          <p:txBody>
            <a:bodyPr wrap="square">
              <a:normAutofit/>
            </a:bodyPr>
            <a:lstStyle/>
            <a:p>
              <a:pPr algn="ctr"/>
              <a:r>
                <a:rPr lang="en-US" sz="2500" b="1" dirty="0">
                  <a:solidFill>
                    <a:schemeClr val="bg2">
                      <a:lumMod val="10000"/>
                    </a:schemeClr>
                  </a:solidFill>
                </a:rPr>
                <a:t>D</a:t>
              </a:r>
            </a:p>
          </p:txBody>
        </p:sp>
      </p:grpSp>
      <p:grpSp>
        <p:nvGrpSpPr>
          <p:cNvPr id="5" name="Group 4">
            <a:extLst>
              <a:ext uri="{FF2B5EF4-FFF2-40B4-BE49-F238E27FC236}">
                <a16:creationId xmlns:a16="http://schemas.microsoft.com/office/drawing/2014/main" id="{208535A2-9D8E-4C8F-82A8-079A47359B31}"/>
              </a:ext>
            </a:extLst>
          </p:cNvPr>
          <p:cNvGrpSpPr/>
          <p:nvPr/>
        </p:nvGrpSpPr>
        <p:grpSpPr>
          <a:xfrm>
            <a:off x="6347403" y="1239888"/>
            <a:ext cx="972958" cy="840647"/>
            <a:chOff x="5324295" y="1239888"/>
            <a:chExt cx="972958" cy="840647"/>
          </a:xfrm>
        </p:grpSpPr>
        <p:sp>
          <p:nvSpPr>
            <p:cNvPr id="25" name="Freeform 24"/>
            <p:cNvSpPr>
              <a:spLocks noChangeArrowheads="1"/>
            </p:cNvSpPr>
            <p:nvPr/>
          </p:nvSpPr>
          <p:spPr bwMode="auto">
            <a:xfrm>
              <a:off x="5324295" y="1239888"/>
              <a:ext cx="972958" cy="838927"/>
            </a:xfrm>
            <a:custGeom>
              <a:avLst/>
              <a:gdLst>
                <a:gd name="T0" fmla="*/ 210 w 870"/>
                <a:gd name="T1" fmla="*/ 0 h 750"/>
                <a:gd name="T2" fmla="*/ 629 w 870"/>
                <a:gd name="T3" fmla="*/ 0 h 750"/>
                <a:gd name="T4" fmla="*/ 869 w 870"/>
                <a:gd name="T5" fmla="*/ 360 h 750"/>
                <a:gd name="T6" fmla="*/ 629 w 870"/>
                <a:gd name="T7" fmla="*/ 749 h 750"/>
                <a:gd name="T8" fmla="*/ 210 w 870"/>
                <a:gd name="T9" fmla="*/ 749 h 750"/>
                <a:gd name="T10" fmla="*/ 0 w 870"/>
                <a:gd name="T11" fmla="*/ 360 h 750"/>
                <a:gd name="T12" fmla="*/ 210 w 870"/>
                <a:gd name="T13" fmla="*/ 0 h 750"/>
              </a:gdLst>
              <a:ahLst/>
              <a:cxnLst>
                <a:cxn ang="0">
                  <a:pos x="T0" y="T1"/>
                </a:cxn>
                <a:cxn ang="0">
                  <a:pos x="T2" y="T3"/>
                </a:cxn>
                <a:cxn ang="0">
                  <a:pos x="T4" y="T5"/>
                </a:cxn>
                <a:cxn ang="0">
                  <a:pos x="T6" y="T7"/>
                </a:cxn>
                <a:cxn ang="0">
                  <a:pos x="T8" y="T9"/>
                </a:cxn>
                <a:cxn ang="0">
                  <a:pos x="T10" y="T11"/>
                </a:cxn>
                <a:cxn ang="0">
                  <a:pos x="T12" y="T13"/>
                </a:cxn>
              </a:cxnLst>
              <a:rect l="0" t="0" r="r" b="b"/>
              <a:pathLst>
                <a:path w="870" h="750">
                  <a:moveTo>
                    <a:pt x="210" y="0"/>
                  </a:moveTo>
                  <a:lnTo>
                    <a:pt x="629" y="0"/>
                  </a:lnTo>
                  <a:lnTo>
                    <a:pt x="869" y="360"/>
                  </a:lnTo>
                  <a:lnTo>
                    <a:pt x="629" y="749"/>
                  </a:lnTo>
                  <a:lnTo>
                    <a:pt x="210" y="749"/>
                  </a:lnTo>
                  <a:lnTo>
                    <a:pt x="0" y="360"/>
                  </a:lnTo>
                  <a:lnTo>
                    <a:pt x="210" y="0"/>
                  </a:lnTo>
                </a:path>
              </a:pathLst>
            </a:cu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a:p>
          </p:txBody>
        </p:sp>
        <p:sp>
          <p:nvSpPr>
            <p:cNvPr id="45" name="Rectangle 44"/>
            <p:cNvSpPr/>
            <p:nvPr/>
          </p:nvSpPr>
          <p:spPr>
            <a:xfrm>
              <a:off x="5417693" y="1357260"/>
              <a:ext cx="805091" cy="723275"/>
            </a:xfrm>
            <a:prstGeom prst="rect">
              <a:avLst/>
            </a:prstGeom>
          </p:spPr>
          <p:txBody>
            <a:bodyPr wrap="square">
              <a:normAutofit/>
            </a:bodyPr>
            <a:lstStyle/>
            <a:p>
              <a:pPr algn="ctr"/>
              <a:r>
                <a:rPr lang="en-US" sz="2500" b="1" dirty="0">
                  <a:solidFill>
                    <a:schemeClr val="bg2">
                      <a:lumMod val="10000"/>
                    </a:schemeClr>
                  </a:solidFill>
                </a:rPr>
                <a:t>B</a:t>
              </a:r>
            </a:p>
          </p:txBody>
        </p:sp>
      </p:grpSp>
      <p:grpSp>
        <p:nvGrpSpPr>
          <p:cNvPr id="9" name="Group 8">
            <a:extLst>
              <a:ext uri="{FF2B5EF4-FFF2-40B4-BE49-F238E27FC236}">
                <a16:creationId xmlns:a16="http://schemas.microsoft.com/office/drawing/2014/main" id="{69D8A609-6481-45FC-88FD-CF0BDD585778}"/>
              </a:ext>
            </a:extLst>
          </p:cNvPr>
          <p:cNvGrpSpPr/>
          <p:nvPr/>
        </p:nvGrpSpPr>
        <p:grpSpPr>
          <a:xfrm>
            <a:off x="4123500" y="2520618"/>
            <a:ext cx="938209" cy="804179"/>
            <a:chOff x="3100392" y="2520618"/>
            <a:chExt cx="938209" cy="804179"/>
          </a:xfrm>
        </p:grpSpPr>
        <p:sp>
          <p:nvSpPr>
            <p:cNvPr id="21" name="Freeform 20"/>
            <p:cNvSpPr>
              <a:spLocks noChangeArrowheads="1"/>
            </p:cNvSpPr>
            <p:nvPr/>
          </p:nvSpPr>
          <p:spPr bwMode="auto">
            <a:xfrm>
              <a:off x="3100392" y="2520618"/>
              <a:ext cx="938209" cy="804179"/>
            </a:xfrm>
            <a:custGeom>
              <a:avLst/>
              <a:gdLst>
                <a:gd name="T0" fmla="*/ 630 w 840"/>
                <a:gd name="T1" fmla="*/ 0 h 720"/>
                <a:gd name="T2" fmla="*/ 210 w 840"/>
                <a:gd name="T3" fmla="*/ 0 h 720"/>
                <a:gd name="T4" fmla="*/ 0 w 840"/>
                <a:gd name="T5" fmla="*/ 359 h 720"/>
                <a:gd name="T6" fmla="*/ 210 w 840"/>
                <a:gd name="T7" fmla="*/ 719 h 720"/>
                <a:gd name="T8" fmla="*/ 630 w 840"/>
                <a:gd name="T9" fmla="*/ 719 h 720"/>
                <a:gd name="T10" fmla="*/ 839 w 840"/>
                <a:gd name="T11" fmla="*/ 359 h 720"/>
                <a:gd name="T12" fmla="*/ 630 w 840"/>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840" h="720">
                  <a:moveTo>
                    <a:pt x="630" y="0"/>
                  </a:moveTo>
                  <a:lnTo>
                    <a:pt x="210" y="0"/>
                  </a:lnTo>
                  <a:lnTo>
                    <a:pt x="0" y="359"/>
                  </a:lnTo>
                  <a:lnTo>
                    <a:pt x="210" y="719"/>
                  </a:lnTo>
                  <a:lnTo>
                    <a:pt x="630" y="719"/>
                  </a:lnTo>
                  <a:lnTo>
                    <a:pt x="839" y="359"/>
                  </a:lnTo>
                  <a:lnTo>
                    <a:pt x="630" y="0"/>
                  </a:lnTo>
                </a:path>
              </a:pathLst>
            </a:cu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a:p>
          </p:txBody>
        </p:sp>
        <p:sp>
          <p:nvSpPr>
            <p:cNvPr id="63" name="Rectangle 62"/>
            <p:cNvSpPr/>
            <p:nvPr/>
          </p:nvSpPr>
          <p:spPr>
            <a:xfrm>
              <a:off x="3170865" y="2587606"/>
              <a:ext cx="805091" cy="723275"/>
            </a:xfrm>
            <a:prstGeom prst="rect">
              <a:avLst/>
            </a:prstGeom>
          </p:spPr>
          <p:txBody>
            <a:bodyPr wrap="square">
              <a:normAutofit/>
            </a:bodyPr>
            <a:lstStyle/>
            <a:p>
              <a:pPr algn="ctr"/>
              <a:r>
                <a:rPr lang="en-US" sz="2500" b="1" dirty="0">
                  <a:solidFill>
                    <a:schemeClr val="bg2">
                      <a:lumMod val="10000"/>
                    </a:schemeClr>
                  </a:solidFill>
                </a:rPr>
                <a:t>F</a:t>
              </a:r>
            </a:p>
          </p:txBody>
        </p:sp>
      </p:grpSp>
      <p:grpSp>
        <p:nvGrpSpPr>
          <p:cNvPr id="7" name="Group 6">
            <a:extLst>
              <a:ext uri="{FF2B5EF4-FFF2-40B4-BE49-F238E27FC236}">
                <a16:creationId xmlns:a16="http://schemas.microsoft.com/office/drawing/2014/main" id="{AA6CEBC4-B490-4D7B-B258-01CEE28F0618}"/>
              </a:ext>
            </a:extLst>
          </p:cNvPr>
          <p:cNvGrpSpPr/>
          <p:nvPr/>
        </p:nvGrpSpPr>
        <p:grpSpPr>
          <a:xfrm>
            <a:off x="4123500" y="1239888"/>
            <a:ext cx="938209" cy="840647"/>
            <a:chOff x="3100392" y="1239888"/>
            <a:chExt cx="938209" cy="840647"/>
          </a:xfrm>
        </p:grpSpPr>
        <p:sp>
          <p:nvSpPr>
            <p:cNvPr id="22" name="Freeform 21"/>
            <p:cNvSpPr>
              <a:spLocks noChangeArrowheads="1"/>
            </p:cNvSpPr>
            <p:nvPr/>
          </p:nvSpPr>
          <p:spPr bwMode="auto">
            <a:xfrm>
              <a:off x="3100392" y="1239888"/>
              <a:ext cx="938209" cy="838927"/>
            </a:xfrm>
            <a:custGeom>
              <a:avLst/>
              <a:gdLst>
                <a:gd name="T0" fmla="*/ 630 w 840"/>
                <a:gd name="T1" fmla="*/ 0 h 750"/>
                <a:gd name="T2" fmla="*/ 210 w 840"/>
                <a:gd name="T3" fmla="*/ 0 h 750"/>
                <a:gd name="T4" fmla="*/ 0 w 840"/>
                <a:gd name="T5" fmla="*/ 360 h 750"/>
                <a:gd name="T6" fmla="*/ 210 w 840"/>
                <a:gd name="T7" fmla="*/ 749 h 750"/>
                <a:gd name="T8" fmla="*/ 630 w 840"/>
                <a:gd name="T9" fmla="*/ 749 h 750"/>
                <a:gd name="T10" fmla="*/ 839 w 840"/>
                <a:gd name="T11" fmla="*/ 360 h 750"/>
                <a:gd name="T12" fmla="*/ 630 w 840"/>
                <a:gd name="T13" fmla="*/ 0 h 750"/>
              </a:gdLst>
              <a:ahLst/>
              <a:cxnLst>
                <a:cxn ang="0">
                  <a:pos x="T0" y="T1"/>
                </a:cxn>
                <a:cxn ang="0">
                  <a:pos x="T2" y="T3"/>
                </a:cxn>
                <a:cxn ang="0">
                  <a:pos x="T4" y="T5"/>
                </a:cxn>
                <a:cxn ang="0">
                  <a:pos x="T6" y="T7"/>
                </a:cxn>
                <a:cxn ang="0">
                  <a:pos x="T8" y="T9"/>
                </a:cxn>
                <a:cxn ang="0">
                  <a:pos x="T10" y="T11"/>
                </a:cxn>
                <a:cxn ang="0">
                  <a:pos x="T12" y="T13"/>
                </a:cxn>
              </a:cxnLst>
              <a:rect l="0" t="0" r="r" b="b"/>
              <a:pathLst>
                <a:path w="840" h="750">
                  <a:moveTo>
                    <a:pt x="630" y="0"/>
                  </a:moveTo>
                  <a:lnTo>
                    <a:pt x="210" y="0"/>
                  </a:lnTo>
                  <a:lnTo>
                    <a:pt x="0" y="360"/>
                  </a:lnTo>
                  <a:lnTo>
                    <a:pt x="210" y="749"/>
                  </a:lnTo>
                  <a:lnTo>
                    <a:pt x="630" y="749"/>
                  </a:lnTo>
                  <a:lnTo>
                    <a:pt x="839" y="360"/>
                  </a:lnTo>
                  <a:lnTo>
                    <a:pt x="630" y="0"/>
                  </a:ln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a:p>
          </p:txBody>
        </p:sp>
        <p:sp>
          <p:nvSpPr>
            <p:cNvPr id="64" name="Rectangle 63"/>
            <p:cNvSpPr/>
            <p:nvPr/>
          </p:nvSpPr>
          <p:spPr>
            <a:xfrm>
              <a:off x="3170865" y="1357260"/>
              <a:ext cx="805091" cy="723275"/>
            </a:xfrm>
            <a:prstGeom prst="rect">
              <a:avLst/>
            </a:prstGeom>
          </p:spPr>
          <p:txBody>
            <a:bodyPr wrap="square">
              <a:normAutofit/>
            </a:bodyPr>
            <a:lstStyle/>
            <a:p>
              <a:pPr algn="ctr"/>
              <a:r>
                <a:rPr lang="en-US" sz="2500" b="1" dirty="0">
                  <a:solidFill>
                    <a:schemeClr val="bg2">
                      <a:lumMod val="10000"/>
                    </a:schemeClr>
                  </a:solidFill>
                </a:rPr>
                <a:t>H</a:t>
              </a:r>
            </a:p>
          </p:txBody>
        </p:sp>
      </p:grpSp>
      <p:grpSp>
        <p:nvGrpSpPr>
          <p:cNvPr id="4" name="Group 3">
            <a:extLst>
              <a:ext uri="{FF2B5EF4-FFF2-40B4-BE49-F238E27FC236}">
                <a16:creationId xmlns:a16="http://schemas.microsoft.com/office/drawing/2014/main" id="{0C411430-3AAF-430F-B1CF-A164801A033B}"/>
              </a:ext>
            </a:extLst>
          </p:cNvPr>
          <p:cNvGrpSpPr/>
          <p:nvPr/>
        </p:nvGrpSpPr>
        <p:grpSpPr>
          <a:xfrm>
            <a:off x="7360073" y="1845505"/>
            <a:ext cx="972958" cy="838927"/>
            <a:chOff x="6336965" y="1845505"/>
            <a:chExt cx="972958" cy="838927"/>
          </a:xfrm>
        </p:grpSpPr>
        <p:sp>
          <p:nvSpPr>
            <p:cNvPr id="23" name="Freeform 22"/>
            <p:cNvSpPr>
              <a:spLocks noChangeArrowheads="1"/>
            </p:cNvSpPr>
            <p:nvPr/>
          </p:nvSpPr>
          <p:spPr bwMode="auto">
            <a:xfrm>
              <a:off x="6336965" y="1845505"/>
              <a:ext cx="972958" cy="838927"/>
            </a:xfrm>
            <a:custGeom>
              <a:avLst/>
              <a:gdLst>
                <a:gd name="T0" fmla="*/ 209 w 870"/>
                <a:gd name="T1" fmla="*/ 0 h 750"/>
                <a:gd name="T2" fmla="*/ 629 w 870"/>
                <a:gd name="T3" fmla="*/ 0 h 750"/>
                <a:gd name="T4" fmla="*/ 869 w 870"/>
                <a:gd name="T5" fmla="*/ 390 h 750"/>
                <a:gd name="T6" fmla="*/ 629 w 870"/>
                <a:gd name="T7" fmla="*/ 749 h 750"/>
                <a:gd name="T8" fmla="*/ 209 w 870"/>
                <a:gd name="T9" fmla="*/ 749 h 750"/>
                <a:gd name="T10" fmla="*/ 0 w 870"/>
                <a:gd name="T11" fmla="*/ 390 h 750"/>
                <a:gd name="T12" fmla="*/ 209 w 870"/>
                <a:gd name="T13" fmla="*/ 0 h 750"/>
              </a:gdLst>
              <a:ahLst/>
              <a:cxnLst>
                <a:cxn ang="0">
                  <a:pos x="T0" y="T1"/>
                </a:cxn>
                <a:cxn ang="0">
                  <a:pos x="T2" y="T3"/>
                </a:cxn>
                <a:cxn ang="0">
                  <a:pos x="T4" y="T5"/>
                </a:cxn>
                <a:cxn ang="0">
                  <a:pos x="T6" y="T7"/>
                </a:cxn>
                <a:cxn ang="0">
                  <a:pos x="T8" y="T9"/>
                </a:cxn>
                <a:cxn ang="0">
                  <a:pos x="T10" y="T11"/>
                </a:cxn>
                <a:cxn ang="0">
                  <a:pos x="T12" y="T13"/>
                </a:cxn>
              </a:cxnLst>
              <a:rect l="0" t="0" r="r" b="b"/>
              <a:pathLst>
                <a:path w="870" h="750">
                  <a:moveTo>
                    <a:pt x="209" y="0"/>
                  </a:moveTo>
                  <a:lnTo>
                    <a:pt x="629" y="0"/>
                  </a:lnTo>
                  <a:lnTo>
                    <a:pt x="869" y="390"/>
                  </a:lnTo>
                  <a:lnTo>
                    <a:pt x="629" y="749"/>
                  </a:lnTo>
                  <a:lnTo>
                    <a:pt x="209" y="749"/>
                  </a:lnTo>
                  <a:lnTo>
                    <a:pt x="0" y="390"/>
                  </a:lnTo>
                  <a:lnTo>
                    <a:pt x="209" y="0"/>
                  </a:lnTo>
                </a:path>
              </a:pathLst>
            </a:custGeom>
            <a:gradFill flip="none" rotWithShape="1">
              <a:gsLst>
                <a:gs pos="0">
                  <a:schemeClr val="accent5">
                    <a:lumMod val="60000"/>
                    <a:lumOff val="40000"/>
                  </a:schemeClr>
                </a:gs>
                <a:gs pos="48000">
                  <a:schemeClr val="tx2">
                    <a:lumMod val="60000"/>
                    <a:lumOff val="40000"/>
                  </a:schemeClr>
                </a:gs>
                <a:gs pos="100000">
                  <a:schemeClr val="accent5">
                    <a:lumMod val="20000"/>
                    <a:lumOff val="80000"/>
                  </a:schemeClr>
                </a:gs>
              </a:gsLst>
              <a:lin ang="16200000" scaled="1"/>
              <a:tileRect/>
            </a:grad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a:p>
          </p:txBody>
        </p:sp>
        <p:sp>
          <p:nvSpPr>
            <p:cNvPr id="65" name="Rectangle 64"/>
            <p:cNvSpPr/>
            <p:nvPr/>
          </p:nvSpPr>
          <p:spPr>
            <a:xfrm>
              <a:off x="6430818" y="1906554"/>
              <a:ext cx="805091" cy="723275"/>
            </a:xfrm>
            <a:prstGeom prst="rect">
              <a:avLst/>
            </a:prstGeom>
          </p:spPr>
          <p:txBody>
            <a:bodyPr wrap="square">
              <a:normAutofit/>
            </a:bodyPr>
            <a:lstStyle/>
            <a:p>
              <a:pPr algn="ctr"/>
              <a:r>
                <a:rPr lang="en-US" sz="2500" b="1" dirty="0">
                  <a:solidFill>
                    <a:schemeClr val="bg2">
                      <a:lumMod val="10000"/>
                    </a:schemeClr>
                  </a:solidFill>
                </a:rPr>
                <a:t>C</a:t>
              </a:r>
            </a:p>
          </p:txBody>
        </p:sp>
      </p:grpSp>
      <p:grpSp>
        <p:nvGrpSpPr>
          <p:cNvPr id="10" name="Group 9">
            <a:extLst>
              <a:ext uri="{FF2B5EF4-FFF2-40B4-BE49-F238E27FC236}">
                <a16:creationId xmlns:a16="http://schemas.microsoft.com/office/drawing/2014/main" id="{4A41CDF0-86A1-4FFA-8E94-8C67B14E14D2}"/>
              </a:ext>
            </a:extLst>
          </p:cNvPr>
          <p:cNvGrpSpPr/>
          <p:nvPr/>
        </p:nvGrpSpPr>
        <p:grpSpPr>
          <a:xfrm>
            <a:off x="3110830" y="1845505"/>
            <a:ext cx="938209" cy="838927"/>
            <a:chOff x="2087722" y="1845505"/>
            <a:chExt cx="938209" cy="838927"/>
          </a:xfrm>
        </p:grpSpPr>
        <p:sp>
          <p:nvSpPr>
            <p:cNvPr id="19" name="Freeform 18"/>
            <p:cNvSpPr>
              <a:spLocks noChangeArrowheads="1"/>
            </p:cNvSpPr>
            <p:nvPr/>
          </p:nvSpPr>
          <p:spPr bwMode="auto">
            <a:xfrm>
              <a:off x="2087722" y="1845505"/>
              <a:ext cx="938209" cy="838927"/>
            </a:xfrm>
            <a:custGeom>
              <a:avLst/>
              <a:gdLst>
                <a:gd name="T0" fmla="*/ 629 w 840"/>
                <a:gd name="T1" fmla="*/ 0 h 750"/>
                <a:gd name="T2" fmla="*/ 210 w 840"/>
                <a:gd name="T3" fmla="*/ 0 h 750"/>
                <a:gd name="T4" fmla="*/ 0 w 840"/>
                <a:gd name="T5" fmla="*/ 390 h 750"/>
                <a:gd name="T6" fmla="*/ 210 w 840"/>
                <a:gd name="T7" fmla="*/ 749 h 750"/>
                <a:gd name="T8" fmla="*/ 629 w 840"/>
                <a:gd name="T9" fmla="*/ 749 h 750"/>
                <a:gd name="T10" fmla="*/ 839 w 840"/>
                <a:gd name="T11" fmla="*/ 390 h 750"/>
                <a:gd name="T12" fmla="*/ 629 w 840"/>
                <a:gd name="T13" fmla="*/ 0 h 750"/>
              </a:gdLst>
              <a:ahLst/>
              <a:cxnLst>
                <a:cxn ang="0">
                  <a:pos x="T0" y="T1"/>
                </a:cxn>
                <a:cxn ang="0">
                  <a:pos x="T2" y="T3"/>
                </a:cxn>
                <a:cxn ang="0">
                  <a:pos x="T4" y="T5"/>
                </a:cxn>
                <a:cxn ang="0">
                  <a:pos x="T6" y="T7"/>
                </a:cxn>
                <a:cxn ang="0">
                  <a:pos x="T8" y="T9"/>
                </a:cxn>
                <a:cxn ang="0">
                  <a:pos x="T10" y="T11"/>
                </a:cxn>
                <a:cxn ang="0">
                  <a:pos x="T12" y="T13"/>
                </a:cxn>
              </a:cxnLst>
              <a:rect l="0" t="0" r="r" b="b"/>
              <a:pathLst>
                <a:path w="840" h="750">
                  <a:moveTo>
                    <a:pt x="629" y="0"/>
                  </a:moveTo>
                  <a:lnTo>
                    <a:pt x="210" y="0"/>
                  </a:lnTo>
                  <a:lnTo>
                    <a:pt x="0" y="390"/>
                  </a:lnTo>
                  <a:lnTo>
                    <a:pt x="210" y="749"/>
                  </a:lnTo>
                  <a:lnTo>
                    <a:pt x="629" y="749"/>
                  </a:lnTo>
                  <a:lnTo>
                    <a:pt x="839" y="390"/>
                  </a:lnTo>
                  <a:lnTo>
                    <a:pt x="629" y="0"/>
                  </a:lnTo>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a:p>
          </p:txBody>
        </p:sp>
        <p:sp>
          <p:nvSpPr>
            <p:cNvPr id="66" name="Rectangle 65"/>
            <p:cNvSpPr/>
            <p:nvPr/>
          </p:nvSpPr>
          <p:spPr>
            <a:xfrm>
              <a:off x="2164409" y="1906554"/>
              <a:ext cx="805091" cy="723275"/>
            </a:xfrm>
            <a:prstGeom prst="rect">
              <a:avLst/>
            </a:prstGeom>
          </p:spPr>
          <p:txBody>
            <a:bodyPr wrap="square">
              <a:normAutofit/>
            </a:bodyPr>
            <a:lstStyle/>
            <a:p>
              <a:pPr algn="ctr"/>
              <a:r>
                <a:rPr lang="en-US" sz="2500" b="1" dirty="0">
                  <a:solidFill>
                    <a:schemeClr val="bg2">
                      <a:lumMod val="10000"/>
                    </a:schemeClr>
                  </a:solidFill>
                </a:rPr>
                <a:t>G</a:t>
              </a:r>
            </a:p>
          </p:txBody>
        </p:sp>
      </p:grpSp>
      <p:sp>
        <p:nvSpPr>
          <p:cNvPr id="67" name="TextBox 66"/>
          <p:cNvSpPr txBox="1"/>
          <p:nvPr/>
        </p:nvSpPr>
        <p:spPr>
          <a:xfrm>
            <a:off x="365942" y="1116503"/>
            <a:ext cx="2374316" cy="3643565"/>
          </a:xfrm>
          <a:prstGeom prst="rect">
            <a:avLst/>
          </a:prstGeom>
          <a:noFill/>
        </p:spPr>
        <p:txBody>
          <a:bodyPr wrap="square" rtlCol="0">
            <a:noAutofit/>
          </a:bodyPr>
          <a:lstStyle/>
          <a:p>
            <a:r>
              <a:rPr lang="en-US" sz="2000" b="1" baseline="30000" dirty="0"/>
              <a:t>A. The Enemy Assembles 1- 5</a:t>
            </a:r>
          </a:p>
          <a:p>
            <a:endParaRPr lang="en-US" sz="2000" b="1" baseline="30000" dirty="0"/>
          </a:p>
          <a:p>
            <a:r>
              <a:rPr lang="en-US" sz="2000" b="1" baseline="30000" dirty="0"/>
              <a:t>B. The Gibeonites Appeal 6</a:t>
            </a:r>
          </a:p>
          <a:p>
            <a:endParaRPr lang="en-US" sz="2000" b="1" baseline="30000" dirty="0"/>
          </a:p>
          <a:p>
            <a:r>
              <a:rPr lang="en-US" sz="2000" b="1" baseline="30000" dirty="0"/>
              <a:t>C. Joshua Ascends 7</a:t>
            </a:r>
          </a:p>
          <a:p>
            <a:endParaRPr lang="en-US" sz="2000" b="1" baseline="30000" dirty="0"/>
          </a:p>
          <a:p>
            <a:r>
              <a:rPr lang="en-US" sz="2000" b="1" baseline="30000" dirty="0"/>
              <a:t>D. The Lord Assures 8</a:t>
            </a:r>
          </a:p>
          <a:p>
            <a:endParaRPr lang="en-US" sz="2000" b="1" baseline="30000" dirty="0"/>
          </a:p>
          <a:p>
            <a:r>
              <a:rPr lang="en-US" sz="2000" b="1" baseline="30000" dirty="0"/>
              <a:t>E. The Battle Approaches 9</a:t>
            </a:r>
          </a:p>
          <a:p>
            <a:endParaRPr lang="en-US" sz="2000" b="1" baseline="30000" dirty="0"/>
          </a:p>
          <a:p>
            <a:r>
              <a:rPr lang="en-US" sz="2000" b="1" baseline="30000" dirty="0"/>
              <a:t>F. The Lord Attacks 10-11</a:t>
            </a:r>
          </a:p>
          <a:p>
            <a:endParaRPr lang="en-US" sz="2000" b="1" baseline="30000" dirty="0"/>
          </a:p>
          <a:p>
            <a:r>
              <a:rPr lang="en-US" sz="2000" b="1" baseline="30000" dirty="0"/>
              <a:t>G. Joshua Appropriates 12-14</a:t>
            </a:r>
          </a:p>
          <a:p>
            <a:endParaRPr lang="en-US" sz="2000" b="1" baseline="30000" dirty="0"/>
          </a:p>
          <a:p>
            <a:r>
              <a:rPr lang="en-US" sz="2000" b="1" baseline="30000" dirty="0"/>
              <a:t>H. The Kings Evacuate 15-21</a:t>
            </a:r>
          </a:p>
          <a:p>
            <a:endParaRPr lang="en-US" sz="2000" b="1" baseline="30000" dirty="0"/>
          </a:p>
          <a:p>
            <a:r>
              <a:rPr lang="en-US" sz="2000" b="1" baseline="30000" dirty="0"/>
              <a:t>I. The Elders Participate 22-25</a:t>
            </a:r>
            <a:endParaRPr lang="en-US" sz="1800" b="1" baseline="30000" dirty="0">
              <a:solidFill>
                <a:schemeClr val="bg2">
                  <a:lumMod val="25000"/>
                </a:schemeClr>
              </a:solidFill>
            </a:endParaRPr>
          </a:p>
        </p:txBody>
      </p:sp>
    </p:spTree>
    <p:extLst>
      <p:ext uri="{BB962C8B-B14F-4D97-AF65-F5344CB8AC3E}">
        <p14:creationId xmlns:p14="http://schemas.microsoft.com/office/powerpoint/2010/main" val="133781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anim calcmode="lin" valueType="num">
                                      <p:cBhvr>
                                        <p:cTn id="22" dur="500" fill="hold"/>
                                        <p:tgtEl>
                                          <p:spTgt spid="5"/>
                                        </p:tgtEl>
                                        <p:attrNameLst>
                                          <p:attrName>ppt_x</p:attrName>
                                        </p:attrNameLst>
                                      </p:cBhvr>
                                      <p:tavLst>
                                        <p:tav tm="0">
                                          <p:val>
                                            <p:strVal val="#ppt_x"/>
                                          </p:val>
                                        </p:tav>
                                        <p:tav tm="100000">
                                          <p:val>
                                            <p:strVal val="#ppt_x"/>
                                          </p:val>
                                        </p:tav>
                                      </p:tavLst>
                                    </p:anim>
                                    <p:anim calcmode="lin" valueType="num">
                                      <p:cBhvr>
                                        <p:cTn id="23" dur="500" fill="hold"/>
                                        <p:tgtEl>
                                          <p:spTgt spid="5"/>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anim calcmode="lin" valueType="num">
                                      <p:cBhvr>
                                        <p:cTn id="34" dur="500" fill="hold"/>
                                        <p:tgtEl>
                                          <p:spTgt spid="11"/>
                                        </p:tgtEl>
                                        <p:attrNameLst>
                                          <p:attrName>ppt_x</p:attrName>
                                        </p:attrNameLst>
                                      </p:cBhvr>
                                      <p:tavLst>
                                        <p:tav tm="0">
                                          <p:val>
                                            <p:strVal val="#ppt_x"/>
                                          </p:val>
                                        </p:tav>
                                        <p:tav tm="100000">
                                          <p:val>
                                            <p:strVal val="#ppt_x"/>
                                          </p:val>
                                        </p:tav>
                                      </p:tavLst>
                                    </p:anim>
                                    <p:anim calcmode="lin" valueType="num">
                                      <p:cBhvr>
                                        <p:cTn id="35" dur="500" fill="hold"/>
                                        <p:tgtEl>
                                          <p:spTgt spid="11"/>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anim calcmode="lin" valueType="num">
                                      <p:cBhvr>
                                        <p:cTn id="40" dur="500" fill="hold"/>
                                        <p:tgtEl>
                                          <p:spTgt spid="8"/>
                                        </p:tgtEl>
                                        <p:attrNameLst>
                                          <p:attrName>ppt_x</p:attrName>
                                        </p:attrNameLst>
                                      </p:cBhvr>
                                      <p:tavLst>
                                        <p:tav tm="0">
                                          <p:val>
                                            <p:strVal val="#ppt_x"/>
                                          </p:val>
                                        </p:tav>
                                        <p:tav tm="100000">
                                          <p:val>
                                            <p:strVal val="#ppt_x"/>
                                          </p:val>
                                        </p:tav>
                                      </p:tavLst>
                                    </p:anim>
                                    <p:anim calcmode="lin" valueType="num">
                                      <p:cBhvr>
                                        <p:cTn id="41" dur="5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anim calcmode="lin" valueType="num">
                                      <p:cBhvr>
                                        <p:cTn id="46" dur="500" fill="hold"/>
                                        <p:tgtEl>
                                          <p:spTgt spid="9"/>
                                        </p:tgtEl>
                                        <p:attrNameLst>
                                          <p:attrName>ppt_x</p:attrName>
                                        </p:attrNameLst>
                                      </p:cBhvr>
                                      <p:tavLst>
                                        <p:tav tm="0">
                                          <p:val>
                                            <p:strVal val="#ppt_x"/>
                                          </p:val>
                                        </p:tav>
                                        <p:tav tm="100000">
                                          <p:val>
                                            <p:strVal val="#ppt_x"/>
                                          </p:val>
                                        </p:tav>
                                      </p:tavLst>
                                    </p:anim>
                                    <p:anim calcmode="lin" valueType="num">
                                      <p:cBhvr>
                                        <p:cTn id="47" dur="500" fill="hold"/>
                                        <p:tgtEl>
                                          <p:spTgt spid="9"/>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strVal val="#ppt_x"/>
                                          </p:val>
                                        </p:tav>
                                        <p:tav tm="100000">
                                          <p:val>
                                            <p:strVal val="#ppt_x"/>
                                          </p:val>
                                        </p:tav>
                                      </p:tavLst>
                                    </p:anim>
                                    <p:anim calcmode="lin" valueType="num">
                                      <p:cBhvr>
                                        <p:cTn id="53" dur="500" fill="hold"/>
                                        <p:tgtEl>
                                          <p:spTgt spid="10"/>
                                        </p:tgtEl>
                                        <p:attrNameLst>
                                          <p:attrName>ppt_y</p:attrName>
                                        </p:attrNameLst>
                                      </p:cBhvr>
                                      <p:tavLst>
                                        <p:tav tm="0">
                                          <p:val>
                                            <p:strVal val="#ppt_y+.1"/>
                                          </p:val>
                                        </p:tav>
                                        <p:tav tm="100000">
                                          <p:val>
                                            <p:strVal val="#ppt_y"/>
                                          </p:val>
                                        </p:tav>
                                      </p:tavLst>
                                    </p:anim>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anim calcmode="lin" valueType="num">
                                      <p:cBhvr>
                                        <p:cTn id="58" dur="500" fill="hold"/>
                                        <p:tgtEl>
                                          <p:spTgt spid="7"/>
                                        </p:tgtEl>
                                        <p:attrNameLst>
                                          <p:attrName>ppt_x</p:attrName>
                                        </p:attrNameLst>
                                      </p:cBhvr>
                                      <p:tavLst>
                                        <p:tav tm="0">
                                          <p:val>
                                            <p:strVal val="#ppt_x"/>
                                          </p:val>
                                        </p:tav>
                                        <p:tav tm="100000">
                                          <p:val>
                                            <p:strVal val="#ppt_x"/>
                                          </p:val>
                                        </p:tav>
                                      </p:tavLst>
                                    </p:anim>
                                    <p:anim calcmode="lin" valueType="num">
                                      <p:cBhvr>
                                        <p:cTn id="59" dur="500" fill="hold"/>
                                        <p:tgtEl>
                                          <p:spTgt spid="7"/>
                                        </p:tgtEl>
                                        <p:attrNameLst>
                                          <p:attrName>ppt_y</p:attrName>
                                        </p:attrNameLst>
                                      </p:cBhvr>
                                      <p:tavLst>
                                        <p:tav tm="0">
                                          <p:val>
                                            <p:strVal val="#ppt_y+.1"/>
                                          </p:val>
                                        </p:tav>
                                        <p:tav tm="100000">
                                          <p:val>
                                            <p:strVal val="#ppt_y"/>
                                          </p:val>
                                        </p:tav>
                                      </p:tavLst>
                                    </p:anim>
                                  </p:childTnLst>
                                </p:cTn>
                              </p:par>
                            </p:childTnLst>
                          </p:cTn>
                        </p:par>
                        <p:par>
                          <p:cTn id="60" fill="hold">
                            <p:stCondLst>
                              <p:cond delay="5000"/>
                            </p:stCondLst>
                            <p:childTnLst>
                              <p:par>
                                <p:cTn id="61" presetID="10" presetClass="entr" presetSubtype="0" fill="hold" nodeType="after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500"/>
                                        <p:tgtEl>
                                          <p:spTgt spid="3"/>
                                        </p:tgtEl>
                                      </p:cBhvr>
                                    </p:animEffect>
                                  </p:childTnLst>
                                </p:cTn>
                              </p:par>
                            </p:childTnLst>
                          </p:cTn>
                        </p:par>
                        <p:par>
                          <p:cTn id="64" fill="hold">
                            <p:stCondLst>
                              <p:cond delay="5500"/>
                            </p:stCondLst>
                            <p:childTnLst>
                              <p:par>
                                <p:cTn id="65" presetID="10" presetClass="entr" presetSubtype="0" fill="hold"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3025931" y="3200180"/>
            <a:ext cx="5392000" cy="1670436"/>
            <a:chOff x="1669075" y="2714873"/>
            <a:chExt cx="5392000" cy="1670436"/>
          </a:xfrm>
          <a:solidFill>
            <a:schemeClr val="tx1">
              <a:lumMod val="50000"/>
              <a:lumOff val="50000"/>
              <a:alpha val="12000"/>
            </a:schemeClr>
          </a:solidFill>
        </p:grpSpPr>
        <p:grpSp>
          <p:nvGrpSpPr>
            <p:cNvPr id="28" name="Group 27"/>
            <p:cNvGrpSpPr/>
            <p:nvPr/>
          </p:nvGrpSpPr>
          <p:grpSpPr>
            <a:xfrm flipH="1">
              <a:off x="1719079" y="2714873"/>
              <a:ext cx="2671387" cy="1624491"/>
              <a:chOff x="4366716" y="2714873"/>
              <a:chExt cx="2671387" cy="1624491"/>
            </a:xfrm>
            <a:grpFill/>
          </p:grpSpPr>
          <p:sp>
            <p:nvSpPr>
              <p:cNvPr id="35" name="Freeform 34"/>
              <p:cNvSpPr>
                <a:spLocks noChangeArrowheads="1"/>
              </p:cNvSpPr>
              <p:nvPr/>
            </p:nvSpPr>
            <p:spPr bwMode="auto">
              <a:xfrm>
                <a:off x="4366716" y="3896321"/>
                <a:ext cx="2671387" cy="443043"/>
              </a:xfrm>
              <a:custGeom>
                <a:avLst/>
                <a:gdLst>
                  <a:gd name="T0" fmla="*/ 3595 w 3596"/>
                  <a:gd name="T1" fmla="*/ 0 h 600"/>
                  <a:gd name="T2" fmla="*/ 3595 w 3596"/>
                  <a:gd name="T3" fmla="*/ 0 h 600"/>
                  <a:gd name="T4" fmla="*/ 3565 w 3596"/>
                  <a:gd name="T5" fmla="*/ 599 h 600"/>
                  <a:gd name="T6" fmla="*/ 0 w 3596"/>
                  <a:gd name="T7" fmla="*/ 599 h 600"/>
                  <a:gd name="T8" fmla="*/ 0 w 3596"/>
                  <a:gd name="T9" fmla="*/ 90 h 600"/>
                  <a:gd name="T10" fmla="*/ 1588 w 3596"/>
                  <a:gd name="T11" fmla="*/ 90 h 600"/>
                  <a:gd name="T12" fmla="*/ 3595 w 3596"/>
                  <a:gd name="T13" fmla="*/ 0 h 600"/>
                </a:gdLst>
                <a:ahLst/>
                <a:cxnLst>
                  <a:cxn ang="0">
                    <a:pos x="T0" y="T1"/>
                  </a:cxn>
                  <a:cxn ang="0">
                    <a:pos x="T2" y="T3"/>
                  </a:cxn>
                  <a:cxn ang="0">
                    <a:pos x="T4" y="T5"/>
                  </a:cxn>
                  <a:cxn ang="0">
                    <a:pos x="T6" y="T7"/>
                  </a:cxn>
                  <a:cxn ang="0">
                    <a:pos x="T8" y="T9"/>
                  </a:cxn>
                  <a:cxn ang="0">
                    <a:pos x="T10" y="T11"/>
                  </a:cxn>
                  <a:cxn ang="0">
                    <a:pos x="T12" y="T13"/>
                  </a:cxn>
                </a:cxnLst>
                <a:rect l="0" t="0" r="r" b="b"/>
                <a:pathLst>
                  <a:path w="3596" h="600">
                    <a:moveTo>
                      <a:pt x="3595" y="0"/>
                    </a:moveTo>
                    <a:lnTo>
                      <a:pt x="3595" y="0"/>
                    </a:lnTo>
                    <a:cubicBezTo>
                      <a:pt x="3565" y="599"/>
                      <a:pt x="3565" y="599"/>
                      <a:pt x="3565" y="599"/>
                    </a:cubicBezTo>
                    <a:cubicBezTo>
                      <a:pt x="0" y="599"/>
                      <a:pt x="0" y="599"/>
                      <a:pt x="0" y="599"/>
                    </a:cubicBezTo>
                    <a:cubicBezTo>
                      <a:pt x="0" y="90"/>
                      <a:pt x="0" y="90"/>
                      <a:pt x="0" y="90"/>
                    </a:cubicBezTo>
                    <a:cubicBezTo>
                      <a:pt x="0" y="90"/>
                      <a:pt x="570" y="90"/>
                      <a:pt x="1588" y="90"/>
                    </a:cubicBezTo>
                    <a:cubicBezTo>
                      <a:pt x="2636" y="90"/>
                      <a:pt x="3595" y="0"/>
                      <a:pt x="3595" y="0"/>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6" name="Freeform 35"/>
              <p:cNvSpPr>
                <a:spLocks noChangeArrowheads="1"/>
              </p:cNvSpPr>
              <p:nvPr/>
            </p:nvSpPr>
            <p:spPr bwMode="auto">
              <a:xfrm>
                <a:off x="4366716" y="3207143"/>
                <a:ext cx="2671387" cy="754814"/>
              </a:xfrm>
              <a:custGeom>
                <a:avLst/>
                <a:gdLst>
                  <a:gd name="T0" fmla="*/ 0 w 3596"/>
                  <a:gd name="T1" fmla="*/ 1018 h 1019"/>
                  <a:gd name="T2" fmla="*/ 0 w 3596"/>
                  <a:gd name="T3" fmla="*/ 1018 h 1019"/>
                  <a:gd name="T4" fmla="*/ 1588 w 3596"/>
                  <a:gd name="T5" fmla="*/ 1018 h 1019"/>
                  <a:gd name="T6" fmla="*/ 3595 w 3596"/>
                  <a:gd name="T7" fmla="*/ 928 h 1019"/>
                  <a:gd name="T8" fmla="*/ 3295 w 3596"/>
                  <a:gd name="T9" fmla="*/ 629 h 1019"/>
                  <a:gd name="T10" fmla="*/ 2636 w 3596"/>
                  <a:gd name="T11" fmla="*/ 0 h 1019"/>
                  <a:gd name="T12" fmla="*/ 0 w 3596"/>
                  <a:gd name="T13" fmla="*/ 1018 h 1019"/>
                </a:gdLst>
                <a:ahLst/>
                <a:cxnLst>
                  <a:cxn ang="0">
                    <a:pos x="T0" y="T1"/>
                  </a:cxn>
                  <a:cxn ang="0">
                    <a:pos x="T2" y="T3"/>
                  </a:cxn>
                  <a:cxn ang="0">
                    <a:pos x="T4" y="T5"/>
                  </a:cxn>
                  <a:cxn ang="0">
                    <a:pos x="T6" y="T7"/>
                  </a:cxn>
                  <a:cxn ang="0">
                    <a:pos x="T8" y="T9"/>
                  </a:cxn>
                  <a:cxn ang="0">
                    <a:pos x="T10" y="T11"/>
                  </a:cxn>
                  <a:cxn ang="0">
                    <a:pos x="T12" y="T13"/>
                  </a:cxn>
                </a:cxnLst>
                <a:rect l="0" t="0" r="r" b="b"/>
                <a:pathLst>
                  <a:path w="3596" h="1019">
                    <a:moveTo>
                      <a:pt x="0" y="1018"/>
                    </a:moveTo>
                    <a:lnTo>
                      <a:pt x="0" y="1018"/>
                    </a:lnTo>
                    <a:cubicBezTo>
                      <a:pt x="0" y="1018"/>
                      <a:pt x="570" y="1018"/>
                      <a:pt x="1588" y="1018"/>
                    </a:cubicBezTo>
                    <a:cubicBezTo>
                      <a:pt x="2636" y="1018"/>
                      <a:pt x="3595" y="928"/>
                      <a:pt x="3595" y="928"/>
                    </a:cubicBezTo>
                    <a:cubicBezTo>
                      <a:pt x="3295" y="629"/>
                      <a:pt x="3295" y="629"/>
                      <a:pt x="3295" y="629"/>
                    </a:cubicBezTo>
                    <a:cubicBezTo>
                      <a:pt x="2636" y="0"/>
                      <a:pt x="2636" y="0"/>
                      <a:pt x="2636" y="0"/>
                    </a:cubicBezTo>
                    <a:cubicBezTo>
                      <a:pt x="2636" y="0"/>
                      <a:pt x="419" y="60"/>
                      <a:pt x="0" y="1018"/>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7" name="Freeform 36"/>
              <p:cNvSpPr>
                <a:spLocks noChangeArrowheads="1"/>
              </p:cNvSpPr>
              <p:nvPr/>
            </p:nvSpPr>
            <p:spPr bwMode="auto">
              <a:xfrm>
                <a:off x="4366716" y="3207143"/>
                <a:ext cx="2559805" cy="754814"/>
              </a:xfrm>
              <a:custGeom>
                <a:avLst/>
                <a:gdLst>
                  <a:gd name="T0" fmla="*/ 3445 w 3446"/>
                  <a:gd name="T1" fmla="*/ 599 h 1019"/>
                  <a:gd name="T2" fmla="*/ 3445 w 3446"/>
                  <a:gd name="T3" fmla="*/ 599 h 1019"/>
                  <a:gd name="T4" fmla="*/ 2636 w 3446"/>
                  <a:gd name="T5" fmla="*/ 0 h 1019"/>
                  <a:gd name="T6" fmla="*/ 0 w 3446"/>
                  <a:gd name="T7" fmla="*/ 1018 h 1019"/>
                  <a:gd name="T8" fmla="*/ 3445 w 3446"/>
                  <a:gd name="T9" fmla="*/ 599 h 1019"/>
                </a:gdLst>
                <a:ahLst/>
                <a:cxnLst>
                  <a:cxn ang="0">
                    <a:pos x="T0" y="T1"/>
                  </a:cxn>
                  <a:cxn ang="0">
                    <a:pos x="T2" y="T3"/>
                  </a:cxn>
                  <a:cxn ang="0">
                    <a:pos x="T4" y="T5"/>
                  </a:cxn>
                  <a:cxn ang="0">
                    <a:pos x="T6" y="T7"/>
                  </a:cxn>
                  <a:cxn ang="0">
                    <a:pos x="T8" y="T9"/>
                  </a:cxn>
                </a:cxnLst>
                <a:rect l="0" t="0" r="r" b="b"/>
                <a:pathLst>
                  <a:path w="3446" h="1019">
                    <a:moveTo>
                      <a:pt x="3445" y="599"/>
                    </a:moveTo>
                    <a:lnTo>
                      <a:pt x="3445" y="599"/>
                    </a:lnTo>
                    <a:cubicBezTo>
                      <a:pt x="3025" y="240"/>
                      <a:pt x="2636" y="0"/>
                      <a:pt x="2636" y="0"/>
                    </a:cubicBezTo>
                    <a:cubicBezTo>
                      <a:pt x="2636" y="0"/>
                      <a:pt x="419" y="60"/>
                      <a:pt x="0" y="1018"/>
                    </a:cubicBezTo>
                    <a:cubicBezTo>
                      <a:pt x="0" y="1018"/>
                      <a:pt x="1528" y="360"/>
                      <a:pt x="3445" y="599"/>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8" name="Freeform 37"/>
              <p:cNvSpPr>
                <a:spLocks noChangeArrowheads="1"/>
              </p:cNvSpPr>
              <p:nvPr/>
            </p:nvSpPr>
            <p:spPr bwMode="auto">
              <a:xfrm>
                <a:off x="4366716" y="2714873"/>
                <a:ext cx="2293980" cy="1247084"/>
              </a:xfrm>
              <a:custGeom>
                <a:avLst/>
                <a:gdLst>
                  <a:gd name="T0" fmla="*/ 0 w 3087"/>
                  <a:gd name="T1" fmla="*/ 1677 h 1678"/>
                  <a:gd name="T2" fmla="*/ 0 w 3087"/>
                  <a:gd name="T3" fmla="*/ 1677 h 1678"/>
                  <a:gd name="T4" fmla="*/ 3086 w 3087"/>
                  <a:gd name="T5" fmla="*/ 689 h 1678"/>
                  <a:gd name="T6" fmla="*/ 2247 w 3087"/>
                  <a:gd name="T7" fmla="*/ 0 h 1678"/>
                  <a:gd name="T8" fmla="*/ 0 w 3087"/>
                  <a:gd name="T9" fmla="*/ 988 h 1678"/>
                  <a:gd name="T10" fmla="*/ 0 w 3087"/>
                  <a:gd name="T11" fmla="*/ 1677 h 1678"/>
                </a:gdLst>
                <a:ahLst/>
                <a:cxnLst>
                  <a:cxn ang="0">
                    <a:pos x="T0" y="T1"/>
                  </a:cxn>
                  <a:cxn ang="0">
                    <a:pos x="T2" y="T3"/>
                  </a:cxn>
                  <a:cxn ang="0">
                    <a:pos x="T4" y="T5"/>
                  </a:cxn>
                  <a:cxn ang="0">
                    <a:pos x="T6" y="T7"/>
                  </a:cxn>
                  <a:cxn ang="0">
                    <a:pos x="T8" y="T9"/>
                  </a:cxn>
                  <a:cxn ang="0">
                    <a:pos x="T10" y="T11"/>
                  </a:cxn>
                </a:cxnLst>
                <a:rect l="0" t="0" r="r" b="b"/>
                <a:pathLst>
                  <a:path w="3087" h="1678">
                    <a:moveTo>
                      <a:pt x="0" y="1677"/>
                    </a:moveTo>
                    <a:lnTo>
                      <a:pt x="0" y="1677"/>
                    </a:lnTo>
                    <a:cubicBezTo>
                      <a:pt x="0" y="1677"/>
                      <a:pt x="959" y="809"/>
                      <a:pt x="3086" y="689"/>
                    </a:cubicBezTo>
                    <a:cubicBezTo>
                      <a:pt x="3086" y="689"/>
                      <a:pt x="2636" y="269"/>
                      <a:pt x="2247" y="0"/>
                    </a:cubicBezTo>
                    <a:cubicBezTo>
                      <a:pt x="1707" y="30"/>
                      <a:pt x="570" y="210"/>
                      <a:pt x="0" y="988"/>
                    </a:cubicBezTo>
                    <a:lnTo>
                      <a:pt x="0" y="1677"/>
                    </a:ln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grpSp>
        <p:grpSp>
          <p:nvGrpSpPr>
            <p:cNvPr id="29" name="Group 28"/>
            <p:cNvGrpSpPr/>
            <p:nvPr/>
          </p:nvGrpSpPr>
          <p:grpSpPr>
            <a:xfrm>
              <a:off x="4366716" y="2714873"/>
              <a:ext cx="2671387" cy="1624491"/>
              <a:chOff x="4366716" y="2714873"/>
              <a:chExt cx="2671387" cy="1624491"/>
            </a:xfrm>
            <a:grpFill/>
          </p:grpSpPr>
          <p:sp>
            <p:nvSpPr>
              <p:cNvPr id="31" name="Freeform 30"/>
              <p:cNvSpPr>
                <a:spLocks noChangeArrowheads="1"/>
              </p:cNvSpPr>
              <p:nvPr/>
            </p:nvSpPr>
            <p:spPr bwMode="auto">
              <a:xfrm>
                <a:off x="4366716" y="3896321"/>
                <a:ext cx="2671387" cy="443043"/>
              </a:xfrm>
              <a:custGeom>
                <a:avLst/>
                <a:gdLst>
                  <a:gd name="T0" fmla="*/ 3595 w 3596"/>
                  <a:gd name="T1" fmla="*/ 0 h 600"/>
                  <a:gd name="T2" fmla="*/ 3595 w 3596"/>
                  <a:gd name="T3" fmla="*/ 0 h 600"/>
                  <a:gd name="T4" fmla="*/ 3565 w 3596"/>
                  <a:gd name="T5" fmla="*/ 599 h 600"/>
                  <a:gd name="T6" fmla="*/ 0 w 3596"/>
                  <a:gd name="T7" fmla="*/ 599 h 600"/>
                  <a:gd name="T8" fmla="*/ 0 w 3596"/>
                  <a:gd name="T9" fmla="*/ 90 h 600"/>
                  <a:gd name="T10" fmla="*/ 1588 w 3596"/>
                  <a:gd name="T11" fmla="*/ 90 h 600"/>
                  <a:gd name="T12" fmla="*/ 3595 w 3596"/>
                  <a:gd name="T13" fmla="*/ 0 h 600"/>
                </a:gdLst>
                <a:ahLst/>
                <a:cxnLst>
                  <a:cxn ang="0">
                    <a:pos x="T0" y="T1"/>
                  </a:cxn>
                  <a:cxn ang="0">
                    <a:pos x="T2" y="T3"/>
                  </a:cxn>
                  <a:cxn ang="0">
                    <a:pos x="T4" y="T5"/>
                  </a:cxn>
                  <a:cxn ang="0">
                    <a:pos x="T6" y="T7"/>
                  </a:cxn>
                  <a:cxn ang="0">
                    <a:pos x="T8" y="T9"/>
                  </a:cxn>
                  <a:cxn ang="0">
                    <a:pos x="T10" y="T11"/>
                  </a:cxn>
                  <a:cxn ang="0">
                    <a:pos x="T12" y="T13"/>
                  </a:cxn>
                </a:cxnLst>
                <a:rect l="0" t="0" r="r" b="b"/>
                <a:pathLst>
                  <a:path w="3596" h="600">
                    <a:moveTo>
                      <a:pt x="3595" y="0"/>
                    </a:moveTo>
                    <a:lnTo>
                      <a:pt x="3595" y="0"/>
                    </a:lnTo>
                    <a:cubicBezTo>
                      <a:pt x="3565" y="599"/>
                      <a:pt x="3565" y="599"/>
                      <a:pt x="3565" y="599"/>
                    </a:cubicBezTo>
                    <a:cubicBezTo>
                      <a:pt x="0" y="599"/>
                      <a:pt x="0" y="599"/>
                      <a:pt x="0" y="599"/>
                    </a:cubicBezTo>
                    <a:cubicBezTo>
                      <a:pt x="0" y="90"/>
                      <a:pt x="0" y="90"/>
                      <a:pt x="0" y="90"/>
                    </a:cubicBezTo>
                    <a:cubicBezTo>
                      <a:pt x="0" y="90"/>
                      <a:pt x="570" y="90"/>
                      <a:pt x="1588" y="90"/>
                    </a:cubicBezTo>
                    <a:cubicBezTo>
                      <a:pt x="2636" y="90"/>
                      <a:pt x="3595" y="0"/>
                      <a:pt x="3595" y="0"/>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2" name="Freeform 31"/>
              <p:cNvSpPr>
                <a:spLocks noChangeArrowheads="1"/>
              </p:cNvSpPr>
              <p:nvPr/>
            </p:nvSpPr>
            <p:spPr bwMode="auto">
              <a:xfrm>
                <a:off x="4366716" y="3207143"/>
                <a:ext cx="2671387" cy="754814"/>
              </a:xfrm>
              <a:custGeom>
                <a:avLst/>
                <a:gdLst>
                  <a:gd name="T0" fmla="*/ 0 w 3596"/>
                  <a:gd name="T1" fmla="*/ 1018 h 1019"/>
                  <a:gd name="T2" fmla="*/ 0 w 3596"/>
                  <a:gd name="T3" fmla="*/ 1018 h 1019"/>
                  <a:gd name="T4" fmla="*/ 1588 w 3596"/>
                  <a:gd name="T5" fmla="*/ 1018 h 1019"/>
                  <a:gd name="T6" fmla="*/ 3595 w 3596"/>
                  <a:gd name="T7" fmla="*/ 928 h 1019"/>
                  <a:gd name="T8" fmla="*/ 3295 w 3596"/>
                  <a:gd name="T9" fmla="*/ 629 h 1019"/>
                  <a:gd name="T10" fmla="*/ 2636 w 3596"/>
                  <a:gd name="T11" fmla="*/ 0 h 1019"/>
                  <a:gd name="T12" fmla="*/ 0 w 3596"/>
                  <a:gd name="T13" fmla="*/ 1018 h 1019"/>
                </a:gdLst>
                <a:ahLst/>
                <a:cxnLst>
                  <a:cxn ang="0">
                    <a:pos x="T0" y="T1"/>
                  </a:cxn>
                  <a:cxn ang="0">
                    <a:pos x="T2" y="T3"/>
                  </a:cxn>
                  <a:cxn ang="0">
                    <a:pos x="T4" y="T5"/>
                  </a:cxn>
                  <a:cxn ang="0">
                    <a:pos x="T6" y="T7"/>
                  </a:cxn>
                  <a:cxn ang="0">
                    <a:pos x="T8" y="T9"/>
                  </a:cxn>
                  <a:cxn ang="0">
                    <a:pos x="T10" y="T11"/>
                  </a:cxn>
                  <a:cxn ang="0">
                    <a:pos x="T12" y="T13"/>
                  </a:cxn>
                </a:cxnLst>
                <a:rect l="0" t="0" r="r" b="b"/>
                <a:pathLst>
                  <a:path w="3596" h="1019">
                    <a:moveTo>
                      <a:pt x="0" y="1018"/>
                    </a:moveTo>
                    <a:lnTo>
                      <a:pt x="0" y="1018"/>
                    </a:lnTo>
                    <a:cubicBezTo>
                      <a:pt x="0" y="1018"/>
                      <a:pt x="570" y="1018"/>
                      <a:pt x="1588" y="1018"/>
                    </a:cubicBezTo>
                    <a:cubicBezTo>
                      <a:pt x="2636" y="1018"/>
                      <a:pt x="3595" y="928"/>
                      <a:pt x="3595" y="928"/>
                    </a:cubicBezTo>
                    <a:cubicBezTo>
                      <a:pt x="3295" y="629"/>
                      <a:pt x="3295" y="629"/>
                      <a:pt x="3295" y="629"/>
                    </a:cubicBezTo>
                    <a:cubicBezTo>
                      <a:pt x="2636" y="0"/>
                      <a:pt x="2636" y="0"/>
                      <a:pt x="2636" y="0"/>
                    </a:cubicBezTo>
                    <a:cubicBezTo>
                      <a:pt x="2636" y="0"/>
                      <a:pt x="419" y="60"/>
                      <a:pt x="0" y="1018"/>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3" name="Freeform 32"/>
              <p:cNvSpPr>
                <a:spLocks noChangeArrowheads="1"/>
              </p:cNvSpPr>
              <p:nvPr/>
            </p:nvSpPr>
            <p:spPr bwMode="auto">
              <a:xfrm>
                <a:off x="4366716" y="3207143"/>
                <a:ext cx="2559805" cy="754814"/>
              </a:xfrm>
              <a:custGeom>
                <a:avLst/>
                <a:gdLst>
                  <a:gd name="T0" fmla="*/ 3445 w 3446"/>
                  <a:gd name="T1" fmla="*/ 599 h 1019"/>
                  <a:gd name="T2" fmla="*/ 3445 w 3446"/>
                  <a:gd name="T3" fmla="*/ 599 h 1019"/>
                  <a:gd name="T4" fmla="*/ 2636 w 3446"/>
                  <a:gd name="T5" fmla="*/ 0 h 1019"/>
                  <a:gd name="T6" fmla="*/ 0 w 3446"/>
                  <a:gd name="T7" fmla="*/ 1018 h 1019"/>
                  <a:gd name="T8" fmla="*/ 3445 w 3446"/>
                  <a:gd name="T9" fmla="*/ 599 h 1019"/>
                </a:gdLst>
                <a:ahLst/>
                <a:cxnLst>
                  <a:cxn ang="0">
                    <a:pos x="T0" y="T1"/>
                  </a:cxn>
                  <a:cxn ang="0">
                    <a:pos x="T2" y="T3"/>
                  </a:cxn>
                  <a:cxn ang="0">
                    <a:pos x="T4" y="T5"/>
                  </a:cxn>
                  <a:cxn ang="0">
                    <a:pos x="T6" y="T7"/>
                  </a:cxn>
                  <a:cxn ang="0">
                    <a:pos x="T8" y="T9"/>
                  </a:cxn>
                </a:cxnLst>
                <a:rect l="0" t="0" r="r" b="b"/>
                <a:pathLst>
                  <a:path w="3446" h="1019">
                    <a:moveTo>
                      <a:pt x="3445" y="599"/>
                    </a:moveTo>
                    <a:lnTo>
                      <a:pt x="3445" y="599"/>
                    </a:lnTo>
                    <a:cubicBezTo>
                      <a:pt x="3025" y="240"/>
                      <a:pt x="2636" y="0"/>
                      <a:pt x="2636" y="0"/>
                    </a:cubicBezTo>
                    <a:cubicBezTo>
                      <a:pt x="2636" y="0"/>
                      <a:pt x="419" y="60"/>
                      <a:pt x="0" y="1018"/>
                    </a:cubicBezTo>
                    <a:cubicBezTo>
                      <a:pt x="0" y="1018"/>
                      <a:pt x="1528" y="360"/>
                      <a:pt x="3445" y="599"/>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4" name="Freeform 33"/>
              <p:cNvSpPr>
                <a:spLocks noChangeArrowheads="1"/>
              </p:cNvSpPr>
              <p:nvPr/>
            </p:nvSpPr>
            <p:spPr bwMode="auto">
              <a:xfrm>
                <a:off x="4366716" y="2714873"/>
                <a:ext cx="2293980" cy="1247084"/>
              </a:xfrm>
              <a:custGeom>
                <a:avLst/>
                <a:gdLst>
                  <a:gd name="T0" fmla="*/ 0 w 3087"/>
                  <a:gd name="T1" fmla="*/ 1677 h 1678"/>
                  <a:gd name="T2" fmla="*/ 0 w 3087"/>
                  <a:gd name="T3" fmla="*/ 1677 h 1678"/>
                  <a:gd name="T4" fmla="*/ 3086 w 3087"/>
                  <a:gd name="T5" fmla="*/ 689 h 1678"/>
                  <a:gd name="T6" fmla="*/ 2247 w 3087"/>
                  <a:gd name="T7" fmla="*/ 0 h 1678"/>
                  <a:gd name="T8" fmla="*/ 0 w 3087"/>
                  <a:gd name="T9" fmla="*/ 988 h 1678"/>
                  <a:gd name="T10" fmla="*/ 0 w 3087"/>
                  <a:gd name="T11" fmla="*/ 1677 h 1678"/>
                </a:gdLst>
                <a:ahLst/>
                <a:cxnLst>
                  <a:cxn ang="0">
                    <a:pos x="T0" y="T1"/>
                  </a:cxn>
                  <a:cxn ang="0">
                    <a:pos x="T2" y="T3"/>
                  </a:cxn>
                  <a:cxn ang="0">
                    <a:pos x="T4" y="T5"/>
                  </a:cxn>
                  <a:cxn ang="0">
                    <a:pos x="T6" y="T7"/>
                  </a:cxn>
                  <a:cxn ang="0">
                    <a:pos x="T8" y="T9"/>
                  </a:cxn>
                  <a:cxn ang="0">
                    <a:pos x="T10" y="T11"/>
                  </a:cxn>
                </a:cxnLst>
                <a:rect l="0" t="0" r="r" b="b"/>
                <a:pathLst>
                  <a:path w="3087" h="1678">
                    <a:moveTo>
                      <a:pt x="0" y="1677"/>
                    </a:moveTo>
                    <a:lnTo>
                      <a:pt x="0" y="1677"/>
                    </a:lnTo>
                    <a:cubicBezTo>
                      <a:pt x="0" y="1677"/>
                      <a:pt x="959" y="809"/>
                      <a:pt x="3086" y="689"/>
                    </a:cubicBezTo>
                    <a:cubicBezTo>
                      <a:pt x="3086" y="689"/>
                      <a:pt x="2636" y="269"/>
                      <a:pt x="2247" y="0"/>
                    </a:cubicBezTo>
                    <a:cubicBezTo>
                      <a:pt x="1707" y="30"/>
                      <a:pt x="570" y="210"/>
                      <a:pt x="0" y="988"/>
                    </a:cubicBezTo>
                    <a:lnTo>
                      <a:pt x="0" y="1677"/>
                    </a:ln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grpSp>
        <p:sp>
          <p:nvSpPr>
            <p:cNvPr id="30" name="Freeform 29"/>
            <p:cNvSpPr>
              <a:spLocks noChangeArrowheads="1"/>
            </p:cNvSpPr>
            <p:nvPr/>
          </p:nvSpPr>
          <p:spPr bwMode="auto">
            <a:xfrm>
              <a:off x="1669075" y="3965239"/>
              <a:ext cx="5392000" cy="420070"/>
            </a:xfrm>
            <a:custGeom>
              <a:avLst/>
              <a:gdLst>
                <a:gd name="T0" fmla="*/ 3684 w 7249"/>
                <a:gd name="T1" fmla="*/ 450 h 571"/>
                <a:gd name="T2" fmla="*/ 3684 w 7249"/>
                <a:gd name="T3" fmla="*/ 450 h 571"/>
                <a:gd name="T4" fmla="*/ 3684 w 7249"/>
                <a:gd name="T5" fmla="*/ 0 h 571"/>
                <a:gd name="T6" fmla="*/ 3595 w 7249"/>
                <a:gd name="T7" fmla="*/ 0 h 571"/>
                <a:gd name="T8" fmla="*/ 3595 w 7249"/>
                <a:gd name="T9" fmla="*/ 450 h 571"/>
                <a:gd name="T10" fmla="*/ 0 w 7249"/>
                <a:gd name="T11" fmla="*/ 450 h 571"/>
                <a:gd name="T12" fmla="*/ 0 w 7249"/>
                <a:gd name="T13" fmla="*/ 570 h 571"/>
                <a:gd name="T14" fmla="*/ 3595 w 7249"/>
                <a:gd name="T15" fmla="*/ 570 h 571"/>
                <a:gd name="T16" fmla="*/ 3624 w 7249"/>
                <a:gd name="T17" fmla="*/ 540 h 571"/>
                <a:gd name="T18" fmla="*/ 3654 w 7249"/>
                <a:gd name="T19" fmla="*/ 570 h 571"/>
                <a:gd name="T20" fmla="*/ 7248 w 7249"/>
                <a:gd name="T21" fmla="*/ 570 h 571"/>
                <a:gd name="T22" fmla="*/ 7248 w 7249"/>
                <a:gd name="T23" fmla="*/ 450 h 571"/>
                <a:gd name="T24" fmla="*/ 3684 w 7249"/>
                <a:gd name="T25" fmla="*/ 45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49" h="571">
                  <a:moveTo>
                    <a:pt x="3684" y="450"/>
                  </a:moveTo>
                  <a:lnTo>
                    <a:pt x="3684" y="450"/>
                  </a:lnTo>
                  <a:cubicBezTo>
                    <a:pt x="3684" y="0"/>
                    <a:pt x="3684" y="0"/>
                    <a:pt x="3684" y="0"/>
                  </a:cubicBezTo>
                  <a:cubicBezTo>
                    <a:pt x="3595" y="0"/>
                    <a:pt x="3595" y="0"/>
                    <a:pt x="3595" y="0"/>
                  </a:cubicBezTo>
                  <a:cubicBezTo>
                    <a:pt x="3595" y="450"/>
                    <a:pt x="3595" y="450"/>
                    <a:pt x="3595" y="450"/>
                  </a:cubicBezTo>
                  <a:cubicBezTo>
                    <a:pt x="0" y="450"/>
                    <a:pt x="0" y="450"/>
                    <a:pt x="0" y="450"/>
                  </a:cubicBezTo>
                  <a:cubicBezTo>
                    <a:pt x="0" y="570"/>
                    <a:pt x="0" y="570"/>
                    <a:pt x="0" y="570"/>
                  </a:cubicBezTo>
                  <a:cubicBezTo>
                    <a:pt x="3595" y="570"/>
                    <a:pt x="3595" y="570"/>
                    <a:pt x="3595" y="570"/>
                  </a:cubicBezTo>
                  <a:cubicBezTo>
                    <a:pt x="3595" y="570"/>
                    <a:pt x="3595" y="540"/>
                    <a:pt x="3624" y="540"/>
                  </a:cubicBezTo>
                  <a:cubicBezTo>
                    <a:pt x="3654" y="540"/>
                    <a:pt x="3654" y="570"/>
                    <a:pt x="3654" y="570"/>
                  </a:cubicBezTo>
                  <a:cubicBezTo>
                    <a:pt x="7248" y="570"/>
                    <a:pt x="7248" y="570"/>
                    <a:pt x="7248" y="570"/>
                  </a:cubicBezTo>
                  <a:cubicBezTo>
                    <a:pt x="7248" y="450"/>
                    <a:pt x="7248" y="450"/>
                    <a:pt x="7248" y="450"/>
                  </a:cubicBezTo>
                  <a:lnTo>
                    <a:pt x="3684" y="450"/>
                  </a:ln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grpSp>
      <p:sp>
        <p:nvSpPr>
          <p:cNvPr id="42" name="TextBox 41"/>
          <p:cNvSpPr txBox="1"/>
          <p:nvPr/>
        </p:nvSpPr>
        <p:spPr>
          <a:xfrm>
            <a:off x="371833" y="271387"/>
            <a:ext cx="6230005" cy="477054"/>
          </a:xfrm>
          <a:prstGeom prst="rect">
            <a:avLst/>
          </a:prstGeom>
          <a:noFill/>
        </p:spPr>
        <p:txBody>
          <a:bodyPr wrap="square" rtlCol="0">
            <a:normAutofit fontScale="77500" lnSpcReduction="20000"/>
          </a:bodyPr>
          <a:lstStyle/>
          <a:p>
            <a:r>
              <a:rPr lang="en-US" sz="2500" dirty="0">
                <a:solidFill>
                  <a:schemeClr val="accent5"/>
                </a:solidFill>
              </a:rPr>
              <a:t>We now begin this week’s study: The Kings Evacuate 15-21</a:t>
            </a:r>
          </a:p>
        </p:txBody>
      </p:sp>
      <p:sp>
        <p:nvSpPr>
          <p:cNvPr id="43" name="TextBox 42"/>
          <p:cNvSpPr txBox="1"/>
          <p:nvPr/>
        </p:nvSpPr>
        <p:spPr>
          <a:xfrm>
            <a:off x="390502" y="673921"/>
            <a:ext cx="4663241" cy="338554"/>
          </a:xfrm>
          <a:prstGeom prst="rect">
            <a:avLst/>
          </a:prstGeom>
          <a:noFill/>
        </p:spPr>
        <p:txBody>
          <a:bodyPr wrap="square" rtlCol="0">
            <a:normAutofit/>
          </a:bodyPr>
          <a:lstStyle/>
          <a:p>
            <a:r>
              <a:rPr lang="en-US" sz="1600" dirty="0">
                <a:solidFill>
                  <a:schemeClr val="accent5">
                    <a:lumMod val="50000"/>
                  </a:schemeClr>
                </a:solidFill>
              </a:rPr>
              <a:t>Verses 1-25</a:t>
            </a:r>
          </a:p>
        </p:txBody>
      </p:sp>
      <p:grpSp>
        <p:nvGrpSpPr>
          <p:cNvPr id="7" name="Group 6">
            <a:extLst>
              <a:ext uri="{FF2B5EF4-FFF2-40B4-BE49-F238E27FC236}">
                <a16:creationId xmlns:a16="http://schemas.microsoft.com/office/drawing/2014/main" id="{AA6CEBC4-B490-4D7B-B258-01CEE28F0618}"/>
              </a:ext>
            </a:extLst>
          </p:cNvPr>
          <p:cNvGrpSpPr/>
          <p:nvPr/>
        </p:nvGrpSpPr>
        <p:grpSpPr>
          <a:xfrm>
            <a:off x="2428232" y="3779345"/>
            <a:ext cx="536121" cy="495303"/>
            <a:chOff x="3100392" y="1212037"/>
            <a:chExt cx="938209" cy="866778"/>
          </a:xfrm>
        </p:grpSpPr>
        <p:sp>
          <p:nvSpPr>
            <p:cNvPr id="22" name="Freeform 21"/>
            <p:cNvSpPr>
              <a:spLocks noChangeArrowheads="1"/>
            </p:cNvSpPr>
            <p:nvPr/>
          </p:nvSpPr>
          <p:spPr bwMode="auto">
            <a:xfrm>
              <a:off x="3100392" y="1239888"/>
              <a:ext cx="938209" cy="838927"/>
            </a:xfrm>
            <a:custGeom>
              <a:avLst/>
              <a:gdLst>
                <a:gd name="T0" fmla="*/ 630 w 840"/>
                <a:gd name="T1" fmla="*/ 0 h 750"/>
                <a:gd name="T2" fmla="*/ 210 w 840"/>
                <a:gd name="T3" fmla="*/ 0 h 750"/>
                <a:gd name="T4" fmla="*/ 0 w 840"/>
                <a:gd name="T5" fmla="*/ 360 h 750"/>
                <a:gd name="T6" fmla="*/ 210 w 840"/>
                <a:gd name="T7" fmla="*/ 749 h 750"/>
                <a:gd name="T8" fmla="*/ 630 w 840"/>
                <a:gd name="T9" fmla="*/ 749 h 750"/>
                <a:gd name="T10" fmla="*/ 839 w 840"/>
                <a:gd name="T11" fmla="*/ 360 h 750"/>
                <a:gd name="T12" fmla="*/ 630 w 840"/>
                <a:gd name="T13" fmla="*/ 0 h 750"/>
              </a:gdLst>
              <a:ahLst/>
              <a:cxnLst>
                <a:cxn ang="0">
                  <a:pos x="T0" y="T1"/>
                </a:cxn>
                <a:cxn ang="0">
                  <a:pos x="T2" y="T3"/>
                </a:cxn>
                <a:cxn ang="0">
                  <a:pos x="T4" y="T5"/>
                </a:cxn>
                <a:cxn ang="0">
                  <a:pos x="T6" y="T7"/>
                </a:cxn>
                <a:cxn ang="0">
                  <a:pos x="T8" y="T9"/>
                </a:cxn>
                <a:cxn ang="0">
                  <a:pos x="T10" y="T11"/>
                </a:cxn>
                <a:cxn ang="0">
                  <a:pos x="T12" y="T13"/>
                </a:cxn>
              </a:cxnLst>
              <a:rect l="0" t="0" r="r" b="b"/>
              <a:pathLst>
                <a:path w="840" h="750">
                  <a:moveTo>
                    <a:pt x="630" y="0"/>
                  </a:moveTo>
                  <a:lnTo>
                    <a:pt x="210" y="0"/>
                  </a:lnTo>
                  <a:lnTo>
                    <a:pt x="0" y="360"/>
                  </a:lnTo>
                  <a:lnTo>
                    <a:pt x="210" y="749"/>
                  </a:lnTo>
                  <a:lnTo>
                    <a:pt x="630" y="749"/>
                  </a:lnTo>
                  <a:lnTo>
                    <a:pt x="839" y="360"/>
                  </a:lnTo>
                  <a:lnTo>
                    <a:pt x="630" y="0"/>
                  </a:ln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a:p>
          </p:txBody>
        </p:sp>
        <p:sp>
          <p:nvSpPr>
            <p:cNvPr id="64" name="Rectangle 63"/>
            <p:cNvSpPr/>
            <p:nvPr/>
          </p:nvSpPr>
          <p:spPr>
            <a:xfrm>
              <a:off x="3181613" y="1212037"/>
              <a:ext cx="805090" cy="723275"/>
            </a:xfrm>
            <a:prstGeom prst="rect">
              <a:avLst/>
            </a:prstGeom>
          </p:spPr>
          <p:txBody>
            <a:bodyPr wrap="square">
              <a:normAutofit fontScale="92500" lnSpcReduction="10000"/>
            </a:bodyPr>
            <a:lstStyle/>
            <a:p>
              <a:pPr algn="ctr"/>
              <a:r>
                <a:rPr lang="en-US" sz="2500" b="1" dirty="0">
                  <a:solidFill>
                    <a:schemeClr val="bg2">
                      <a:lumMod val="10000"/>
                    </a:schemeClr>
                  </a:solidFill>
                </a:rPr>
                <a:t>H</a:t>
              </a:r>
            </a:p>
          </p:txBody>
        </p:sp>
      </p:grpSp>
      <p:sp>
        <p:nvSpPr>
          <p:cNvPr id="67" name="TextBox 66"/>
          <p:cNvSpPr txBox="1"/>
          <p:nvPr/>
        </p:nvSpPr>
        <p:spPr>
          <a:xfrm>
            <a:off x="365942" y="1116503"/>
            <a:ext cx="2374316" cy="3643565"/>
          </a:xfrm>
          <a:prstGeom prst="rect">
            <a:avLst/>
          </a:prstGeom>
          <a:noFill/>
        </p:spPr>
        <p:txBody>
          <a:bodyPr wrap="square" rtlCol="0">
            <a:noAutofit/>
          </a:bodyPr>
          <a:lstStyle/>
          <a:p>
            <a:r>
              <a:rPr lang="en-US" sz="2000" b="1" baseline="30000" dirty="0"/>
              <a:t>A. The Enemy Assembles 1- 5</a:t>
            </a:r>
          </a:p>
          <a:p>
            <a:endParaRPr lang="en-US" sz="2000" b="1" baseline="30000" dirty="0"/>
          </a:p>
          <a:p>
            <a:r>
              <a:rPr lang="en-US" sz="2000" b="1" baseline="30000" dirty="0"/>
              <a:t>B. The Gibeonites Appeal 6</a:t>
            </a:r>
          </a:p>
          <a:p>
            <a:endParaRPr lang="en-US" sz="2000" b="1" baseline="30000" dirty="0"/>
          </a:p>
          <a:p>
            <a:r>
              <a:rPr lang="en-US" sz="2000" b="1" baseline="30000" dirty="0"/>
              <a:t>C. Joshua Ascends 7</a:t>
            </a:r>
          </a:p>
          <a:p>
            <a:endParaRPr lang="en-US" sz="2000" b="1" baseline="30000" dirty="0"/>
          </a:p>
          <a:p>
            <a:r>
              <a:rPr lang="en-US" sz="2000" b="1" baseline="30000" dirty="0"/>
              <a:t>D. The Lord Assures 8</a:t>
            </a:r>
          </a:p>
          <a:p>
            <a:endParaRPr lang="en-US" sz="2000" b="1" baseline="30000" dirty="0"/>
          </a:p>
          <a:p>
            <a:r>
              <a:rPr lang="en-US" sz="2000" b="1" baseline="30000" dirty="0"/>
              <a:t>E. The Battle Approaches 9</a:t>
            </a:r>
          </a:p>
          <a:p>
            <a:endParaRPr lang="en-US" sz="2000" b="1" baseline="30000" dirty="0"/>
          </a:p>
          <a:p>
            <a:r>
              <a:rPr lang="en-US" sz="2000" b="1" baseline="30000" dirty="0"/>
              <a:t>F. The Lord Attacks 10-11</a:t>
            </a:r>
          </a:p>
          <a:p>
            <a:endParaRPr lang="en-US" sz="2000" b="1" baseline="30000" dirty="0"/>
          </a:p>
          <a:p>
            <a:r>
              <a:rPr lang="en-US" sz="2000" b="1" baseline="30000" dirty="0"/>
              <a:t>G. Joshua Appropriates 12-14</a:t>
            </a:r>
          </a:p>
          <a:p>
            <a:endParaRPr lang="en-US" sz="2000" b="1" baseline="30000" dirty="0"/>
          </a:p>
          <a:p>
            <a:r>
              <a:rPr lang="en-US" sz="2000" b="1" baseline="30000" dirty="0"/>
              <a:t>H. The Kings Evacuate 15-21</a:t>
            </a:r>
          </a:p>
          <a:p>
            <a:endParaRPr lang="en-US" sz="2000" b="1" baseline="30000" dirty="0"/>
          </a:p>
          <a:p>
            <a:r>
              <a:rPr lang="en-US" sz="2000" b="1" baseline="30000" dirty="0"/>
              <a:t>I. The Elders Participate 22-25</a:t>
            </a:r>
            <a:endParaRPr lang="en-US" sz="1800" b="1" baseline="30000" dirty="0">
              <a:solidFill>
                <a:schemeClr val="bg2">
                  <a:lumMod val="25000"/>
                </a:schemeClr>
              </a:solidFill>
            </a:endParaRPr>
          </a:p>
        </p:txBody>
      </p:sp>
      <p:sp>
        <p:nvSpPr>
          <p:cNvPr id="26" name="TextBox 25">
            <a:extLst>
              <a:ext uri="{FF2B5EF4-FFF2-40B4-BE49-F238E27FC236}">
                <a16:creationId xmlns:a16="http://schemas.microsoft.com/office/drawing/2014/main" id="{7536F09A-3311-42ED-A3D1-579A54BF7021}"/>
              </a:ext>
            </a:extLst>
          </p:cNvPr>
          <p:cNvSpPr txBox="1"/>
          <p:nvPr/>
        </p:nvSpPr>
        <p:spPr>
          <a:xfrm>
            <a:off x="3134787" y="702841"/>
            <a:ext cx="5516844" cy="3411959"/>
          </a:xfrm>
          <a:prstGeom prst="rect">
            <a:avLst/>
          </a:prstGeom>
          <a:noFill/>
        </p:spPr>
        <p:txBody>
          <a:bodyPr wrap="square" rtlCol="0">
            <a:noAutofit/>
          </a:bodyPr>
          <a:lstStyle/>
          <a:p>
            <a:r>
              <a:rPr lang="en-US" sz="1800" b="1" dirty="0">
                <a:solidFill>
                  <a:schemeClr val="bg2">
                    <a:lumMod val="25000"/>
                  </a:schemeClr>
                </a:solidFill>
              </a:rPr>
              <a:t>When these kings separated off and hid themselves, Satan may have been offering a </a:t>
            </a:r>
            <a:r>
              <a:rPr lang="en-US" sz="1800" b="1" i="1" dirty="0">
                <a:solidFill>
                  <a:schemeClr val="bg2">
                    <a:lumMod val="25000"/>
                  </a:schemeClr>
                </a:solidFill>
              </a:rPr>
              <a:t>shortcut</a:t>
            </a:r>
            <a:r>
              <a:rPr lang="en-US" sz="1800" b="1" dirty="0">
                <a:solidFill>
                  <a:schemeClr val="bg2">
                    <a:lumMod val="25000"/>
                  </a:schemeClr>
                </a:solidFill>
              </a:rPr>
              <a:t> to Israel. The temptation was there to quit, or </a:t>
            </a:r>
            <a:r>
              <a:rPr lang="en-US" sz="1800" b="1" i="1" dirty="0">
                <a:solidFill>
                  <a:schemeClr val="bg2">
                    <a:lumMod val="25000"/>
                  </a:schemeClr>
                </a:solidFill>
              </a:rPr>
              <a:t>at least</a:t>
            </a:r>
            <a:r>
              <a:rPr lang="en-US" sz="1800" b="1" dirty="0">
                <a:solidFill>
                  <a:schemeClr val="bg2">
                    <a:lumMod val="25000"/>
                  </a:schemeClr>
                </a:solidFill>
              </a:rPr>
              <a:t>, to shift their focus, before the job was done.  It would have been appropriate to celebrate victory over these kings prematurely. Instead, Israel completed her task. She did what had to be done and it was not a pretty task. </a:t>
            </a:r>
          </a:p>
          <a:p>
            <a:endParaRPr lang="en-US" sz="1800" b="1" dirty="0">
              <a:solidFill>
                <a:schemeClr val="bg2">
                  <a:lumMod val="25000"/>
                </a:schemeClr>
              </a:solidFill>
            </a:endParaRPr>
          </a:p>
          <a:p>
            <a:endParaRPr lang="en-US" sz="1800" b="1" dirty="0">
              <a:solidFill>
                <a:schemeClr val="bg2">
                  <a:lumMod val="25000"/>
                </a:schemeClr>
              </a:solidFill>
            </a:endParaRPr>
          </a:p>
          <a:p>
            <a:endParaRPr lang="en-US" sz="1800" b="1" dirty="0">
              <a:solidFill>
                <a:schemeClr val="bg2">
                  <a:lumMod val="25000"/>
                </a:schemeClr>
              </a:solidFill>
            </a:endParaRPr>
          </a:p>
          <a:p>
            <a:r>
              <a:rPr lang="en-US" sz="1800" b="1" dirty="0">
                <a:solidFill>
                  <a:schemeClr val="bg2">
                    <a:lumMod val="25000"/>
                  </a:schemeClr>
                </a:solidFill>
              </a:rPr>
              <a:t>Do what you’ve been called to do. An unfinished task is no victory at all. Do God’s will. Do it thoroughly. Do it completely. The day of rejoicing will come in God’s time.</a:t>
            </a:r>
          </a:p>
        </p:txBody>
      </p:sp>
      <p:pic>
        <p:nvPicPr>
          <p:cNvPr id="3" name="Picture 2" descr="A close up of a sign&#10;&#10;Description automatically generated">
            <a:extLst>
              <a:ext uri="{FF2B5EF4-FFF2-40B4-BE49-F238E27FC236}">
                <a16:creationId xmlns:a16="http://schemas.microsoft.com/office/drawing/2014/main" id="{17AD9596-1A0B-48FA-99F5-5129141BBA52}"/>
              </a:ext>
            </a:extLst>
          </p:cNvPr>
          <p:cNvPicPr>
            <a:picLocks noChangeAspect="1"/>
          </p:cNvPicPr>
          <p:nvPr/>
        </p:nvPicPr>
        <p:blipFill>
          <a:blip r:embed="rId2"/>
          <a:stretch>
            <a:fillRect/>
          </a:stretch>
        </p:blipFill>
        <p:spPr>
          <a:xfrm>
            <a:off x="5053743" y="2685188"/>
            <a:ext cx="1129780" cy="824739"/>
          </a:xfrm>
          <a:prstGeom prst="rect">
            <a:avLst/>
          </a:prstGeom>
        </p:spPr>
      </p:pic>
      <p:pic>
        <p:nvPicPr>
          <p:cNvPr id="4" name="Picture 3" descr="A picture containing drawing, clock&#10;&#10;Description automatically generated">
            <a:extLst>
              <a:ext uri="{FF2B5EF4-FFF2-40B4-BE49-F238E27FC236}">
                <a16:creationId xmlns:a16="http://schemas.microsoft.com/office/drawing/2014/main" id="{1CDAEF00-D740-427C-A35B-A4780E77EFA7}"/>
              </a:ext>
            </a:extLst>
          </p:cNvPr>
          <p:cNvPicPr>
            <a:picLocks noChangeAspect="1"/>
          </p:cNvPicPr>
          <p:nvPr/>
        </p:nvPicPr>
        <p:blipFill>
          <a:blip r:embed="rId3"/>
          <a:stretch>
            <a:fillRect/>
          </a:stretch>
        </p:blipFill>
        <p:spPr>
          <a:xfrm flipH="1">
            <a:off x="5457747" y="3035168"/>
            <a:ext cx="377347" cy="377347"/>
          </a:xfrm>
          <a:prstGeom prst="rect">
            <a:avLst/>
          </a:prstGeom>
        </p:spPr>
      </p:pic>
    </p:spTree>
    <p:extLst>
      <p:ext uri="{BB962C8B-B14F-4D97-AF65-F5344CB8AC3E}">
        <p14:creationId xmlns:p14="http://schemas.microsoft.com/office/powerpoint/2010/main" val="394744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3025931" y="3200180"/>
            <a:ext cx="5392000" cy="1181448"/>
            <a:chOff x="1669075" y="2714873"/>
            <a:chExt cx="5392000" cy="1670436"/>
          </a:xfrm>
          <a:solidFill>
            <a:schemeClr val="tx1">
              <a:lumMod val="50000"/>
              <a:lumOff val="50000"/>
              <a:alpha val="16000"/>
            </a:schemeClr>
          </a:solidFill>
        </p:grpSpPr>
        <p:grpSp>
          <p:nvGrpSpPr>
            <p:cNvPr id="28" name="Group 27"/>
            <p:cNvGrpSpPr/>
            <p:nvPr/>
          </p:nvGrpSpPr>
          <p:grpSpPr>
            <a:xfrm flipH="1">
              <a:off x="1719079" y="2714873"/>
              <a:ext cx="2671387" cy="1624491"/>
              <a:chOff x="4366716" y="2714873"/>
              <a:chExt cx="2671387" cy="1624491"/>
            </a:xfrm>
            <a:grpFill/>
          </p:grpSpPr>
          <p:sp>
            <p:nvSpPr>
              <p:cNvPr id="35" name="Freeform 34"/>
              <p:cNvSpPr>
                <a:spLocks noChangeArrowheads="1"/>
              </p:cNvSpPr>
              <p:nvPr/>
            </p:nvSpPr>
            <p:spPr bwMode="auto">
              <a:xfrm>
                <a:off x="4366716" y="3896321"/>
                <a:ext cx="2671387" cy="443043"/>
              </a:xfrm>
              <a:custGeom>
                <a:avLst/>
                <a:gdLst>
                  <a:gd name="T0" fmla="*/ 3595 w 3596"/>
                  <a:gd name="T1" fmla="*/ 0 h 600"/>
                  <a:gd name="T2" fmla="*/ 3595 w 3596"/>
                  <a:gd name="T3" fmla="*/ 0 h 600"/>
                  <a:gd name="T4" fmla="*/ 3565 w 3596"/>
                  <a:gd name="T5" fmla="*/ 599 h 600"/>
                  <a:gd name="T6" fmla="*/ 0 w 3596"/>
                  <a:gd name="T7" fmla="*/ 599 h 600"/>
                  <a:gd name="T8" fmla="*/ 0 w 3596"/>
                  <a:gd name="T9" fmla="*/ 90 h 600"/>
                  <a:gd name="T10" fmla="*/ 1588 w 3596"/>
                  <a:gd name="T11" fmla="*/ 90 h 600"/>
                  <a:gd name="T12" fmla="*/ 3595 w 3596"/>
                  <a:gd name="T13" fmla="*/ 0 h 600"/>
                </a:gdLst>
                <a:ahLst/>
                <a:cxnLst>
                  <a:cxn ang="0">
                    <a:pos x="T0" y="T1"/>
                  </a:cxn>
                  <a:cxn ang="0">
                    <a:pos x="T2" y="T3"/>
                  </a:cxn>
                  <a:cxn ang="0">
                    <a:pos x="T4" y="T5"/>
                  </a:cxn>
                  <a:cxn ang="0">
                    <a:pos x="T6" y="T7"/>
                  </a:cxn>
                  <a:cxn ang="0">
                    <a:pos x="T8" y="T9"/>
                  </a:cxn>
                  <a:cxn ang="0">
                    <a:pos x="T10" y="T11"/>
                  </a:cxn>
                  <a:cxn ang="0">
                    <a:pos x="T12" y="T13"/>
                  </a:cxn>
                </a:cxnLst>
                <a:rect l="0" t="0" r="r" b="b"/>
                <a:pathLst>
                  <a:path w="3596" h="600">
                    <a:moveTo>
                      <a:pt x="3595" y="0"/>
                    </a:moveTo>
                    <a:lnTo>
                      <a:pt x="3595" y="0"/>
                    </a:lnTo>
                    <a:cubicBezTo>
                      <a:pt x="3565" y="599"/>
                      <a:pt x="3565" y="599"/>
                      <a:pt x="3565" y="599"/>
                    </a:cubicBezTo>
                    <a:cubicBezTo>
                      <a:pt x="0" y="599"/>
                      <a:pt x="0" y="599"/>
                      <a:pt x="0" y="599"/>
                    </a:cubicBezTo>
                    <a:cubicBezTo>
                      <a:pt x="0" y="90"/>
                      <a:pt x="0" y="90"/>
                      <a:pt x="0" y="90"/>
                    </a:cubicBezTo>
                    <a:cubicBezTo>
                      <a:pt x="0" y="90"/>
                      <a:pt x="570" y="90"/>
                      <a:pt x="1588" y="90"/>
                    </a:cubicBezTo>
                    <a:cubicBezTo>
                      <a:pt x="2636" y="90"/>
                      <a:pt x="3595" y="0"/>
                      <a:pt x="3595" y="0"/>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6" name="Freeform 35"/>
              <p:cNvSpPr>
                <a:spLocks noChangeArrowheads="1"/>
              </p:cNvSpPr>
              <p:nvPr/>
            </p:nvSpPr>
            <p:spPr bwMode="auto">
              <a:xfrm>
                <a:off x="4366716" y="3207143"/>
                <a:ext cx="2671387" cy="754814"/>
              </a:xfrm>
              <a:custGeom>
                <a:avLst/>
                <a:gdLst>
                  <a:gd name="T0" fmla="*/ 0 w 3596"/>
                  <a:gd name="T1" fmla="*/ 1018 h 1019"/>
                  <a:gd name="T2" fmla="*/ 0 w 3596"/>
                  <a:gd name="T3" fmla="*/ 1018 h 1019"/>
                  <a:gd name="T4" fmla="*/ 1588 w 3596"/>
                  <a:gd name="T5" fmla="*/ 1018 h 1019"/>
                  <a:gd name="T6" fmla="*/ 3595 w 3596"/>
                  <a:gd name="T7" fmla="*/ 928 h 1019"/>
                  <a:gd name="T8" fmla="*/ 3295 w 3596"/>
                  <a:gd name="T9" fmla="*/ 629 h 1019"/>
                  <a:gd name="T10" fmla="*/ 2636 w 3596"/>
                  <a:gd name="T11" fmla="*/ 0 h 1019"/>
                  <a:gd name="T12" fmla="*/ 0 w 3596"/>
                  <a:gd name="T13" fmla="*/ 1018 h 1019"/>
                </a:gdLst>
                <a:ahLst/>
                <a:cxnLst>
                  <a:cxn ang="0">
                    <a:pos x="T0" y="T1"/>
                  </a:cxn>
                  <a:cxn ang="0">
                    <a:pos x="T2" y="T3"/>
                  </a:cxn>
                  <a:cxn ang="0">
                    <a:pos x="T4" y="T5"/>
                  </a:cxn>
                  <a:cxn ang="0">
                    <a:pos x="T6" y="T7"/>
                  </a:cxn>
                  <a:cxn ang="0">
                    <a:pos x="T8" y="T9"/>
                  </a:cxn>
                  <a:cxn ang="0">
                    <a:pos x="T10" y="T11"/>
                  </a:cxn>
                  <a:cxn ang="0">
                    <a:pos x="T12" y="T13"/>
                  </a:cxn>
                </a:cxnLst>
                <a:rect l="0" t="0" r="r" b="b"/>
                <a:pathLst>
                  <a:path w="3596" h="1019">
                    <a:moveTo>
                      <a:pt x="0" y="1018"/>
                    </a:moveTo>
                    <a:lnTo>
                      <a:pt x="0" y="1018"/>
                    </a:lnTo>
                    <a:cubicBezTo>
                      <a:pt x="0" y="1018"/>
                      <a:pt x="570" y="1018"/>
                      <a:pt x="1588" y="1018"/>
                    </a:cubicBezTo>
                    <a:cubicBezTo>
                      <a:pt x="2636" y="1018"/>
                      <a:pt x="3595" y="928"/>
                      <a:pt x="3595" y="928"/>
                    </a:cubicBezTo>
                    <a:cubicBezTo>
                      <a:pt x="3295" y="629"/>
                      <a:pt x="3295" y="629"/>
                      <a:pt x="3295" y="629"/>
                    </a:cubicBezTo>
                    <a:cubicBezTo>
                      <a:pt x="2636" y="0"/>
                      <a:pt x="2636" y="0"/>
                      <a:pt x="2636" y="0"/>
                    </a:cubicBezTo>
                    <a:cubicBezTo>
                      <a:pt x="2636" y="0"/>
                      <a:pt x="419" y="60"/>
                      <a:pt x="0" y="1018"/>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7" name="Freeform 36"/>
              <p:cNvSpPr>
                <a:spLocks noChangeArrowheads="1"/>
              </p:cNvSpPr>
              <p:nvPr/>
            </p:nvSpPr>
            <p:spPr bwMode="auto">
              <a:xfrm>
                <a:off x="4366716" y="3207143"/>
                <a:ext cx="2559805" cy="754814"/>
              </a:xfrm>
              <a:custGeom>
                <a:avLst/>
                <a:gdLst>
                  <a:gd name="T0" fmla="*/ 3445 w 3446"/>
                  <a:gd name="T1" fmla="*/ 599 h 1019"/>
                  <a:gd name="T2" fmla="*/ 3445 w 3446"/>
                  <a:gd name="T3" fmla="*/ 599 h 1019"/>
                  <a:gd name="T4" fmla="*/ 2636 w 3446"/>
                  <a:gd name="T5" fmla="*/ 0 h 1019"/>
                  <a:gd name="T6" fmla="*/ 0 w 3446"/>
                  <a:gd name="T7" fmla="*/ 1018 h 1019"/>
                  <a:gd name="T8" fmla="*/ 3445 w 3446"/>
                  <a:gd name="T9" fmla="*/ 599 h 1019"/>
                </a:gdLst>
                <a:ahLst/>
                <a:cxnLst>
                  <a:cxn ang="0">
                    <a:pos x="T0" y="T1"/>
                  </a:cxn>
                  <a:cxn ang="0">
                    <a:pos x="T2" y="T3"/>
                  </a:cxn>
                  <a:cxn ang="0">
                    <a:pos x="T4" y="T5"/>
                  </a:cxn>
                  <a:cxn ang="0">
                    <a:pos x="T6" y="T7"/>
                  </a:cxn>
                  <a:cxn ang="0">
                    <a:pos x="T8" y="T9"/>
                  </a:cxn>
                </a:cxnLst>
                <a:rect l="0" t="0" r="r" b="b"/>
                <a:pathLst>
                  <a:path w="3446" h="1019">
                    <a:moveTo>
                      <a:pt x="3445" y="599"/>
                    </a:moveTo>
                    <a:lnTo>
                      <a:pt x="3445" y="599"/>
                    </a:lnTo>
                    <a:cubicBezTo>
                      <a:pt x="3025" y="240"/>
                      <a:pt x="2636" y="0"/>
                      <a:pt x="2636" y="0"/>
                    </a:cubicBezTo>
                    <a:cubicBezTo>
                      <a:pt x="2636" y="0"/>
                      <a:pt x="419" y="60"/>
                      <a:pt x="0" y="1018"/>
                    </a:cubicBezTo>
                    <a:cubicBezTo>
                      <a:pt x="0" y="1018"/>
                      <a:pt x="1528" y="360"/>
                      <a:pt x="3445" y="599"/>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8" name="Freeform 37"/>
              <p:cNvSpPr>
                <a:spLocks noChangeArrowheads="1"/>
              </p:cNvSpPr>
              <p:nvPr/>
            </p:nvSpPr>
            <p:spPr bwMode="auto">
              <a:xfrm>
                <a:off x="4366716" y="2714873"/>
                <a:ext cx="2293980" cy="1247084"/>
              </a:xfrm>
              <a:custGeom>
                <a:avLst/>
                <a:gdLst>
                  <a:gd name="T0" fmla="*/ 0 w 3087"/>
                  <a:gd name="T1" fmla="*/ 1677 h 1678"/>
                  <a:gd name="T2" fmla="*/ 0 w 3087"/>
                  <a:gd name="T3" fmla="*/ 1677 h 1678"/>
                  <a:gd name="T4" fmla="*/ 3086 w 3087"/>
                  <a:gd name="T5" fmla="*/ 689 h 1678"/>
                  <a:gd name="T6" fmla="*/ 2247 w 3087"/>
                  <a:gd name="T7" fmla="*/ 0 h 1678"/>
                  <a:gd name="T8" fmla="*/ 0 w 3087"/>
                  <a:gd name="T9" fmla="*/ 988 h 1678"/>
                  <a:gd name="T10" fmla="*/ 0 w 3087"/>
                  <a:gd name="T11" fmla="*/ 1677 h 1678"/>
                </a:gdLst>
                <a:ahLst/>
                <a:cxnLst>
                  <a:cxn ang="0">
                    <a:pos x="T0" y="T1"/>
                  </a:cxn>
                  <a:cxn ang="0">
                    <a:pos x="T2" y="T3"/>
                  </a:cxn>
                  <a:cxn ang="0">
                    <a:pos x="T4" y="T5"/>
                  </a:cxn>
                  <a:cxn ang="0">
                    <a:pos x="T6" y="T7"/>
                  </a:cxn>
                  <a:cxn ang="0">
                    <a:pos x="T8" y="T9"/>
                  </a:cxn>
                  <a:cxn ang="0">
                    <a:pos x="T10" y="T11"/>
                  </a:cxn>
                </a:cxnLst>
                <a:rect l="0" t="0" r="r" b="b"/>
                <a:pathLst>
                  <a:path w="3087" h="1678">
                    <a:moveTo>
                      <a:pt x="0" y="1677"/>
                    </a:moveTo>
                    <a:lnTo>
                      <a:pt x="0" y="1677"/>
                    </a:lnTo>
                    <a:cubicBezTo>
                      <a:pt x="0" y="1677"/>
                      <a:pt x="959" y="809"/>
                      <a:pt x="3086" y="689"/>
                    </a:cubicBezTo>
                    <a:cubicBezTo>
                      <a:pt x="3086" y="689"/>
                      <a:pt x="2636" y="269"/>
                      <a:pt x="2247" y="0"/>
                    </a:cubicBezTo>
                    <a:cubicBezTo>
                      <a:pt x="1707" y="30"/>
                      <a:pt x="570" y="210"/>
                      <a:pt x="0" y="988"/>
                    </a:cubicBezTo>
                    <a:lnTo>
                      <a:pt x="0" y="1677"/>
                    </a:ln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grpSp>
        <p:grpSp>
          <p:nvGrpSpPr>
            <p:cNvPr id="29" name="Group 28"/>
            <p:cNvGrpSpPr/>
            <p:nvPr/>
          </p:nvGrpSpPr>
          <p:grpSpPr>
            <a:xfrm>
              <a:off x="4366716" y="2714873"/>
              <a:ext cx="2671387" cy="1624491"/>
              <a:chOff x="4366716" y="2714873"/>
              <a:chExt cx="2671387" cy="1624491"/>
            </a:xfrm>
            <a:grpFill/>
          </p:grpSpPr>
          <p:sp>
            <p:nvSpPr>
              <p:cNvPr id="31" name="Freeform 30"/>
              <p:cNvSpPr>
                <a:spLocks noChangeArrowheads="1"/>
              </p:cNvSpPr>
              <p:nvPr/>
            </p:nvSpPr>
            <p:spPr bwMode="auto">
              <a:xfrm>
                <a:off x="4366716" y="3896321"/>
                <a:ext cx="2671387" cy="443043"/>
              </a:xfrm>
              <a:custGeom>
                <a:avLst/>
                <a:gdLst>
                  <a:gd name="T0" fmla="*/ 3595 w 3596"/>
                  <a:gd name="T1" fmla="*/ 0 h 600"/>
                  <a:gd name="T2" fmla="*/ 3595 w 3596"/>
                  <a:gd name="T3" fmla="*/ 0 h 600"/>
                  <a:gd name="T4" fmla="*/ 3565 w 3596"/>
                  <a:gd name="T5" fmla="*/ 599 h 600"/>
                  <a:gd name="T6" fmla="*/ 0 w 3596"/>
                  <a:gd name="T7" fmla="*/ 599 h 600"/>
                  <a:gd name="T8" fmla="*/ 0 w 3596"/>
                  <a:gd name="T9" fmla="*/ 90 h 600"/>
                  <a:gd name="T10" fmla="*/ 1588 w 3596"/>
                  <a:gd name="T11" fmla="*/ 90 h 600"/>
                  <a:gd name="T12" fmla="*/ 3595 w 3596"/>
                  <a:gd name="T13" fmla="*/ 0 h 600"/>
                </a:gdLst>
                <a:ahLst/>
                <a:cxnLst>
                  <a:cxn ang="0">
                    <a:pos x="T0" y="T1"/>
                  </a:cxn>
                  <a:cxn ang="0">
                    <a:pos x="T2" y="T3"/>
                  </a:cxn>
                  <a:cxn ang="0">
                    <a:pos x="T4" y="T5"/>
                  </a:cxn>
                  <a:cxn ang="0">
                    <a:pos x="T6" y="T7"/>
                  </a:cxn>
                  <a:cxn ang="0">
                    <a:pos x="T8" y="T9"/>
                  </a:cxn>
                  <a:cxn ang="0">
                    <a:pos x="T10" y="T11"/>
                  </a:cxn>
                  <a:cxn ang="0">
                    <a:pos x="T12" y="T13"/>
                  </a:cxn>
                </a:cxnLst>
                <a:rect l="0" t="0" r="r" b="b"/>
                <a:pathLst>
                  <a:path w="3596" h="600">
                    <a:moveTo>
                      <a:pt x="3595" y="0"/>
                    </a:moveTo>
                    <a:lnTo>
                      <a:pt x="3595" y="0"/>
                    </a:lnTo>
                    <a:cubicBezTo>
                      <a:pt x="3565" y="599"/>
                      <a:pt x="3565" y="599"/>
                      <a:pt x="3565" y="599"/>
                    </a:cubicBezTo>
                    <a:cubicBezTo>
                      <a:pt x="0" y="599"/>
                      <a:pt x="0" y="599"/>
                      <a:pt x="0" y="599"/>
                    </a:cubicBezTo>
                    <a:cubicBezTo>
                      <a:pt x="0" y="90"/>
                      <a:pt x="0" y="90"/>
                      <a:pt x="0" y="90"/>
                    </a:cubicBezTo>
                    <a:cubicBezTo>
                      <a:pt x="0" y="90"/>
                      <a:pt x="570" y="90"/>
                      <a:pt x="1588" y="90"/>
                    </a:cubicBezTo>
                    <a:cubicBezTo>
                      <a:pt x="2636" y="90"/>
                      <a:pt x="3595" y="0"/>
                      <a:pt x="3595" y="0"/>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2" name="Freeform 31"/>
              <p:cNvSpPr>
                <a:spLocks noChangeArrowheads="1"/>
              </p:cNvSpPr>
              <p:nvPr/>
            </p:nvSpPr>
            <p:spPr bwMode="auto">
              <a:xfrm>
                <a:off x="4366716" y="3207143"/>
                <a:ext cx="2671387" cy="754814"/>
              </a:xfrm>
              <a:custGeom>
                <a:avLst/>
                <a:gdLst>
                  <a:gd name="T0" fmla="*/ 0 w 3596"/>
                  <a:gd name="T1" fmla="*/ 1018 h 1019"/>
                  <a:gd name="T2" fmla="*/ 0 w 3596"/>
                  <a:gd name="T3" fmla="*/ 1018 h 1019"/>
                  <a:gd name="T4" fmla="*/ 1588 w 3596"/>
                  <a:gd name="T5" fmla="*/ 1018 h 1019"/>
                  <a:gd name="T6" fmla="*/ 3595 w 3596"/>
                  <a:gd name="T7" fmla="*/ 928 h 1019"/>
                  <a:gd name="T8" fmla="*/ 3295 w 3596"/>
                  <a:gd name="T9" fmla="*/ 629 h 1019"/>
                  <a:gd name="T10" fmla="*/ 2636 w 3596"/>
                  <a:gd name="T11" fmla="*/ 0 h 1019"/>
                  <a:gd name="T12" fmla="*/ 0 w 3596"/>
                  <a:gd name="T13" fmla="*/ 1018 h 1019"/>
                </a:gdLst>
                <a:ahLst/>
                <a:cxnLst>
                  <a:cxn ang="0">
                    <a:pos x="T0" y="T1"/>
                  </a:cxn>
                  <a:cxn ang="0">
                    <a:pos x="T2" y="T3"/>
                  </a:cxn>
                  <a:cxn ang="0">
                    <a:pos x="T4" y="T5"/>
                  </a:cxn>
                  <a:cxn ang="0">
                    <a:pos x="T6" y="T7"/>
                  </a:cxn>
                  <a:cxn ang="0">
                    <a:pos x="T8" y="T9"/>
                  </a:cxn>
                  <a:cxn ang="0">
                    <a:pos x="T10" y="T11"/>
                  </a:cxn>
                  <a:cxn ang="0">
                    <a:pos x="T12" y="T13"/>
                  </a:cxn>
                </a:cxnLst>
                <a:rect l="0" t="0" r="r" b="b"/>
                <a:pathLst>
                  <a:path w="3596" h="1019">
                    <a:moveTo>
                      <a:pt x="0" y="1018"/>
                    </a:moveTo>
                    <a:lnTo>
                      <a:pt x="0" y="1018"/>
                    </a:lnTo>
                    <a:cubicBezTo>
                      <a:pt x="0" y="1018"/>
                      <a:pt x="570" y="1018"/>
                      <a:pt x="1588" y="1018"/>
                    </a:cubicBezTo>
                    <a:cubicBezTo>
                      <a:pt x="2636" y="1018"/>
                      <a:pt x="3595" y="928"/>
                      <a:pt x="3595" y="928"/>
                    </a:cubicBezTo>
                    <a:cubicBezTo>
                      <a:pt x="3295" y="629"/>
                      <a:pt x="3295" y="629"/>
                      <a:pt x="3295" y="629"/>
                    </a:cubicBezTo>
                    <a:cubicBezTo>
                      <a:pt x="2636" y="0"/>
                      <a:pt x="2636" y="0"/>
                      <a:pt x="2636" y="0"/>
                    </a:cubicBezTo>
                    <a:cubicBezTo>
                      <a:pt x="2636" y="0"/>
                      <a:pt x="419" y="60"/>
                      <a:pt x="0" y="1018"/>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3" name="Freeform 32"/>
              <p:cNvSpPr>
                <a:spLocks noChangeArrowheads="1"/>
              </p:cNvSpPr>
              <p:nvPr/>
            </p:nvSpPr>
            <p:spPr bwMode="auto">
              <a:xfrm>
                <a:off x="4366716" y="3207143"/>
                <a:ext cx="2559805" cy="754814"/>
              </a:xfrm>
              <a:custGeom>
                <a:avLst/>
                <a:gdLst>
                  <a:gd name="T0" fmla="*/ 3445 w 3446"/>
                  <a:gd name="T1" fmla="*/ 599 h 1019"/>
                  <a:gd name="T2" fmla="*/ 3445 w 3446"/>
                  <a:gd name="T3" fmla="*/ 599 h 1019"/>
                  <a:gd name="T4" fmla="*/ 2636 w 3446"/>
                  <a:gd name="T5" fmla="*/ 0 h 1019"/>
                  <a:gd name="T6" fmla="*/ 0 w 3446"/>
                  <a:gd name="T7" fmla="*/ 1018 h 1019"/>
                  <a:gd name="T8" fmla="*/ 3445 w 3446"/>
                  <a:gd name="T9" fmla="*/ 599 h 1019"/>
                </a:gdLst>
                <a:ahLst/>
                <a:cxnLst>
                  <a:cxn ang="0">
                    <a:pos x="T0" y="T1"/>
                  </a:cxn>
                  <a:cxn ang="0">
                    <a:pos x="T2" y="T3"/>
                  </a:cxn>
                  <a:cxn ang="0">
                    <a:pos x="T4" y="T5"/>
                  </a:cxn>
                  <a:cxn ang="0">
                    <a:pos x="T6" y="T7"/>
                  </a:cxn>
                  <a:cxn ang="0">
                    <a:pos x="T8" y="T9"/>
                  </a:cxn>
                </a:cxnLst>
                <a:rect l="0" t="0" r="r" b="b"/>
                <a:pathLst>
                  <a:path w="3446" h="1019">
                    <a:moveTo>
                      <a:pt x="3445" y="599"/>
                    </a:moveTo>
                    <a:lnTo>
                      <a:pt x="3445" y="599"/>
                    </a:lnTo>
                    <a:cubicBezTo>
                      <a:pt x="3025" y="240"/>
                      <a:pt x="2636" y="0"/>
                      <a:pt x="2636" y="0"/>
                    </a:cubicBezTo>
                    <a:cubicBezTo>
                      <a:pt x="2636" y="0"/>
                      <a:pt x="419" y="60"/>
                      <a:pt x="0" y="1018"/>
                    </a:cubicBezTo>
                    <a:cubicBezTo>
                      <a:pt x="0" y="1018"/>
                      <a:pt x="1528" y="360"/>
                      <a:pt x="3445" y="599"/>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4" name="Freeform 33"/>
              <p:cNvSpPr>
                <a:spLocks noChangeArrowheads="1"/>
              </p:cNvSpPr>
              <p:nvPr/>
            </p:nvSpPr>
            <p:spPr bwMode="auto">
              <a:xfrm>
                <a:off x="4366716" y="2714873"/>
                <a:ext cx="2293980" cy="1247084"/>
              </a:xfrm>
              <a:custGeom>
                <a:avLst/>
                <a:gdLst>
                  <a:gd name="T0" fmla="*/ 0 w 3087"/>
                  <a:gd name="T1" fmla="*/ 1677 h 1678"/>
                  <a:gd name="T2" fmla="*/ 0 w 3087"/>
                  <a:gd name="T3" fmla="*/ 1677 h 1678"/>
                  <a:gd name="T4" fmla="*/ 3086 w 3087"/>
                  <a:gd name="T5" fmla="*/ 689 h 1678"/>
                  <a:gd name="T6" fmla="*/ 2247 w 3087"/>
                  <a:gd name="T7" fmla="*/ 0 h 1678"/>
                  <a:gd name="T8" fmla="*/ 0 w 3087"/>
                  <a:gd name="T9" fmla="*/ 988 h 1678"/>
                  <a:gd name="T10" fmla="*/ 0 w 3087"/>
                  <a:gd name="T11" fmla="*/ 1677 h 1678"/>
                </a:gdLst>
                <a:ahLst/>
                <a:cxnLst>
                  <a:cxn ang="0">
                    <a:pos x="T0" y="T1"/>
                  </a:cxn>
                  <a:cxn ang="0">
                    <a:pos x="T2" y="T3"/>
                  </a:cxn>
                  <a:cxn ang="0">
                    <a:pos x="T4" y="T5"/>
                  </a:cxn>
                  <a:cxn ang="0">
                    <a:pos x="T6" y="T7"/>
                  </a:cxn>
                  <a:cxn ang="0">
                    <a:pos x="T8" y="T9"/>
                  </a:cxn>
                  <a:cxn ang="0">
                    <a:pos x="T10" y="T11"/>
                  </a:cxn>
                </a:cxnLst>
                <a:rect l="0" t="0" r="r" b="b"/>
                <a:pathLst>
                  <a:path w="3087" h="1678">
                    <a:moveTo>
                      <a:pt x="0" y="1677"/>
                    </a:moveTo>
                    <a:lnTo>
                      <a:pt x="0" y="1677"/>
                    </a:lnTo>
                    <a:cubicBezTo>
                      <a:pt x="0" y="1677"/>
                      <a:pt x="959" y="809"/>
                      <a:pt x="3086" y="689"/>
                    </a:cubicBezTo>
                    <a:cubicBezTo>
                      <a:pt x="3086" y="689"/>
                      <a:pt x="2636" y="269"/>
                      <a:pt x="2247" y="0"/>
                    </a:cubicBezTo>
                    <a:cubicBezTo>
                      <a:pt x="1707" y="30"/>
                      <a:pt x="570" y="210"/>
                      <a:pt x="0" y="988"/>
                    </a:cubicBezTo>
                    <a:lnTo>
                      <a:pt x="0" y="1677"/>
                    </a:ln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grpSp>
        <p:sp>
          <p:nvSpPr>
            <p:cNvPr id="30" name="Freeform 29"/>
            <p:cNvSpPr>
              <a:spLocks noChangeArrowheads="1"/>
            </p:cNvSpPr>
            <p:nvPr/>
          </p:nvSpPr>
          <p:spPr bwMode="auto">
            <a:xfrm>
              <a:off x="1669075" y="3965239"/>
              <a:ext cx="5392000" cy="420070"/>
            </a:xfrm>
            <a:custGeom>
              <a:avLst/>
              <a:gdLst>
                <a:gd name="T0" fmla="*/ 3684 w 7249"/>
                <a:gd name="T1" fmla="*/ 450 h 571"/>
                <a:gd name="T2" fmla="*/ 3684 w 7249"/>
                <a:gd name="T3" fmla="*/ 450 h 571"/>
                <a:gd name="T4" fmla="*/ 3684 w 7249"/>
                <a:gd name="T5" fmla="*/ 0 h 571"/>
                <a:gd name="T6" fmla="*/ 3595 w 7249"/>
                <a:gd name="T7" fmla="*/ 0 h 571"/>
                <a:gd name="T8" fmla="*/ 3595 w 7249"/>
                <a:gd name="T9" fmla="*/ 450 h 571"/>
                <a:gd name="T10" fmla="*/ 0 w 7249"/>
                <a:gd name="T11" fmla="*/ 450 h 571"/>
                <a:gd name="T12" fmla="*/ 0 w 7249"/>
                <a:gd name="T13" fmla="*/ 570 h 571"/>
                <a:gd name="T14" fmla="*/ 3595 w 7249"/>
                <a:gd name="T15" fmla="*/ 570 h 571"/>
                <a:gd name="T16" fmla="*/ 3624 w 7249"/>
                <a:gd name="T17" fmla="*/ 540 h 571"/>
                <a:gd name="T18" fmla="*/ 3654 w 7249"/>
                <a:gd name="T19" fmla="*/ 570 h 571"/>
                <a:gd name="T20" fmla="*/ 7248 w 7249"/>
                <a:gd name="T21" fmla="*/ 570 h 571"/>
                <a:gd name="T22" fmla="*/ 7248 w 7249"/>
                <a:gd name="T23" fmla="*/ 450 h 571"/>
                <a:gd name="T24" fmla="*/ 3684 w 7249"/>
                <a:gd name="T25" fmla="*/ 45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49" h="571">
                  <a:moveTo>
                    <a:pt x="3684" y="450"/>
                  </a:moveTo>
                  <a:lnTo>
                    <a:pt x="3684" y="450"/>
                  </a:lnTo>
                  <a:cubicBezTo>
                    <a:pt x="3684" y="0"/>
                    <a:pt x="3684" y="0"/>
                    <a:pt x="3684" y="0"/>
                  </a:cubicBezTo>
                  <a:cubicBezTo>
                    <a:pt x="3595" y="0"/>
                    <a:pt x="3595" y="0"/>
                    <a:pt x="3595" y="0"/>
                  </a:cubicBezTo>
                  <a:cubicBezTo>
                    <a:pt x="3595" y="450"/>
                    <a:pt x="3595" y="450"/>
                    <a:pt x="3595" y="450"/>
                  </a:cubicBezTo>
                  <a:cubicBezTo>
                    <a:pt x="0" y="450"/>
                    <a:pt x="0" y="450"/>
                    <a:pt x="0" y="450"/>
                  </a:cubicBezTo>
                  <a:cubicBezTo>
                    <a:pt x="0" y="570"/>
                    <a:pt x="0" y="570"/>
                    <a:pt x="0" y="570"/>
                  </a:cubicBezTo>
                  <a:cubicBezTo>
                    <a:pt x="3595" y="570"/>
                    <a:pt x="3595" y="570"/>
                    <a:pt x="3595" y="570"/>
                  </a:cubicBezTo>
                  <a:cubicBezTo>
                    <a:pt x="3595" y="570"/>
                    <a:pt x="3595" y="540"/>
                    <a:pt x="3624" y="540"/>
                  </a:cubicBezTo>
                  <a:cubicBezTo>
                    <a:pt x="3654" y="540"/>
                    <a:pt x="3654" y="570"/>
                    <a:pt x="3654" y="570"/>
                  </a:cubicBezTo>
                  <a:cubicBezTo>
                    <a:pt x="7248" y="570"/>
                    <a:pt x="7248" y="570"/>
                    <a:pt x="7248" y="570"/>
                  </a:cubicBezTo>
                  <a:cubicBezTo>
                    <a:pt x="7248" y="450"/>
                    <a:pt x="7248" y="450"/>
                    <a:pt x="7248" y="450"/>
                  </a:cubicBezTo>
                  <a:lnTo>
                    <a:pt x="3684" y="450"/>
                  </a:lnTo>
                </a:path>
              </a:pathLst>
            </a:custGeom>
            <a:grpFill/>
            <a:ln>
              <a:noFill/>
            </a:ln>
            <a:effectLst>
              <a:outerShdw blurRad="50800" dist="38100" dir="2700000" algn="tl" rotWithShape="0">
                <a:prstClr val="black">
                  <a:alpha val="40000"/>
                </a:prstClr>
              </a:outerShdw>
            </a:effectLst>
          </p:spPr>
          <p:txBody>
            <a:bodyPr wrap="none" anchor="ctr">
              <a:normAutofit lnSpcReduction="10000"/>
            </a:bodyPr>
            <a:lstStyle/>
            <a:p>
              <a:endParaRPr lang="en-US"/>
            </a:p>
          </p:txBody>
        </p:sp>
      </p:grpSp>
      <p:sp>
        <p:nvSpPr>
          <p:cNvPr id="42" name="TextBox 41"/>
          <p:cNvSpPr txBox="1"/>
          <p:nvPr/>
        </p:nvSpPr>
        <p:spPr>
          <a:xfrm>
            <a:off x="371833" y="271387"/>
            <a:ext cx="5850951" cy="477054"/>
          </a:xfrm>
          <a:prstGeom prst="rect">
            <a:avLst/>
          </a:prstGeom>
          <a:noFill/>
        </p:spPr>
        <p:txBody>
          <a:bodyPr wrap="square" rtlCol="0">
            <a:normAutofit/>
          </a:bodyPr>
          <a:lstStyle/>
          <a:p>
            <a:r>
              <a:rPr lang="en-US" sz="2500" dirty="0">
                <a:solidFill>
                  <a:schemeClr val="accent5"/>
                </a:solidFill>
              </a:rPr>
              <a:t>The Elders Participate 22-25</a:t>
            </a:r>
          </a:p>
        </p:txBody>
      </p:sp>
      <p:sp>
        <p:nvSpPr>
          <p:cNvPr id="43" name="TextBox 42"/>
          <p:cNvSpPr txBox="1"/>
          <p:nvPr/>
        </p:nvSpPr>
        <p:spPr>
          <a:xfrm>
            <a:off x="390502" y="673921"/>
            <a:ext cx="4663241" cy="338554"/>
          </a:xfrm>
          <a:prstGeom prst="rect">
            <a:avLst/>
          </a:prstGeom>
          <a:noFill/>
        </p:spPr>
        <p:txBody>
          <a:bodyPr wrap="square" rtlCol="0">
            <a:normAutofit/>
          </a:bodyPr>
          <a:lstStyle/>
          <a:p>
            <a:r>
              <a:rPr lang="en-US" sz="1600" dirty="0">
                <a:solidFill>
                  <a:schemeClr val="accent5">
                    <a:lumMod val="50000"/>
                  </a:schemeClr>
                </a:solidFill>
              </a:rPr>
              <a:t>Verses 1-25</a:t>
            </a:r>
          </a:p>
        </p:txBody>
      </p:sp>
      <p:grpSp>
        <p:nvGrpSpPr>
          <p:cNvPr id="3" name="Group 2">
            <a:extLst>
              <a:ext uri="{FF2B5EF4-FFF2-40B4-BE49-F238E27FC236}">
                <a16:creationId xmlns:a16="http://schemas.microsoft.com/office/drawing/2014/main" id="{D70640D5-2F52-4B20-BF20-15F9498C29FF}"/>
              </a:ext>
            </a:extLst>
          </p:cNvPr>
          <p:cNvGrpSpPr/>
          <p:nvPr/>
        </p:nvGrpSpPr>
        <p:grpSpPr>
          <a:xfrm>
            <a:off x="2598547" y="4200072"/>
            <a:ext cx="483158" cy="432030"/>
            <a:chOff x="4212344" y="1845505"/>
            <a:chExt cx="938209" cy="838927"/>
          </a:xfrm>
        </p:grpSpPr>
        <p:sp>
          <p:nvSpPr>
            <p:cNvPr id="18" name="Freeform 17"/>
            <p:cNvSpPr>
              <a:spLocks noChangeArrowheads="1"/>
            </p:cNvSpPr>
            <p:nvPr/>
          </p:nvSpPr>
          <p:spPr bwMode="auto">
            <a:xfrm>
              <a:off x="4212344" y="1845505"/>
              <a:ext cx="938209" cy="838927"/>
            </a:xfrm>
            <a:custGeom>
              <a:avLst/>
              <a:gdLst>
                <a:gd name="T0" fmla="*/ 629 w 840"/>
                <a:gd name="T1" fmla="*/ 0 h 750"/>
                <a:gd name="T2" fmla="*/ 209 w 840"/>
                <a:gd name="T3" fmla="*/ 0 h 750"/>
                <a:gd name="T4" fmla="*/ 0 w 840"/>
                <a:gd name="T5" fmla="*/ 390 h 750"/>
                <a:gd name="T6" fmla="*/ 209 w 840"/>
                <a:gd name="T7" fmla="*/ 749 h 750"/>
                <a:gd name="T8" fmla="*/ 629 w 840"/>
                <a:gd name="T9" fmla="*/ 749 h 750"/>
                <a:gd name="T10" fmla="*/ 839 w 840"/>
                <a:gd name="T11" fmla="*/ 390 h 750"/>
                <a:gd name="T12" fmla="*/ 629 w 840"/>
                <a:gd name="T13" fmla="*/ 0 h 750"/>
              </a:gdLst>
              <a:ahLst/>
              <a:cxnLst>
                <a:cxn ang="0">
                  <a:pos x="T0" y="T1"/>
                </a:cxn>
                <a:cxn ang="0">
                  <a:pos x="T2" y="T3"/>
                </a:cxn>
                <a:cxn ang="0">
                  <a:pos x="T4" y="T5"/>
                </a:cxn>
                <a:cxn ang="0">
                  <a:pos x="T6" y="T7"/>
                </a:cxn>
                <a:cxn ang="0">
                  <a:pos x="T8" y="T9"/>
                </a:cxn>
                <a:cxn ang="0">
                  <a:pos x="T10" y="T11"/>
                </a:cxn>
                <a:cxn ang="0">
                  <a:pos x="T12" y="T13"/>
                </a:cxn>
              </a:cxnLst>
              <a:rect l="0" t="0" r="r" b="b"/>
              <a:pathLst>
                <a:path w="840" h="750">
                  <a:moveTo>
                    <a:pt x="629" y="0"/>
                  </a:moveTo>
                  <a:lnTo>
                    <a:pt x="209" y="0"/>
                  </a:lnTo>
                  <a:lnTo>
                    <a:pt x="0" y="390"/>
                  </a:lnTo>
                  <a:lnTo>
                    <a:pt x="209" y="749"/>
                  </a:lnTo>
                  <a:lnTo>
                    <a:pt x="629" y="749"/>
                  </a:lnTo>
                  <a:lnTo>
                    <a:pt x="839" y="390"/>
                  </a:lnTo>
                  <a:lnTo>
                    <a:pt x="629" y="0"/>
                  </a:lnTo>
                </a:path>
              </a:pathLst>
            </a:cu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a:p>
          </p:txBody>
        </p:sp>
        <p:sp>
          <p:nvSpPr>
            <p:cNvPr id="40" name="Rectangle 39"/>
            <p:cNvSpPr/>
            <p:nvPr/>
          </p:nvSpPr>
          <p:spPr>
            <a:xfrm>
              <a:off x="4296277" y="1906554"/>
              <a:ext cx="805091" cy="723275"/>
            </a:xfrm>
            <a:prstGeom prst="rect">
              <a:avLst/>
            </a:prstGeom>
          </p:spPr>
          <p:txBody>
            <a:bodyPr wrap="square">
              <a:normAutofit fontScale="85000" lnSpcReduction="20000"/>
            </a:bodyPr>
            <a:lstStyle/>
            <a:p>
              <a:pPr algn="ctr"/>
              <a:r>
                <a:rPr lang="en-US" sz="2500" b="1" dirty="0">
                  <a:solidFill>
                    <a:schemeClr val="bg2">
                      <a:lumMod val="10000"/>
                    </a:schemeClr>
                  </a:solidFill>
                </a:rPr>
                <a:t>I</a:t>
              </a:r>
            </a:p>
          </p:txBody>
        </p:sp>
      </p:grpSp>
      <p:sp>
        <p:nvSpPr>
          <p:cNvPr id="67" name="TextBox 66"/>
          <p:cNvSpPr txBox="1"/>
          <p:nvPr/>
        </p:nvSpPr>
        <p:spPr>
          <a:xfrm>
            <a:off x="365942" y="1116503"/>
            <a:ext cx="2374316" cy="3643565"/>
          </a:xfrm>
          <a:prstGeom prst="rect">
            <a:avLst/>
          </a:prstGeom>
          <a:noFill/>
        </p:spPr>
        <p:txBody>
          <a:bodyPr wrap="square" rtlCol="0">
            <a:noAutofit/>
          </a:bodyPr>
          <a:lstStyle/>
          <a:p>
            <a:r>
              <a:rPr lang="en-US" sz="2000" b="1" baseline="30000" dirty="0"/>
              <a:t>A. The Enemy Assembles 1- 5</a:t>
            </a:r>
          </a:p>
          <a:p>
            <a:endParaRPr lang="en-US" sz="2000" b="1" baseline="30000" dirty="0"/>
          </a:p>
          <a:p>
            <a:r>
              <a:rPr lang="en-US" sz="2000" b="1" baseline="30000" dirty="0"/>
              <a:t>B. The Gibeonites Appeal 6</a:t>
            </a:r>
          </a:p>
          <a:p>
            <a:endParaRPr lang="en-US" sz="2000" b="1" baseline="30000" dirty="0"/>
          </a:p>
          <a:p>
            <a:r>
              <a:rPr lang="en-US" sz="2000" b="1" baseline="30000" dirty="0"/>
              <a:t>C. Joshua Ascends 7</a:t>
            </a:r>
          </a:p>
          <a:p>
            <a:endParaRPr lang="en-US" sz="2000" b="1" baseline="30000" dirty="0"/>
          </a:p>
          <a:p>
            <a:r>
              <a:rPr lang="en-US" sz="2000" b="1" baseline="30000" dirty="0"/>
              <a:t>D. The Lord Assures 8</a:t>
            </a:r>
          </a:p>
          <a:p>
            <a:endParaRPr lang="en-US" sz="2000" b="1" baseline="30000" dirty="0"/>
          </a:p>
          <a:p>
            <a:r>
              <a:rPr lang="en-US" sz="2000" b="1" baseline="30000" dirty="0"/>
              <a:t>E. The Battle Approaches 9</a:t>
            </a:r>
          </a:p>
          <a:p>
            <a:endParaRPr lang="en-US" sz="2000" b="1" baseline="30000" dirty="0"/>
          </a:p>
          <a:p>
            <a:r>
              <a:rPr lang="en-US" sz="2000" b="1" baseline="30000" dirty="0"/>
              <a:t>F. The Lord Attacks 10-11</a:t>
            </a:r>
          </a:p>
          <a:p>
            <a:endParaRPr lang="en-US" sz="2000" b="1" baseline="30000" dirty="0"/>
          </a:p>
          <a:p>
            <a:r>
              <a:rPr lang="en-US" sz="2000" b="1" baseline="30000" dirty="0"/>
              <a:t>G. Joshua Appropriates 12-14</a:t>
            </a:r>
          </a:p>
          <a:p>
            <a:endParaRPr lang="en-US" sz="2000" b="1" baseline="30000" dirty="0"/>
          </a:p>
          <a:p>
            <a:r>
              <a:rPr lang="en-US" sz="2000" b="1" baseline="30000" dirty="0"/>
              <a:t>H. The Kings Evacuate 15-21</a:t>
            </a:r>
          </a:p>
          <a:p>
            <a:endParaRPr lang="en-US" sz="2000" b="1" baseline="30000" dirty="0"/>
          </a:p>
          <a:p>
            <a:r>
              <a:rPr lang="en-US" sz="2000" b="1" baseline="30000" dirty="0"/>
              <a:t>I. The Elders Participate 22-25</a:t>
            </a:r>
          </a:p>
          <a:p>
            <a:endParaRPr lang="en-US" sz="1800" b="1" baseline="30000" dirty="0">
              <a:solidFill>
                <a:schemeClr val="bg2">
                  <a:lumMod val="25000"/>
                </a:schemeClr>
              </a:solidFill>
            </a:endParaRPr>
          </a:p>
        </p:txBody>
      </p:sp>
      <p:sp>
        <p:nvSpPr>
          <p:cNvPr id="26" name="TextBox 25">
            <a:extLst>
              <a:ext uri="{FF2B5EF4-FFF2-40B4-BE49-F238E27FC236}">
                <a16:creationId xmlns:a16="http://schemas.microsoft.com/office/drawing/2014/main" id="{57E1569B-C2BA-4C56-A6BF-358B92A9B092}"/>
              </a:ext>
            </a:extLst>
          </p:cNvPr>
          <p:cNvSpPr txBox="1"/>
          <p:nvPr/>
        </p:nvSpPr>
        <p:spPr>
          <a:xfrm>
            <a:off x="3134787" y="702841"/>
            <a:ext cx="5516844" cy="3528670"/>
          </a:xfrm>
          <a:prstGeom prst="rect">
            <a:avLst/>
          </a:prstGeom>
          <a:noFill/>
        </p:spPr>
        <p:txBody>
          <a:bodyPr wrap="square" rtlCol="0">
            <a:noAutofit/>
          </a:bodyPr>
          <a:lstStyle/>
          <a:p>
            <a:r>
              <a:rPr lang="en-US" sz="1600" b="1" dirty="0">
                <a:solidFill>
                  <a:schemeClr val="bg2">
                    <a:lumMod val="25000"/>
                  </a:schemeClr>
                </a:solidFill>
              </a:rPr>
              <a:t>1. He was sending a message of impunity </a:t>
            </a:r>
            <a:r>
              <a:rPr lang="en-US" sz="1600" b="1" dirty="0">
                <a:solidFill>
                  <a:schemeClr val="accent2">
                    <a:lumMod val="75000"/>
                  </a:schemeClr>
                </a:solidFill>
              </a:rPr>
              <a:t>to the enemy</a:t>
            </a:r>
            <a:r>
              <a:rPr lang="en-US" sz="1600" b="1" dirty="0">
                <a:solidFill>
                  <a:schemeClr val="bg2">
                    <a:lumMod val="25000"/>
                  </a:schemeClr>
                </a:solidFill>
              </a:rPr>
              <a:t>.</a:t>
            </a:r>
          </a:p>
          <a:p>
            <a:endParaRPr lang="en-US" sz="1600" b="1" dirty="0">
              <a:solidFill>
                <a:schemeClr val="bg2">
                  <a:lumMod val="25000"/>
                </a:schemeClr>
              </a:solidFill>
            </a:endParaRPr>
          </a:p>
          <a:p>
            <a:r>
              <a:rPr lang="en-US" sz="1600" b="1" dirty="0">
                <a:solidFill>
                  <a:schemeClr val="bg2">
                    <a:lumMod val="25000"/>
                  </a:schemeClr>
                </a:solidFill>
              </a:rPr>
              <a:t>2. He was sending a message of unity </a:t>
            </a:r>
            <a:r>
              <a:rPr lang="en-US" sz="1600" b="1" dirty="0">
                <a:solidFill>
                  <a:schemeClr val="accent2">
                    <a:lumMod val="75000"/>
                  </a:schemeClr>
                </a:solidFill>
              </a:rPr>
              <a:t>to Israel</a:t>
            </a:r>
            <a:r>
              <a:rPr lang="en-US" sz="1600" b="1" dirty="0">
                <a:solidFill>
                  <a:schemeClr val="bg2">
                    <a:lumMod val="25000"/>
                  </a:schemeClr>
                </a:solidFill>
              </a:rPr>
              <a:t>. They were all in this together.</a:t>
            </a:r>
          </a:p>
          <a:p>
            <a:endParaRPr lang="en-US" sz="1600" b="1" dirty="0">
              <a:solidFill>
                <a:schemeClr val="bg2">
                  <a:lumMod val="25000"/>
                </a:schemeClr>
              </a:solidFill>
            </a:endParaRPr>
          </a:p>
          <a:p>
            <a:r>
              <a:rPr lang="en-US" sz="1600" b="1" dirty="0">
                <a:solidFill>
                  <a:schemeClr val="bg2">
                    <a:lumMod val="25000"/>
                  </a:schemeClr>
                </a:solidFill>
              </a:rPr>
              <a:t>I believe God was also sending a message of </a:t>
            </a:r>
            <a:r>
              <a:rPr lang="en-US" sz="1600" b="1" dirty="0">
                <a:solidFill>
                  <a:schemeClr val="accent2">
                    <a:lumMod val="75000"/>
                  </a:schemeClr>
                </a:solidFill>
              </a:rPr>
              <a:t>obedience</a:t>
            </a:r>
            <a:r>
              <a:rPr lang="en-US" sz="1600" b="1" dirty="0">
                <a:solidFill>
                  <a:schemeClr val="bg2">
                    <a:lumMod val="25000"/>
                  </a:schemeClr>
                </a:solidFill>
              </a:rPr>
              <a:t> to us! We live in a super sweet, soppy, flabby culture. </a:t>
            </a:r>
          </a:p>
          <a:p>
            <a:endParaRPr lang="en-US" sz="1600" b="1" dirty="0">
              <a:solidFill>
                <a:schemeClr val="bg2">
                  <a:lumMod val="25000"/>
                </a:schemeClr>
              </a:solidFill>
            </a:endParaRPr>
          </a:p>
          <a:p>
            <a:r>
              <a:rPr lang="en-US" sz="1800" b="1" dirty="0">
                <a:solidFill>
                  <a:schemeClr val="bg2">
                    <a:lumMod val="25000"/>
                  </a:schemeClr>
                </a:solidFill>
              </a:rPr>
              <a:t>Its time to stand up and say, Yes! God does judge sin.  He is infinitely patient.  This may not be our time, but then again it may! In any case, an ark is being built before the eyes of the world!  Board by board it is being assembled and pitch is being applied. </a:t>
            </a:r>
          </a:p>
        </p:txBody>
      </p:sp>
    </p:spTree>
    <p:extLst>
      <p:ext uri="{BB962C8B-B14F-4D97-AF65-F5344CB8AC3E}">
        <p14:creationId xmlns:p14="http://schemas.microsoft.com/office/powerpoint/2010/main" val="201910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5B9B5-13FA-45AC-ABEC-DF511D455A68}"/>
              </a:ext>
            </a:extLst>
          </p:cNvPr>
          <p:cNvSpPr>
            <a:spLocks noGrp="1"/>
          </p:cNvSpPr>
          <p:nvPr>
            <p:ph type="title"/>
          </p:nvPr>
        </p:nvSpPr>
        <p:spPr>
          <a:xfrm>
            <a:off x="628650" y="988991"/>
            <a:ext cx="7886700" cy="585810"/>
          </a:xfrm>
        </p:spPr>
        <p:txBody>
          <a:bodyPr>
            <a:normAutofit fontScale="90000"/>
          </a:bodyPr>
          <a:lstStyle/>
          <a:p>
            <a:r>
              <a:rPr lang="en-US" dirty="0"/>
              <a:t>The Campaign Consummated</a:t>
            </a:r>
            <a:br>
              <a:rPr lang="en-US" dirty="0"/>
            </a:br>
            <a:br>
              <a:rPr lang="en-US" dirty="0"/>
            </a:br>
            <a:endParaRPr lang="en-US" dirty="0"/>
          </a:p>
        </p:txBody>
      </p:sp>
      <p:sp>
        <p:nvSpPr>
          <p:cNvPr id="3" name="Content Placeholder 2">
            <a:extLst>
              <a:ext uri="{FF2B5EF4-FFF2-40B4-BE49-F238E27FC236}">
                <a16:creationId xmlns:a16="http://schemas.microsoft.com/office/drawing/2014/main" id="{DD9E3058-78B6-410D-83A3-CC5FEB83ADE7}"/>
              </a:ext>
            </a:extLst>
          </p:cNvPr>
          <p:cNvSpPr>
            <a:spLocks noGrp="1"/>
          </p:cNvSpPr>
          <p:nvPr>
            <p:ph idx="1"/>
          </p:nvPr>
        </p:nvSpPr>
        <p:spPr>
          <a:xfrm>
            <a:off x="559639" y="1794294"/>
            <a:ext cx="7886700" cy="425075"/>
          </a:xfrm>
        </p:spPr>
        <p:txBody>
          <a:bodyPr>
            <a:normAutofit fontScale="92500" lnSpcReduction="10000"/>
          </a:bodyPr>
          <a:lstStyle/>
          <a:p>
            <a:pPr marL="0" indent="0">
              <a:buNone/>
            </a:pPr>
            <a:r>
              <a:rPr lang="en-US" sz="2800" dirty="0"/>
              <a:t>Scan verses 26-43 as we point out the highlights.</a:t>
            </a:r>
          </a:p>
        </p:txBody>
      </p:sp>
    </p:spTree>
    <p:extLst>
      <p:ext uri="{BB962C8B-B14F-4D97-AF65-F5344CB8AC3E}">
        <p14:creationId xmlns:p14="http://schemas.microsoft.com/office/powerpoint/2010/main" val="3866517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62C92-FBB0-4C9A-8142-1F8D1617D5FD}"/>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EAABD6CD-0D04-4BA0-9004-D46F100F96F3}"/>
              </a:ext>
            </a:extLst>
          </p:cNvPr>
          <p:cNvPicPr>
            <a:picLocks noGrp="1" noChangeAspect="1"/>
          </p:cNvPicPr>
          <p:nvPr>
            <p:ph idx="1"/>
          </p:nvPr>
        </p:nvPicPr>
        <p:blipFill>
          <a:blip r:embed="rId2"/>
          <a:stretch>
            <a:fillRect/>
          </a:stretch>
        </p:blipFill>
        <p:spPr>
          <a:xfrm>
            <a:off x="-250907" y="-114300"/>
            <a:ext cx="9394907" cy="5873414"/>
          </a:xfrm>
          <a:prstGeom prst="rect">
            <a:avLst/>
          </a:prstGeom>
        </p:spPr>
      </p:pic>
      <p:grpSp>
        <p:nvGrpSpPr>
          <p:cNvPr id="10" name="Group 9">
            <a:extLst>
              <a:ext uri="{FF2B5EF4-FFF2-40B4-BE49-F238E27FC236}">
                <a16:creationId xmlns:a16="http://schemas.microsoft.com/office/drawing/2014/main" id="{9D4D1900-399B-4F6F-8295-66FE49792DEC}"/>
              </a:ext>
            </a:extLst>
          </p:cNvPr>
          <p:cNvGrpSpPr/>
          <p:nvPr/>
        </p:nvGrpSpPr>
        <p:grpSpPr>
          <a:xfrm>
            <a:off x="-250907" y="926519"/>
            <a:ext cx="5521647" cy="2882893"/>
            <a:chOff x="27585" y="584211"/>
            <a:chExt cx="5367489" cy="2882893"/>
          </a:xfrm>
        </p:grpSpPr>
        <p:grpSp>
          <p:nvGrpSpPr>
            <p:cNvPr id="8" name="Group 7">
              <a:extLst>
                <a:ext uri="{FF2B5EF4-FFF2-40B4-BE49-F238E27FC236}">
                  <a16:creationId xmlns:a16="http://schemas.microsoft.com/office/drawing/2014/main" id="{3845F8BB-B831-41EF-89BF-D27387998DAD}"/>
                </a:ext>
              </a:extLst>
            </p:cNvPr>
            <p:cNvGrpSpPr/>
            <p:nvPr/>
          </p:nvGrpSpPr>
          <p:grpSpPr>
            <a:xfrm>
              <a:off x="27585" y="584211"/>
              <a:ext cx="3788309" cy="2882893"/>
              <a:chOff x="27585" y="584211"/>
              <a:chExt cx="3788309" cy="2882893"/>
            </a:xfrm>
          </p:grpSpPr>
          <p:sp>
            <p:nvSpPr>
              <p:cNvPr id="6" name="Rectangle 5">
                <a:extLst>
                  <a:ext uri="{FF2B5EF4-FFF2-40B4-BE49-F238E27FC236}">
                    <a16:creationId xmlns:a16="http://schemas.microsoft.com/office/drawing/2014/main" id="{11213D5C-3178-4518-9AD0-ECF6B1693ED0}"/>
                  </a:ext>
                </a:extLst>
              </p:cNvPr>
              <p:cNvSpPr/>
              <p:nvPr/>
            </p:nvSpPr>
            <p:spPr>
              <a:xfrm>
                <a:off x="27585" y="584211"/>
                <a:ext cx="3788309" cy="2882893"/>
              </a:xfrm>
              <a:prstGeom prst="rect">
                <a:avLst/>
              </a:prstGeom>
              <a:solidFill>
                <a:srgbClr val="080050"/>
              </a:solidFill>
              <a:ln>
                <a:solidFill>
                  <a:srgbClr val="080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84C49E3-C42B-48C7-B7BD-0B870AAF3C4A}"/>
                  </a:ext>
                </a:extLst>
              </p:cNvPr>
              <p:cNvSpPr txBox="1"/>
              <p:nvPr/>
            </p:nvSpPr>
            <p:spPr>
              <a:xfrm>
                <a:off x="262053" y="817283"/>
                <a:ext cx="3429000" cy="2308324"/>
              </a:xfrm>
              <a:prstGeom prst="rect">
                <a:avLst/>
              </a:prstGeom>
              <a:noFill/>
            </p:spPr>
            <p:txBody>
              <a:bodyPr wrap="square" rtlCol="0">
                <a:spAutoFit/>
              </a:bodyPr>
              <a:lstStyle/>
              <a:p>
                <a:r>
                  <a:rPr lang="en-US" sz="2400" b="1" dirty="0">
                    <a:solidFill>
                      <a:schemeClr val="bg1">
                        <a:lumMod val="95000"/>
                      </a:schemeClr>
                    </a:solidFill>
                  </a:rPr>
                  <a:t>29  Then Joshua passed from </a:t>
                </a:r>
                <a:r>
                  <a:rPr lang="en-US" sz="2400" b="1" dirty="0" err="1">
                    <a:solidFill>
                      <a:schemeClr val="bg1">
                        <a:lumMod val="95000"/>
                      </a:schemeClr>
                    </a:solidFill>
                  </a:rPr>
                  <a:t>Makkedah</a:t>
                </a:r>
                <a:r>
                  <a:rPr lang="en-US" sz="2400" b="1" dirty="0">
                    <a:solidFill>
                      <a:schemeClr val="bg1">
                        <a:lumMod val="95000"/>
                      </a:schemeClr>
                    </a:solidFill>
                  </a:rPr>
                  <a:t>, and all Israel with him, unto </a:t>
                </a:r>
                <a:r>
                  <a:rPr lang="en-US" sz="2400" b="1" dirty="0" err="1">
                    <a:solidFill>
                      <a:schemeClr val="bg1">
                        <a:lumMod val="95000"/>
                      </a:schemeClr>
                    </a:solidFill>
                  </a:rPr>
                  <a:t>Libnah</a:t>
                </a:r>
                <a:r>
                  <a:rPr lang="en-US" sz="2400" b="1" dirty="0">
                    <a:solidFill>
                      <a:schemeClr val="bg1">
                        <a:lumMod val="95000"/>
                      </a:schemeClr>
                    </a:solidFill>
                  </a:rPr>
                  <a:t>, and fought against </a:t>
                </a:r>
                <a:r>
                  <a:rPr lang="en-US" sz="2400" b="1" dirty="0" err="1">
                    <a:solidFill>
                      <a:schemeClr val="bg1">
                        <a:lumMod val="95000"/>
                      </a:schemeClr>
                    </a:solidFill>
                  </a:rPr>
                  <a:t>Libnah</a:t>
                </a:r>
                <a:r>
                  <a:rPr lang="en-US" sz="2400" b="1" dirty="0">
                    <a:solidFill>
                      <a:schemeClr val="bg1">
                        <a:lumMod val="95000"/>
                      </a:schemeClr>
                    </a:solidFill>
                  </a:rPr>
                  <a:t>: 30  And the LORD delivered it also…</a:t>
                </a:r>
              </a:p>
            </p:txBody>
          </p:sp>
        </p:grpSp>
        <p:sp>
          <p:nvSpPr>
            <p:cNvPr id="9" name="Oval 8">
              <a:extLst>
                <a:ext uri="{FF2B5EF4-FFF2-40B4-BE49-F238E27FC236}">
                  <a16:creationId xmlns:a16="http://schemas.microsoft.com/office/drawing/2014/main" id="{01BC64A2-D3FE-46A8-B622-405F8244AA91}"/>
                </a:ext>
              </a:extLst>
            </p:cNvPr>
            <p:cNvSpPr/>
            <p:nvPr/>
          </p:nvSpPr>
          <p:spPr>
            <a:xfrm>
              <a:off x="4615215" y="2454418"/>
              <a:ext cx="779859" cy="765983"/>
            </a:xfrm>
            <a:prstGeom prst="ellipse">
              <a:avLst/>
            </a:prstGeom>
            <a:solidFill>
              <a:schemeClr val="dk1">
                <a:alpha val="34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4850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62C92-FBB0-4C9A-8142-1F8D1617D5FD}"/>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EAABD6CD-0D04-4BA0-9004-D46F100F96F3}"/>
              </a:ext>
            </a:extLst>
          </p:cNvPr>
          <p:cNvPicPr>
            <a:picLocks noGrp="1" noChangeAspect="1"/>
          </p:cNvPicPr>
          <p:nvPr>
            <p:ph idx="1"/>
          </p:nvPr>
        </p:nvPicPr>
        <p:blipFill>
          <a:blip r:embed="rId2"/>
          <a:stretch>
            <a:fillRect/>
          </a:stretch>
        </p:blipFill>
        <p:spPr>
          <a:xfrm>
            <a:off x="-250907" y="-114300"/>
            <a:ext cx="9394907" cy="5873414"/>
          </a:xfrm>
          <a:prstGeom prst="rect">
            <a:avLst/>
          </a:prstGeom>
        </p:spPr>
      </p:pic>
      <p:grpSp>
        <p:nvGrpSpPr>
          <p:cNvPr id="10" name="Group 9">
            <a:extLst>
              <a:ext uri="{FF2B5EF4-FFF2-40B4-BE49-F238E27FC236}">
                <a16:creationId xmlns:a16="http://schemas.microsoft.com/office/drawing/2014/main" id="{9D4D1900-399B-4F6F-8295-66FE49792DEC}"/>
              </a:ext>
            </a:extLst>
          </p:cNvPr>
          <p:cNvGrpSpPr/>
          <p:nvPr/>
        </p:nvGrpSpPr>
        <p:grpSpPr>
          <a:xfrm>
            <a:off x="-250907" y="926519"/>
            <a:ext cx="5521647" cy="3402173"/>
            <a:chOff x="27585" y="584211"/>
            <a:chExt cx="5367489" cy="3402173"/>
          </a:xfrm>
        </p:grpSpPr>
        <p:grpSp>
          <p:nvGrpSpPr>
            <p:cNvPr id="8" name="Group 7">
              <a:extLst>
                <a:ext uri="{FF2B5EF4-FFF2-40B4-BE49-F238E27FC236}">
                  <a16:creationId xmlns:a16="http://schemas.microsoft.com/office/drawing/2014/main" id="{3845F8BB-B831-41EF-89BF-D27387998DAD}"/>
                </a:ext>
              </a:extLst>
            </p:cNvPr>
            <p:cNvGrpSpPr/>
            <p:nvPr/>
          </p:nvGrpSpPr>
          <p:grpSpPr>
            <a:xfrm>
              <a:off x="27585" y="584211"/>
              <a:ext cx="3788309" cy="3257292"/>
              <a:chOff x="27585" y="584211"/>
              <a:chExt cx="3788309" cy="3257292"/>
            </a:xfrm>
          </p:grpSpPr>
          <p:sp>
            <p:nvSpPr>
              <p:cNvPr id="6" name="Rectangle 5">
                <a:extLst>
                  <a:ext uri="{FF2B5EF4-FFF2-40B4-BE49-F238E27FC236}">
                    <a16:creationId xmlns:a16="http://schemas.microsoft.com/office/drawing/2014/main" id="{11213D5C-3178-4518-9AD0-ECF6B1693ED0}"/>
                  </a:ext>
                </a:extLst>
              </p:cNvPr>
              <p:cNvSpPr/>
              <p:nvPr/>
            </p:nvSpPr>
            <p:spPr>
              <a:xfrm>
                <a:off x="27585" y="584211"/>
                <a:ext cx="3788309" cy="3257292"/>
              </a:xfrm>
              <a:prstGeom prst="rect">
                <a:avLst/>
              </a:prstGeom>
              <a:solidFill>
                <a:srgbClr val="080050"/>
              </a:solidFill>
              <a:ln>
                <a:solidFill>
                  <a:srgbClr val="080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84C49E3-C42B-48C7-B7BD-0B870AAF3C4A}"/>
                  </a:ext>
                </a:extLst>
              </p:cNvPr>
              <p:cNvSpPr txBox="1"/>
              <p:nvPr/>
            </p:nvSpPr>
            <p:spPr>
              <a:xfrm>
                <a:off x="271487" y="689363"/>
                <a:ext cx="3429000" cy="3046988"/>
              </a:xfrm>
              <a:prstGeom prst="rect">
                <a:avLst/>
              </a:prstGeom>
              <a:noFill/>
            </p:spPr>
            <p:txBody>
              <a:bodyPr wrap="square" rtlCol="0">
                <a:spAutoFit/>
              </a:bodyPr>
              <a:lstStyle/>
              <a:p>
                <a:r>
                  <a:rPr lang="en-US" sz="2400" b="1" dirty="0">
                    <a:solidFill>
                      <a:schemeClr val="bg1">
                        <a:lumMod val="95000"/>
                      </a:schemeClr>
                    </a:solidFill>
                  </a:rPr>
                  <a:t>31  And Joshua passed from </a:t>
                </a:r>
                <a:r>
                  <a:rPr lang="en-US" sz="2400" b="1" dirty="0" err="1">
                    <a:solidFill>
                      <a:schemeClr val="bg1">
                        <a:lumMod val="95000"/>
                      </a:schemeClr>
                    </a:solidFill>
                  </a:rPr>
                  <a:t>Libnah</a:t>
                </a:r>
                <a:r>
                  <a:rPr lang="en-US" sz="2400" b="1" dirty="0">
                    <a:solidFill>
                      <a:schemeClr val="bg1">
                        <a:lumMod val="95000"/>
                      </a:schemeClr>
                    </a:solidFill>
                  </a:rPr>
                  <a:t>, and all Israel with him, unto Lachish, and encamped against it, and fought against it: 32  And the LORD delivered Lachish into the hand of Israel…</a:t>
                </a:r>
              </a:p>
            </p:txBody>
          </p:sp>
        </p:grpSp>
        <p:sp>
          <p:nvSpPr>
            <p:cNvPr id="9" name="Oval 8">
              <a:extLst>
                <a:ext uri="{FF2B5EF4-FFF2-40B4-BE49-F238E27FC236}">
                  <a16:creationId xmlns:a16="http://schemas.microsoft.com/office/drawing/2014/main" id="{01BC64A2-D3FE-46A8-B622-405F8244AA91}"/>
                </a:ext>
              </a:extLst>
            </p:cNvPr>
            <p:cNvSpPr/>
            <p:nvPr/>
          </p:nvSpPr>
          <p:spPr>
            <a:xfrm>
              <a:off x="4615215" y="3220401"/>
              <a:ext cx="779859" cy="765983"/>
            </a:xfrm>
            <a:prstGeom prst="ellipse">
              <a:avLst/>
            </a:prstGeom>
            <a:solidFill>
              <a:schemeClr val="dk1">
                <a:alpha val="34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8583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62C92-FBB0-4C9A-8142-1F8D1617D5FD}"/>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EAABD6CD-0D04-4BA0-9004-D46F100F96F3}"/>
              </a:ext>
            </a:extLst>
          </p:cNvPr>
          <p:cNvPicPr>
            <a:picLocks noGrp="1" noChangeAspect="1"/>
          </p:cNvPicPr>
          <p:nvPr>
            <p:ph idx="1"/>
          </p:nvPr>
        </p:nvPicPr>
        <p:blipFill>
          <a:blip r:embed="rId2"/>
          <a:stretch>
            <a:fillRect/>
          </a:stretch>
        </p:blipFill>
        <p:spPr>
          <a:xfrm>
            <a:off x="-250907" y="-114300"/>
            <a:ext cx="9394907" cy="5873414"/>
          </a:xfrm>
          <a:prstGeom prst="rect">
            <a:avLst/>
          </a:prstGeom>
        </p:spPr>
      </p:pic>
      <p:grpSp>
        <p:nvGrpSpPr>
          <p:cNvPr id="10" name="Group 9">
            <a:extLst>
              <a:ext uri="{FF2B5EF4-FFF2-40B4-BE49-F238E27FC236}">
                <a16:creationId xmlns:a16="http://schemas.microsoft.com/office/drawing/2014/main" id="{9D4D1900-399B-4F6F-8295-66FE49792DEC}"/>
              </a:ext>
            </a:extLst>
          </p:cNvPr>
          <p:cNvGrpSpPr/>
          <p:nvPr/>
        </p:nvGrpSpPr>
        <p:grpSpPr>
          <a:xfrm>
            <a:off x="-250907" y="926519"/>
            <a:ext cx="7151183" cy="3436396"/>
            <a:chOff x="27585" y="584211"/>
            <a:chExt cx="6951530" cy="3436396"/>
          </a:xfrm>
        </p:grpSpPr>
        <p:grpSp>
          <p:nvGrpSpPr>
            <p:cNvPr id="8" name="Group 7">
              <a:extLst>
                <a:ext uri="{FF2B5EF4-FFF2-40B4-BE49-F238E27FC236}">
                  <a16:creationId xmlns:a16="http://schemas.microsoft.com/office/drawing/2014/main" id="{3845F8BB-B831-41EF-89BF-D27387998DAD}"/>
                </a:ext>
              </a:extLst>
            </p:cNvPr>
            <p:cNvGrpSpPr/>
            <p:nvPr/>
          </p:nvGrpSpPr>
          <p:grpSpPr>
            <a:xfrm>
              <a:off x="27585" y="584211"/>
              <a:ext cx="3788309" cy="3257292"/>
              <a:chOff x="27585" y="584211"/>
              <a:chExt cx="3788309" cy="3257292"/>
            </a:xfrm>
          </p:grpSpPr>
          <p:sp>
            <p:nvSpPr>
              <p:cNvPr id="6" name="Rectangle 5">
                <a:extLst>
                  <a:ext uri="{FF2B5EF4-FFF2-40B4-BE49-F238E27FC236}">
                    <a16:creationId xmlns:a16="http://schemas.microsoft.com/office/drawing/2014/main" id="{11213D5C-3178-4518-9AD0-ECF6B1693ED0}"/>
                  </a:ext>
                </a:extLst>
              </p:cNvPr>
              <p:cNvSpPr/>
              <p:nvPr/>
            </p:nvSpPr>
            <p:spPr>
              <a:xfrm>
                <a:off x="27585" y="584211"/>
                <a:ext cx="3788309" cy="3257292"/>
              </a:xfrm>
              <a:prstGeom prst="rect">
                <a:avLst/>
              </a:prstGeom>
              <a:solidFill>
                <a:srgbClr val="080050"/>
              </a:solidFill>
              <a:ln>
                <a:solidFill>
                  <a:srgbClr val="080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84C49E3-C42B-48C7-B7BD-0B870AAF3C4A}"/>
                  </a:ext>
                </a:extLst>
              </p:cNvPr>
              <p:cNvSpPr txBox="1"/>
              <p:nvPr/>
            </p:nvSpPr>
            <p:spPr>
              <a:xfrm>
                <a:off x="271487" y="922276"/>
                <a:ext cx="3429000" cy="2308324"/>
              </a:xfrm>
              <a:prstGeom prst="rect">
                <a:avLst/>
              </a:prstGeom>
              <a:noFill/>
            </p:spPr>
            <p:txBody>
              <a:bodyPr wrap="square" rtlCol="0">
                <a:spAutoFit/>
              </a:bodyPr>
              <a:lstStyle/>
              <a:p>
                <a:r>
                  <a:rPr lang="en-US" sz="2400" b="1" dirty="0">
                    <a:solidFill>
                      <a:schemeClr val="bg1">
                        <a:lumMod val="95000"/>
                      </a:schemeClr>
                    </a:solidFill>
                  </a:rPr>
                  <a:t>33  Then </a:t>
                </a:r>
                <a:r>
                  <a:rPr lang="en-US" sz="2400" b="1" dirty="0" err="1">
                    <a:solidFill>
                      <a:schemeClr val="bg1">
                        <a:lumMod val="95000"/>
                      </a:schemeClr>
                    </a:solidFill>
                  </a:rPr>
                  <a:t>Horam</a:t>
                </a:r>
                <a:r>
                  <a:rPr lang="en-US" sz="2400" b="1" dirty="0">
                    <a:solidFill>
                      <a:schemeClr val="bg1">
                        <a:lumMod val="95000"/>
                      </a:schemeClr>
                    </a:solidFill>
                  </a:rPr>
                  <a:t> king of Gezer came up to help Lachish; and Joshua smote him and his people, until he had left him none remaining. </a:t>
                </a:r>
              </a:p>
            </p:txBody>
          </p:sp>
        </p:grpSp>
        <p:sp>
          <p:nvSpPr>
            <p:cNvPr id="9" name="Oval 8">
              <a:extLst>
                <a:ext uri="{FF2B5EF4-FFF2-40B4-BE49-F238E27FC236}">
                  <a16:creationId xmlns:a16="http://schemas.microsoft.com/office/drawing/2014/main" id="{01BC64A2-D3FE-46A8-B622-405F8244AA91}"/>
                </a:ext>
              </a:extLst>
            </p:cNvPr>
            <p:cNvSpPr/>
            <p:nvPr/>
          </p:nvSpPr>
          <p:spPr>
            <a:xfrm rot="366619">
              <a:off x="4710351" y="3512954"/>
              <a:ext cx="2268764" cy="507653"/>
            </a:xfrm>
            <a:prstGeom prst="ellipse">
              <a:avLst/>
            </a:prstGeom>
            <a:solidFill>
              <a:schemeClr val="dk1">
                <a:alpha val="34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7069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62C92-FBB0-4C9A-8142-1F8D1617D5FD}"/>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EAABD6CD-0D04-4BA0-9004-D46F100F96F3}"/>
              </a:ext>
            </a:extLst>
          </p:cNvPr>
          <p:cNvPicPr>
            <a:picLocks noGrp="1" noChangeAspect="1"/>
          </p:cNvPicPr>
          <p:nvPr>
            <p:ph idx="1"/>
          </p:nvPr>
        </p:nvPicPr>
        <p:blipFill>
          <a:blip r:embed="rId2"/>
          <a:stretch>
            <a:fillRect/>
          </a:stretch>
        </p:blipFill>
        <p:spPr>
          <a:xfrm>
            <a:off x="-250907" y="-114300"/>
            <a:ext cx="9394907" cy="5873414"/>
          </a:xfrm>
          <a:prstGeom prst="rect">
            <a:avLst/>
          </a:prstGeom>
        </p:spPr>
      </p:pic>
      <p:grpSp>
        <p:nvGrpSpPr>
          <p:cNvPr id="10" name="Group 9">
            <a:extLst>
              <a:ext uri="{FF2B5EF4-FFF2-40B4-BE49-F238E27FC236}">
                <a16:creationId xmlns:a16="http://schemas.microsoft.com/office/drawing/2014/main" id="{9D4D1900-399B-4F6F-8295-66FE49792DEC}"/>
              </a:ext>
            </a:extLst>
          </p:cNvPr>
          <p:cNvGrpSpPr/>
          <p:nvPr/>
        </p:nvGrpSpPr>
        <p:grpSpPr>
          <a:xfrm>
            <a:off x="-250907" y="926519"/>
            <a:ext cx="4822907" cy="3541963"/>
            <a:chOff x="27585" y="584211"/>
            <a:chExt cx="4688257" cy="3541963"/>
          </a:xfrm>
        </p:grpSpPr>
        <p:grpSp>
          <p:nvGrpSpPr>
            <p:cNvPr id="8" name="Group 7">
              <a:extLst>
                <a:ext uri="{FF2B5EF4-FFF2-40B4-BE49-F238E27FC236}">
                  <a16:creationId xmlns:a16="http://schemas.microsoft.com/office/drawing/2014/main" id="{3845F8BB-B831-41EF-89BF-D27387998DAD}"/>
                </a:ext>
              </a:extLst>
            </p:cNvPr>
            <p:cNvGrpSpPr/>
            <p:nvPr/>
          </p:nvGrpSpPr>
          <p:grpSpPr>
            <a:xfrm>
              <a:off x="27585" y="584211"/>
              <a:ext cx="3788309" cy="3257292"/>
              <a:chOff x="27585" y="584211"/>
              <a:chExt cx="3788309" cy="3257292"/>
            </a:xfrm>
          </p:grpSpPr>
          <p:sp>
            <p:nvSpPr>
              <p:cNvPr id="6" name="Rectangle 5">
                <a:extLst>
                  <a:ext uri="{FF2B5EF4-FFF2-40B4-BE49-F238E27FC236}">
                    <a16:creationId xmlns:a16="http://schemas.microsoft.com/office/drawing/2014/main" id="{11213D5C-3178-4518-9AD0-ECF6B1693ED0}"/>
                  </a:ext>
                </a:extLst>
              </p:cNvPr>
              <p:cNvSpPr/>
              <p:nvPr/>
            </p:nvSpPr>
            <p:spPr>
              <a:xfrm>
                <a:off x="27585" y="584211"/>
                <a:ext cx="3788309" cy="3257292"/>
              </a:xfrm>
              <a:prstGeom prst="rect">
                <a:avLst/>
              </a:prstGeom>
              <a:solidFill>
                <a:srgbClr val="080050"/>
              </a:solidFill>
              <a:ln>
                <a:solidFill>
                  <a:srgbClr val="080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84C49E3-C42B-48C7-B7BD-0B870AAF3C4A}"/>
                  </a:ext>
                </a:extLst>
              </p:cNvPr>
              <p:cNvSpPr txBox="1"/>
              <p:nvPr/>
            </p:nvSpPr>
            <p:spPr>
              <a:xfrm>
                <a:off x="271487" y="922276"/>
                <a:ext cx="3429000" cy="2677656"/>
              </a:xfrm>
              <a:prstGeom prst="rect">
                <a:avLst/>
              </a:prstGeom>
              <a:noFill/>
            </p:spPr>
            <p:txBody>
              <a:bodyPr wrap="square" rtlCol="0">
                <a:spAutoFit/>
              </a:bodyPr>
              <a:lstStyle/>
              <a:p>
                <a:r>
                  <a:rPr lang="en-US" sz="2400" b="1" dirty="0">
                    <a:solidFill>
                      <a:schemeClr val="bg1">
                        <a:lumMod val="95000"/>
                      </a:schemeClr>
                    </a:solidFill>
                  </a:rPr>
                  <a:t>34, 35a  And from Lachish Joshua passed unto </a:t>
                </a:r>
                <a:r>
                  <a:rPr lang="en-US" sz="2400" b="1" dirty="0" err="1">
                    <a:solidFill>
                      <a:schemeClr val="bg1">
                        <a:lumMod val="95000"/>
                      </a:schemeClr>
                    </a:solidFill>
                  </a:rPr>
                  <a:t>Eglon</a:t>
                </a:r>
                <a:r>
                  <a:rPr lang="en-US" sz="2400" b="1" dirty="0">
                    <a:solidFill>
                      <a:schemeClr val="bg1">
                        <a:lumMod val="95000"/>
                      </a:schemeClr>
                    </a:solidFill>
                  </a:rPr>
                  <a:t>, and all Israel with him; and they encamped against it, and fought against it: And they took it on that day…</a:t>
                </a:r>
              </a:p>
            </p:txBody>
          </p:sp>
        </p:grpSp>
        <p:sp>
          <p:nvSpPr>
            <p:cNvPr id="9" name="Oval 8">
              <a:extLst>
                <a:ext uri="{FF2B5EF4-FFF2-40B4-BE49-F238E27FC236}">
                  <a16:creationId xmlns:a16="http://schemas.microsoft.com/office/drawing/2014/main" id="{01BC64A2-D3FE-46A8-B622-405F8244AA91}"/>
                </a:ext>
              </a:extLst>
            </p:cNvPr>
            <p:cNvSpPr/>
            <p:nvPr/>
          </p:nvSpPr>
          <p:spPr>
            <a:xfrm>
              <a:off x="3894055" y="3375677"/>
              <a:ext cx="821787" cy="750497"/>
            </a:xfrm>
            <a:prstGeom prst="ellipse">
              <a:avLst/>
            </a:prstGeom>
            <a:solidFill>
              <a:schemeClr val="dk1">
                <a:alpha val="34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8796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62C92-FBB0-4C9A-8142-1F8D1617D5FD}"/>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EAABD6CD-0D04-4BA0-9004-D46F100F96F3}"/>
              </a:ext>
            </a:extLst>
          </p:cNvPr>
          <p:cNvPicPr>
            <a:picLocks noGrp="1" noChangeAspect="1"/>
          </p:cNvPicPr>
          <p:nvPr>
            <p:ph idx="1"/>
          </p:nvPr>
        </p:nvPicPr>
        <p:blipFill>
          <a:blip r:embed="rId2"/>
          <a:stretch>
            <a:fillRect/>
          </a:stretch>
        </p:blipFill>
        <p:spPr>
          <a:xfrm>
            <a:off x="-250907" y="-114300"/>
            <a:ext cx="9394907" cy="5873414"/>
          </a:xfrm>
          <a:prstGeom prst="rect">
            <a:avLst/>
          </a:prstGeom>
        </p:spPr>
      </p:pic>
      <p:grpSp>
        <p:nvGrpSpPr>
          <p:cNvPr id="10" name="Group 9">
            <a:extLst>
              <a:ext uri="{FF2B5EF4-FFF2-40B4-BE49-F238E27FC236}">
                <a16:creationId xmlns:a16="http://schemas.microsoft.com/office/drawing/2014/main" id="{9D4D1900-399B-4F6F-8295-66FE49792DEC}"/>
              </a:ext>
            </a:extLst>
          </p:cNvPr>
          <p:cNvGrpSpPr/>
          <p:nvPr/>
        </p:nvGrpSpPr>
        <p:grpSpPr>
          <a:xfrm>
            <a:off x="-250907" y="926519"/>
            <a:ext cx="7068704" cy="3632540"/>
            <a:chOff x="27585" y="584211"/>
            <a:chExt cx="6871354" cy="3632540"/>
          </a:xfrm>
        </p:grpSpPr>
        <p:grpSp>
          <p:nvGrpSpPr>
            <p:cNvPr id="8" name="Group 7">
              <a:extLst>
                <a:ext uri="{FF2B5EF4-FFF2-40B4-BE49-F238E27FC236}">
                  <a16:creationId xmlns:a16="http://schemas.microsoft.com/office/drawing/2014/main" id="{3845F8BB-B831-41EF-89BF-D27387998DAD}"/>
                </a:ext>
              </a:extLst>
            </p:cNvPr>
            <p:cNvGrpSpPr/>
            <p:nvPr/>
          </p:nvGrpSpPr>
          <p:grpSpPr>
            <a:xfrm>
              <a:off x="27585" y="584211"/>
              <a:ext cx="3788309" cy="3257292"/>
              <a:chOff x="27585" y="584211"/>
              <a:chExt cx="3788309" cy="3257292"/>
            </a:xfrm>
          </p:grpSpPr>
          <p:sp>
            <p:nvSpPr>
              <p:cNvPr id="6" name="Rectangle 5">
                <a:extLst>
                  <a:ext uri="{FF2B5EF4-FFF2-40B4-BE49-F238E27FC236}">
                    <a16:creationId xmlns:a16="http://schemas.microsoft.com/office/drawing/2014/main" id="{11213D5C-3178-4518-9AD0-ECF6B1693ED0}"/>
                  </a:ext>
                </a:extLst>
              </p:cNvPr>
              <p:cNvSpPr/>
              <p:nvPr/>
            </p:nvSpPr>
            <p:spPr>
              <a:xfrm>
                <a:off x="27585" y="584211"/>
                <a:ext cx="3788309" cy="3257292"/>
              </a:xfrm>
              <a:prstGeom prst="rect">
                <a:avLst/>
              </a:prstGeom>
              <a:solidFill>
                <a:srgbClr val="080050"/>
              </a:solidFill>
              <a:ln>
                <a:solidFill>
                  <a:srgbClr val="080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84C49E3-C42B-48C7-B7BD-0B870AAF3C4A}"/>
                  </a:ext>
                </a:extLst>
              </p:cNvPr>
              <p:cNvSpPr txBox="1"/>
              <p:nvPr/>
            </p:nvSpPr>
            <p:spPr>
              <a:xfrm>
                <a:off x="271487" y="1181697"/>
                <a:ext cx="3429000" cy="1569660"/>
              </a:xfrm>
              <a:prstGeom prst="rect">
                <a:avLst/>
              </a:prstGeom>
              <a:noFill/>
            </p:spPr>
            <p:txBody>
              <a:bodyPr wrap="square" rtlCol="0">
                <a:spAutoFit/>
              </a:bodyPr>
              <a:lstStyle/>
              <a:p>
                <a:r>
                  <a:rPr lang="en-US" sz="2400" b="1" dirty="0">
                    <a:solidFill>
                      <a:schemeClr val="bg1">
                        <a:lumMod val="95000"/>
                      </a:schemeClr>
                    </a:solidFill>
                  </a:rPr>
                  <a:t>36  And Joshua went up from </a:t>
                </a:r>
                <a:r>
                  <a:rPr lang="en-US" sz="2400" b="1" dirty="0" err="1">
                    <a:solidFill>
                      <a:schemeClr val="bg1">
                        <a:lumMod val="95000"/>
                      </a:schemeClr>
                    </a:solidFill>
                  </a:rPr>
                  <a:t>Eglon</a:t>
                </a:r>
                <a:r>
                  <a:rPr lang="en-US" sz="2400" b="1" dirty="0">
                    <a:solidFill>
                      <a:schemeClr val="bg1">
                        <a:lumMod val="95000"/>
                      </a:schemeClr>
                    </a:solidFill>
                  </a:rPr>
                  <a:t>, and all Israel with him, unto Hebron; and they fought against it:</a:t>
                </a:r>
              </a:p>
            </p:txBody>
          </p:sp>
        </p:grpSp>
        <p:sp>
          <p:nvSpPr>
            <p:cNvPr id="9" name="Oval 8">
              <a:extLst>
                <a:ext uri="{FF2B5EF4-FFF2-40B4-BE49-F238E27FC236}">
                  <a16:creationId xmlns:a16="http://schemas.microsoft.com/office/drawing/2014/main" id="{01BC64A2-D3FE-46A8-B622-405F8244AA91}"/>
                </a:ext>
              </a:extLst>
            </p:cNvPr>
            <p:cNvSpPr/>
            <p:nvPr/>
          </p:nvSpPr>
          <p:spPr>
            <a:xfrm>
              <a:off x="6077152" y="3466254"/>
              <a:ext cx="821787" cy="750497"/>
            </a:xfrm>
            <a:prstGeom prst="ellipse">
              <a:avLst/>
            </a:prstGeom>
            <a:solidFill>
              <a:schemeClr val="dk1">
                <a:alpha val="34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370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62C92-FBB0-4C9A-8142-1F8D1617D5FD}"/>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EAABD6CD-0D04-4BA0-9004-D46F100F96F3}"/>
              </a:ext>
            </a:extLst>
          </p:cNvPr>
          <p:cNvPicPr>
            <a:picLocks noGrp="1" noChangeAspect="1"/>
          </p:cNvPicPr>
          <p:nvPr>
            <p:ph idx="1"/>
          </p:nvPr>
        </p:nvPicPr>
        <p:blipFill>
          <a:blip r:embed="rId2"/>
          <a:stretch>
            <a:fillRect/>
          </a:stretch>
        </p:blipFill>
        <p:spPr>
          <a:xfrm>
            <a:off x="-250907" y="-114300"/>
            <a:ext cx="9394907" cy="5873414"/>
          </a:xfrm>
          <a:prstGeom prst="rect">
            <a:avLst/>
          </a:prstGeom>
        </p:spPr>
      </p:pic>
      <p:grpSp>
        <p:nvGrpSpPr>
          <p:cNvPr id="10" name="Group 9">
            <a:extLst>
              <a:ext uri="{FF2B5EF4-FFF2-40B4-BE49-F238E27FC236}">
                <a16:creationId xmlns:a16="http://schemas.microsoft.com/office/drawing/2014/main" id="{9D4D1900-399B-4F6F-8295-66FE49792DEC}"/>
              </a:ext>
            </a:extLst>
          </p:cNvPr>
          <p:cNvGrpSpPr/>
          <p:nvPr/>
        </p:nvGrpSpPr>
        <p:grpSpPr>
          <a:xfrm>
            <a:off x="-250908" y="1268016"/>
            <a:ext cx="5912766" cy="3875484"/>
            <a:chOff x="27584" y="925708"/>
            <a:chExt cx="5747688" cy="3875484"/>
          </a:xfrm>
        </p:grpSpPr>
        <p:grpSp>
          <p:nvGrpSpPr>
            <p:cNvPr id="8" name="Group 7">
              <a:extLst>
                <a:ext uri="{FF2B5EF4-FFF2-40B4-BE49-F238E27FC236}">
                  <a16:creationId xmlns:a16="http://schemas.microsoft.com/office/drawing/2014/main" id="{3845F8BB-B831-41EF-89BF-D27387998DAD}"/>
                </a:ext>
              </a:extLst>
            </p:cNvPr>
            <p:cNvGrpSpPr/>
            <p:nvPr/>
          </p:nvGrpSpPr>
          <p:grpSpPr>
            <a:xfrm>
              <a:off x="27584" y="925708"/>
              <a:ext cx="3925169" cy="2532673"/>
              <a:chOff x="27584" y="925708"/>
              <a:chExt cx="3925169" cy="2532673"/>
            </a:xfrm>
          </p:grpSpPr>
          <p:sp>
            <p:nvSpPr>
              <p:cNvPr id="6" name="Rectangle 5">
                <a:extLst>
                  <a:ext uri="{FF2B5EF4-FFF2-40B4-BE49-F238E27FC236}">
                    <a16:creationId xmlns:a16="http://schemas.microsoft.com/office/drawing/2014/main" id="{11213D5C-3178-4518-9AD0-ECF6B1693ED0}"/>
                  </a:ext>
                </a:extLst>
              </p:cNvPr>
              <p:cNvSpPr/>
              <p:nvPr/>
            </p:nvSpPr>
            <p:spPr>
              <a:xfrm>
                <a:off x="27584" y="925708"/>
                <a:ext cx="3925169" cy="2532673"/>
              </a:xfrm>
              <a:prstGeom prst="rect">
                <a:avLst/>
              </a:prstGeom>
              <a:solidFill>
                <a:srgbClr val="080050"/>
              </a:solidFill>
              <a:ln>
                <a:solidFill>
                  <a:srgbClr val="080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84C49E3-C42B-48C7-B7BD-0B870AAF3C4A}"/>
                  </a:ext>
                </a:extLst>
              </p:cNvPr>
              <p:cNvSpPr txBox="1"/>
              <p:nvPr/>
            </p:nvSpPr>
            <p:spPr>
              <a:xfrm>
                <a:off x="275668" y="1302008"/>
                <a:ext cx="3429000" cy="1569660"/>
              </a:xfrm>
              <a:prstGeom prst="rect">
                <a:avLst/>
              </a:prstGeom>
              <a:noFill/>
            </p:spPr>
            <p:txBody>
              <a:bodyPr wrap="square" rtlCol="0">
                <a:spAutoFit/>
              </a:bodyPr>
              <a:lstStyle/>
              <a:p>
                <a:r>
                  <a:rPr lang="en-US" sz="2400" b="1" dirty="0">
                    <a:solidFill>
                      <a:schemeClr val="bg1">
                        <a:lumMod val="95000"/>
                      </a:schemeClr>
                    </a:solidFill>
                  </a:rPr>
                  <a:t>38  And Joshua returned, and all Israel with him, to </a:t>
                </a:r>
                <a:r>
                  <a:rPr lang="en-US" sz="2400" b="1" dirty="0" err="1">
                    <a:solidFill>
                      <a:schemeClr val="bg1">
                        <a:lumMod val="95000"/>
                      </a:schemeClr>
                    </a:solidFill>
                  </a:rPr>
                  <a:t>Debir</a:t>
                </a:r>
                <a:r>
                  <a:rPr lang="en-US" sz="2400" b="1" dirty="0">
                    <a:solidFill>
                      <a:schemeClr val="bg1">
                        <a:lumMod val="95000"/>
                      </a:schemeClr>
                    </a:solidFill>
                  </a:rPr>
                  <a:t>; and fought against it:</a:t>
                </a:r>
              </a:p>
            </p:txBody>
          </p:sp>
        </p:grpSp>
        <p:sp>
          <p:nvSpPr>
            <p:cNvPr id="9" name="Oval 8">
              <a:extLst>
                <a:ext uri="{FF2B5EF4-FFF2-40B4-BE49-F238E27FC236}">
                  <a16:creationId xmlns:a16="http://schemas.microsoft.com/office/drawing/2014/main" id="{01BC64A2-D3FE-46A8-B622-405F8244AA91}"/>
                </a:ext>
              </a:extLst>
            </p:cNvPr>
            <p:cNvSpPr/>
            <p:nvPr/>
          </p:nvSpPr>
          <p:spPr>
            <a:xfrm>
              <a:off x="4953485" y="4050695"/>
              <a:ext cx="821787" cy="750497"/>
            </a:xfrm>
            <a:prstGeom prst="ellipse">
              <a:avLst/>
            </a:prstGeom>
            <a:solidFill>
              <a:schemeClr val="dk1">
                <a:alpha val="34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9267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62C92-FBB0-4C9A-8142-1F8D1617D5FD}"/>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EAABD6CD-0D04-4BA0-9004-D46F100F96F3}"/>
              </a:ext>
            </a:extLst>
          </p:cNvPr>
          <p:cNvPicPr>
            <a:picLocks noGrp="1" noChangeAspect="1"/>
          </p:cNvPicPr>
          <p:nvPr>
            <p:ph idx="1"/>
          </p:nvPr>
        </p:nvPicPr>
        <p:blipFill>
          <a:blip r:embed="rId2"/>
          <a:stretch>
            <a:fillRect/>
          </a:stretch>
        </p:blipFill>
        <p:spPr>
          <a:xfrm>
            <a:off x="-483820" y="-243696"/>
            <a:ext cx="9394907" cy="5873414"/>
          </a:xfrm>
          <a:prstGeom prst="rect">
            <a:avLst/>
          </a:prstGeom>
        </p:spPr>
      </p:pic>
      <p:grpSp>
        <p:nvGrpSpPr>
          <p:cNvPr id="10" name="Group 9">
            <a:extLst>
              <a:ext uri="{FF2B5EF4-FFF2-40B4-BE49-F238E27FC236}">
                <a16:creationId xmlns:a16="http://schemas.microsoft.com/office/drawing/2014/main" id="{9D4D1900-399B-4F6F-8295-66FE49792DEC}"/>
              </a:ext>
            </a:extLst>
          </p:cNvPr>
          <p:cNvGrpSpPr/>
          <p:nvPr/>
        </p:nvGrpSpPr>
        <p:grpSpPr>
          <a:xfrm>
            <a:off x="-424182" y="732359"/>
            <a:ext cx="8540334" cy="5661063"/>
            <a:chOff x="219108" y="991823"/>
            <a:chExt cx="7637184" cy="4933113"/>
          </a:xfrm>
        </p:grpSpPr>
        <p:sp>
          <p:nvSpPr>
            <p:cNvPr id="9" name="Oval 8">
              <a:extLst>
                <a:ext uri="{FF2B5EF4-FFF2-40B4-BE49-F238E27FC236}">
                  <a16:creationId xmlns:a16="http://schemas.microsoft.com/office/drawing/2014/main" id="{01BC64A2-D3FE-46A8-B622-405F8244AA91}"/>
                </a:ext>
              </a:extLst>
            </p:cNvPr>
            <p:cNvSpPr/>
            <p:nvPr/>
          </p:nvSpPr>
          <p:spPr>
            <a:xfrm rot="20703712">
              <a:off x="876644" y="991823"/>
              <a:ext cx="6979648" cy="4933113"/>
            </a:xfrm>
            <a:prstGeom prst="ellipse">
              <a:avLst/>
            </a:prstGeom>
            <a:solidFill>
              <a:schemeClr val="dk1">
                <a:alpha val="34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3845F8BB-B831-41EF-89BF-D27387998DAD}"/>
                </a:ext>
              </a:extLst>
            </p:cNvPr>
            <p:cNvGrpSpPr/>
            <p:nvPr/>
          </p:nvGrpSpPr>
          <p:grpSpPr>
            <a:xfrm>
              <a:off x="219108" y="1157101"/>
              <a:ext cx="3925169" cy="2532673"/>
              <a:chOff x="219108" y="1157101"/>
              <a:chExt cx="3925169" cy="2532673"/>
            </a:xfrm>
          </p:grpSpPr>
          <p:sp>
            <p:nvSpPr>
              <p:cNvPr id="6" name="Rectangle 5">
                <a:extLst>
                  <a:ext uri="{FF2B5EF4-FFF2-40B4-BE49-F238E27FC236}">
                    <a16:creationId xmlns:a16="http://schemas.microsoft.com/office/drawing/2014/main" id="{11213D5C-3178-4518-9AD0-ECF6B1693ED0}"/>
                  </a:ext>
                </a:extLst>
              </p:cNvPr>
              <p:cNvSpPr/>
              <p:nvPr/>
            </p:nvSpPr>
            <p:spPr>
              <a:xfrm>
                <a:off x="219108" y="1157101"/>
                <a:ext cx="3925169" cy="2532673"/>
              </a:xfrm>
              <a:prstGeom prst="rect">
                <a:avLst/>
              </a:prstGeom>
              <a:solidFill>
                <a:srgbClr val="080050"/>
              </a:solidFill>
              <a:ln>
                <a:solidFill>
                  <a:srgbClr val="080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84C49E3-C42B-48C7-B7BD-0B870AAF3C4A}"/>
                  </a:ext>
                </a:extLst>
              </p:cNvPr>
              <p:cNvSpPr txBox="1"/>
              <p:nvPr/>
            </p:nvSpPr>
            <p:spPr>
              <a:xfrm>
                <a:off x="467191" y="1481808"/>
                <a:ext cx="3429000" cy="1938992"/>
              </a:xfrm>
              <a:prstGeom prst="rect">
                <a:avLst/>
              </a:prstGeom>
              <a:noFill/>
            </p:spPr>
            <p:txBody>
              <a:bodyPr wrap="square" rtlCol="0">
                <a:spAutoFit/>
              </a:bodyPr>
              <a:lstStyle/>
              <a:p>
                <a:r>
                  <a:rPr lang="en-US" sz="2400" b="1" dirty="0">
                    <a:solidFill>
                      <a:schemeClr val="bg1">
                        <a:lumMod val="95000"/>
                      </a:schemeClr>
                    </a:solidFill>
                  </a:rPr>
                  <a:t>41  And Joshua smote them from </a:t>
                </a:r>
                <a:r>
                  <a:rPr lang="en-US" sz="2400" b="1" dirty="0" err="1">
                    <a:solidFill>
                      <a:schemeClr val="bg1">
                        <a:lumMod val="95000"/>
                      </a:schemeClr>
                    </a:solidFill>
                  </a:rPr>
                  <a:t>Kadeshbarnea</a:t>
                </a:r>
                <a:r>
                  <a:rPr lang="en-US" sz="2400" b="1" dirty="0">
                    <a:solidFill>
                      <a:schemeClr val="bg1">
                        <a:lumMod val="95000"/>
                      </a:schemeClr>
                    </a:solidFill>
                  </a:rPr>
                  <a:t> even unto Gaza, and all the country of Goshen, even unto Gibeon.   </a:t>
                </a:r>
              </a:p>
            </p:txBody>
          </p:sp>
        </p:grpSp>
      </p:grpSp>
    </p:spTree>
    <p:extLst>
      <p:ext uri="{BB962C8B-B14F-4D97-AF65-F5344CB8AC3E}">
        <p14:creationId xmlns:p14="http://schemas.microsoft.com/office/powerpoint/2010/main" val="176268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3025931" y="3200180"/>
            <a:ext cx="5392000" cy="1670436"/>
            <a:chOff x="1669075" y="2714873"/>
            <a:chExt cx="5392000" cy="1670436"/>
          </a:xfrm>
          <a:solidFill>
            <a:schemeClr val="tx1">
              <a:lumMod val="50000"/>
              <a:lumOff val="50000"/>
              <a:alpha val="10000"/>
            </a:schemeClr>
          </a:solidFill>
        </p:grpSpPr>
        <p:grpSp>
          <p:nvGrpSpPr>
            <p:cNvPr id="28" name="Group 27"/>
            <p:cNvGrpSpPr/>
            <p:nvPr/>
          </p:nvGrpSpPr>
          <p:grpSpPr>
            <a:xfrm flipH="1">
              <a:off x="1719079" y="2714873"/>
              <a:ext cx="2671387" cy="1624491"/>
              <a:chOff x="4366716" y="2714873"/>
              <a:chExt cx="2671387" cy="1624491"/>
            </a:xfrm>
            <a:grpFill/>
          </p:grpSpPr>
          <p:sp>
            <p:nvSpPr>
              <p:cNvPr id="35" name="Freeform 34"/>
              <p:cNvSpPr>
                <a:spLocks noChangeArrowheads="1"/>
              </p:cNvSpPr>
              <p:nvPr/>
            </p:nvSpPr>
            <p:spPr bwMode="auto">
              <a:xfrm>
                <a:off x="4366716" y="3896321"/>
                <a:ext cx="2671387" cy="443043"/>
              </a:xfrm>
              <a:custGeom>
                <a:avLst/>
                <a:gdLst>
                  <a:gd name="T0" fmla="*/ 3595 w 3596"/>
                  <a:gd name="T1" fmla="*/ 0 h 600"/>
                  <a:gd name="T2" fmla="*/ 3595 w 3596"/>
                  <a:gd name="T3" fmla="*/ 0 h 600"/>
                  <a:gd name="T4" fmla="*/ 3565 w 3596"/>
                  <a:gd name="T5" fmla="*/ 599 h 600"/>
                  <a:gd name="T6" fmla="*/ 0 w 3596"/>
                  <a:gd name="T7" fmla="*/ 599 h 600"/>
                  <a:gd name="T8" fmla="*/ 0 w 3596"/>
                  <a:gd name="T9" fmla="*/ 90 h 600"/>
                  <a:gd name="T10" fmla="*/ 1588 w 3596"/>
                  <a:gd name="T11" fmla="*/ 90 h 600"/>
                  <a:gd name="T12" fmla="*/ 3595 w 3596"/>
                  <a:gd name="T13" fmla="*/ 0 h 600"/>
                </a:gdLst>
                <a:ahLst/>
                <a:cxnLst>
                  <a:cxn ang="0">
                    <a:pos x="T0" y="T1"/>
                  </a:cxn>
                  <a:cxn ang="0">
                    <a:pos x="T2" y="T3"/>
                  </a:cxn>
                  <a:cxn ang="0">
                    <a:pos x="T4" y="T5"/>
                  </a:cxn>
                  <a:cxn ang="0">
                    <a:pos x="T6" y="T7"/>
                  </a:cxn>
                  <a:cxn ang="0">
                    <a:pos x="T8" y="T9"/>
                  </a:cxn>
                  <a:cxn ang="0">
                    <a:pos x="T10" y="T11"/>
                  </a:cxn>
                  <a:cxn ang="0">
                    <a:pos x="T12" y="T13"/>
                  </a:cxn>
                </a:cxnLst>
                <a:rect l="0" t="0" r="r" b="b"/>
                <a:pathLst>
                  <a:path w="3596" h="600">
                    <a:moveTo>
                      <a:pt x="3595" y="0"/>
                    </a:moveTo>
                    <a:lnTo>
                      <a:pt x="3595" y="0"/>
                    </a:lnTo>
                    <a:cubicBezTo>
                      <a:pt x="3565" y="599"/>
                      <a:pt x="3565" y="599"/>
                      <a:pt x="3565" y="599"/>
                    </a:cubicBezTo>
                    <a:cubicBezTo>
                      <a:pt x="0" y="599"/>
                      <a:pt x="0" y="599"/>
                      <a:pt x="0" y="599"/>
                    </a:cubicBezTo>
                    <a:cubicBezTo>
                      <a:pt x="0" y="90"/>
                      <a:pt x="0" y="90"/>
                      <a:pt x="0" y="90"/>
                    </a:cubicBezTo>
                    <a:cubicBezTo>
                      <a:pt x="0" y="90"/>
                      <a:pt x="570" y="90"/>
                      <a:pt x="1588" y="90"/>
                    </a:cubicBezTo>
                    <a:cubicBezTo>
                      <a:pt x="2636" y="90"/>
                      <a:pt x="3595" y="0"/>
                      <a:pt x="3595" y="0"/>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6" name="Freeform 35"/>
              <p:cNvSpPr>
                <a:spLocks noChangeArrowheads="1"/>
              </p:cNvSpPr>
              <p:nvPr/>
            </p:nvSpPr>
            <p:spPr bwMode="auto">
              <a:xfrm>
                <a:off x="4366716" y="3207143"/>
                <a:ext cx="2671387" cy="754814"/>
              </a:xfrm>
              <a:custGeom>
                <a:avLst/>
                <a:gdLst>
                  <a:gd name="T0" fmla="*/ 0 w 3596"/>
                  <a:gd name="T1" fmla="*/ 1018 h 1019"/>
                  <a:gd name="T2" fmla="*/ 0 w 3596"/>
                  <a:gd name="T3" fmla="*/ 1018 h 1019"/>
                  <a:gd name="T4" fmla="*/ 1588 w 3596"/>
                  <a:gd name="T5" fmla="*/ 1018 h 1019"/>
                  <a:gd name="T6" fmla="*/ 3595 w 3596"/>
                  <a:gd name="T7" fmla="*/ 928 h 1019"/>
                  <a:gd name="T8" fmla="*/ 3295 w 3596"/>
                  <a:gd name="T9" fmla="*/ 629 h 1019"/>
                  <a:gd name="T10" fmla="*/ 2636 w 3596"/>
                  <a:gd name="T11" fmla="*/ 0 h 1019"/>
                  <a:gd name="T12" fmla="*/ 0 w 3596"/>
                  <a:gd name="T13" fmla="*/ 1018 h 1019"/>
                </a:gdLst>
                <a:ahLst/>
                <a:cxnLst>
                  <a:cxn ang="0">
                    <a:pos x="T0" y="T1"/>
                  </a:cxn>
                  <a:cxn ang="0">
                    <a:pos x="T2" y="T3"/>
                  </a:cxn>
                  <a:cxn ang="0">
                    <a:pos x="T4" y="T5"/>
                  </a:cxn>
                  <a:cxn ang="0">
                    <a:pos x="T6" y="T7"/>
                  </a:cxn>
                  <a:cxn ang="0">
                    <a:pos x="T8" y="T9"/>
                  </a:cxn>
                  <a:cxn ang="0">
                    <a:pos x="T10" y="T11"/>
                  </a:cxn>
                  <a:cxn ang="0">
                    <a:pos x="T12" y="T13"/>
                  </a:cxn>
                </a:cxnLst>
                <a:rect l="0" t="0" r="r" b="b"/>
                <a:pathLst>
                  <a:path w="3596" h="1019">
                    <a:moveTo>
                      <a:pt x="0" y="1018"/>
                    </a:moveTo>
                    <a:lnTo>
                      <a:pt x="0" y="1018"/>
                    </a:lnTo>
                    <a:cubicBezTo>
                      <a:pt x="0" y="1018"/>
                      <a:pt x="570" y="1018"/>
                      <a:pt x="1588" y="1018"/>
                    </a:cubicBezTo>
                    <a:cubicBezTo>
                      <a:pt x="2636" y="1018"/>
                      <a:pt x="3595" y="928"/>
                      <a:pt x="3595" y="928"/>
                    </a:cubicBezTo>
                    <a:cubicBezTo>
                      <a:pt x="3295" y="629"/>
                      <a:pt x="3295" y="629"/>
                      <a:pt x="3295" y="629"/>
                    </a:cubicBezTo>
                    <a:cubicBezTo>
                      <a:pt x="2636" y="0"/>
                      <a:pt x="2636" y="0"/>
                      <a:pt x="2636" y="0"/>
                    </a:cubicBezTo>
                    <a:cubicBezTo>
                      <a:pt x="2636" y="0"/>
                      <a:pt x="419" y="60"/>
                      <a:pt x="0" y="1018"/>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7" name="Freeform 36"/>
              <p:cNvSpPr>
                <a:spLocks noChangeArrowheads="1"/>
              </p:cNvSpPr>
              <p:nvPr/>
            </p:nvSpPr>
            <p:spPr bwMode="auto">
              <a:xfrm>
                <a:off x="4366716" y="3207143"/>
                <a:ext cx="2559805" cy="754814"/>
              </a:xfrm>
              <a:custGeom>
                <a:avLst/>
                <a:gdLst>
                  <a:gd name="T0" fmla="*/ 3445 w 3446"/>
                  <a:gd name="T1" fmla="*/ 599 h 1019"/>
                  <a:gd name="T2" fmla="*/ 3445 w 3446"/>
                  <a:gd name="T3" fmla="*/ 599 h 1019"/>
                  <a:gd name="T4" fmla="*/ 2636 w 3446"/>
                  <a:gd name="T5" fmla="*/ 0 h 1019"/>
                  <a:gd name="T6" fmla="*/ 0 w 3446"/>
                  <a:gd name="T7" fmla="*/ 1018 h 1019"/>
                  <a:gd name="T8" fmla="*/ 3445 w 3446"/>
                  <a:gd name="T9" fmla="*/ 599 h 1019"/>
                </a:gdLst>
                <a:ahLst/>
                <a:cxnLst>
                  <a:cxn ang="0">
                    <a:pos x="T0" y="T1"/>
                  </a:cxn>
                  <a:cxn ang="0">
                    <a:pos x="T2" y="T3"/>
                  </a:cxn>
                  <a:cxn ang="0">
                    <a:pos x="T4" y="T5"/>
                  </a:cxn>
                  <a:cxn ang="0">
                    <a:pos x="T6" y="T7"/>
                  </a:cxn>
                  <a:cxn ang="0">
                    <a:pos x="T8" y="T9"/>
                  </a:cxn>
                </a:cxnLst>
                <a:rect l="0" t="0" r="r" b="b"/>
                <a:pathLst>
                  <a:path w="3446" h="1019">
                    <a:moveTo>
                      <a:pt x="3445" y="599"/>
                    </a:moveTo>
                    <a:lnTo>
                      <a:pt x="3445" y="599"/>
                    </a:lnTo>
                    <a:cubicBezTo>
                      <a:pt x="3025" y="240"/>
                      <a:pt x="2636" y="0"/>
                      <a:pt x="2636" y="0"/>
                    </a:cubicBezTo>
                    <a:cubicBezTo>
                      <a:pt x="2636" y="0"/>
                      <a:pt x="419" y="60"/>
                      <a:pt x="0" y="1018"/>
                    </a:cubicBezTo>
                    <a:cubicBezTo>
                      <a:pt x="0" y="1018"/>
                      <a:pt x="1528" y="360"/>
                      <a:pt x="3445" y="599"/>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8" name="Freeform 37"/>
              <p:cNvSpPr>
                <a:spLocks noChangeArrowheads="1"/>
              </p:cNvSpPr>
              <p:nvPr/>
            </p:nvSpPr>
            <p:spPr bwMode="auto">
              <a:xfrm>
                <a:off x="4366716" y="2714873"/>
                <a:ext cx="2293980" cy="1247084"/>
              </a:xfrm>
              <a:custGeom>
                <a:avLst/>
                <a:gdLst>
                  <a:gd name="T0" fmla="*/ 0 w 3087"/>
                  <a:gd name="T1" fmla="*/ 1677 h 1678"/>
                  <a:gd name="T2" fmla="*/ 0 w 3087"/>
                  <a:gd name="T3" fmla="*/ 1677 h 1678"/>
                  <a:gd name="T4" fmla="*/ 3086 w 3087"/>
                  <a:gd name="T5" fmla="*/ 689 h 1678"/>
                  <a:gd name="T6" fmla="*/ 2247 w 3087"/>
                  <a:gd name="T7" fmla="*/ 0 h 1678"/>
                  <a:gd name="T8" fmla="*/ 0 w 3087"/>
                  <a:gd name="T9" fmla="*/ 988 h 1678"/>
                  <a:gd name="T10" fmla="*/ 0 w 3087"/>
                  <a:gd name="T11" fmla="*/ 1677 h 1678"/>
                </a:gdLst>
                <a:ahLst/>
                <a:cxnLst>
                  <a:cxn ang="0">
                    <a:pos x="T0" y="T1"/>
                  </a:cxn>
                  <a:cxn ang="0">
                    <a:pos x="T2" y="T3"/>
                  </a:cxn>
                  <a:cxn ang="0">
                    <a:pos x="T4" y="T5"/>
                  </a:cxn>
                  <a:cxn ang="0">
                    <a:pos x="T6" y="T7"/>
                  </a:cxn>
                  <a:cxn ang="0">
                    <a:pos x="T8" y="T9"/>
                  </a:cxn>
                  <a:cxn ang="0">
                    <a:pos x="T10" y="T11"/>
                  </a:cxn>
                </a:cxnLst>
                <a:rect l="0" t="0" r="r" b="b"/>
                <a:pathLst>
                  <a:path w="3087" h="1678">
                    <a:moveTo>
                      <a:pt x="0" y="1677"/>
                    </a:moveTo>
                    <a:lnTo>
                      <a:pt x="0" y="1677"/>
                    </a:lnTo>
                    <a:cubicBezTo>
                      <a:pt x="0" y="1677"/>
                      <a:pt x="959" y="809"/>
                      <a:pt x="3086" y="689"/>
                    </a:cubicBezTo>
                    <a:cubicBezTo>
                      <a:pt x="3086" y="689"/>
                      <a:pt x="2636" y="269"/>
                      <a:pt x="2247" y="0"/>
                    </a:cubicBezTo>
                    <a:cubicBezTo>
                      <a:pt x="1707" y="30"/>
                      <a:pt x="570" y="210"/>
                      <a:pt x="0" y="988"/>
                    </a:cubicBezTo>
                    <a:lnTo>
                      <a:pt x="0" y="1677"/>
                    </a:ln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grpSp>
        <p:grpSp>
          <p:nvGrpSpPr>
            <p:cNvPr id="29" name="Group 28"/>
            <p:cNvGrpSpPr/>
            <p:nvPr/>
          </p:nvGrpSpPr>
          <p:grpSpPr>
            <a:xfrm>
              <a:off x="4366716" y="2714873"/>
              <a:ext cx="2671387" cy="1624491"/>
              <a:chOff x="4366716" y="2714873"/>
              <a:chExt cx="2671387" cy="1624491"/>
            </a:xfrm>
            <a:grpFill/>
          </p:grpSpPr>
          <p:sp>
            <p:nvSpPr>
              <p:cNvPr id="31" name="Freeform 30"/>
              <p:cNvSpPr>
                <a:spLocks noChangeArrowheads="1"/>
              </p:cNvSpPr>
              <p:nvPr/>
            </p:nvSpPr>
            <p:spPr bwMode="auto">
              <a:xfrm>
                <a:off x="4366716" y="3896321"/>
                <a:ext cx="2671387" cy="443043"/>
              </a:xfrm>
              <a:custGeom>
                <a:avLst/>
                <a:gdLst>
                  <a:gd name="T0" fmla="*/ 3595 w 3596"/>
                  <a:gd name="T1" fmla="*/ 0 h 600"/>
                  <a:gd name="T2" fmla="*/ 3595 w 3596"/>
                  <a:gd name="T3" fmla="*/ 0 h 600"/>
                  <a:gd name="T4" fmla="*/ 3565 w 3596"/>
                  <a:gd name="T5" fmla="*/ 599 h 600"/>
                  <a:gd name="T6" fmla="*/ 0 w 3596"/>
                  <a:gd name="T7" fmla="*/ 599 h 600"/>
                  <a:gd name="T8" fmla="*/ 0 w 3596"/>
                  <a:gd name="T9" fmla="*/ 90 h 600"/>
                  <a:gd name="T10" fmla="*/ 1588 w 3596"/>
                  <a:gd name="T11" fmla="*/ 90 h 600"/>
                  <a:gd name="T12" fmla="*/ 3595 w 3596"/>
                  <a:gd name="T13" fmla="*/ 0 h 600"/>
                </a:gdLst>
                <a:ahLst/>
                <a:cxnLst>
                  <a:cxn ang="0">
                    <a:pos x="T0" y="T1"/>
                  </a:cxn>
                  <a:cxn ang="0">
                    <a:pos x="T2" y="T3"/>
                  </a:cxn>
                  <a:cxn ang="0">
                    <a:pos x="T4" y="T5"/>
                  </a:cxn>
                  <a:cxn ang="0">
                    <a:pos x="T6" y="T7"/>
                  </a:cxn>
                  <a:cxn ang="0">
                    <a:pos x="T8" y="T9"/>
                  </a:cxn>
                  <a:cxn ang="0">
                    <a:pos x="T10" y="T11"/>
                  </a:cxn>
                  <a:cxn ang="0">
                    <a:pos x="T12" y="T13"/>
                  </a:cxn>
                </a:cxnLst>
                <a:rect l="0" t="0" r="r" b="b"/>
                <a:pathLst>
                  <a:path w="3596" h="600">
                    <a:moveTo>
                      <a:pt x="3595" y="0"/>
                    </a:moveTo>
                    <a:lnTo>
                      <a:pt x="3595" y="0"/>
                    </a:lnTo>
                    <a:cubicBezTo>
                      <a:pt x="3565" y="599"/>
                      <a:pt x="3565" y="599"/>
                      <a:pt x="3565" y="599"/>
                    </a:cubicBezTo>
                    <a:cubicBezTo>
                      <a:pt x="0" y="599"/>
                      <a:pt x="0" y="599"/>
                      <a:pt x="0" y="599"/>
                    </a:cubicBezTo>
                    <a:cubicBezTo>
                      <a:pt x="0" y="90"/>
                      <a:pt x="0" y="90"/>
                      <a:pt x="0" y="90"/>
                    </a:cubicBezTo>
                    <a:cubicBezTo>
                      <a:pt x="0" y="90"/>
                      <a:pt x="570" y="90"/>
                      <a:pt x="1588" y="90"/>
                    </a:cubicBezTo>
                    <a:cubicBezTo>
                      <a:pt x="2636" y="90"/>
                      <a:pt x="3595" y="0"/>
                      <a:pt x="3595" y="0"/>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2" name="Freeform 31"/>
              <p:cNvSpPr>
                <a:spLocks noChangeArrowheads="1"/>
              </p:cNvSpPr>
              <p:nvPr/>
            </p:nvSpPr>
            <p:spPr bwMode="auto">
              <a:xfrm>
                <a:off x="4366716" y="3207143"/>
                <a:ext cx="2671387" cy="754814"/>
              </a:xfrm>
              <a:custGeom>
                <a:avLst/>
                <a:gdLst>
                  <a:gd name="T0" fmla="*/ 0 w 3596"/>
                  <a:gd name="T1" fmla="*/ 1018 h 1019"/>
                  <a:gd name="T2" fmla="*/ 0 w 3596"/>
                  <a:gd name="T3" fmla="*/ 1018 h 1019"/>
                  <a:gd name="T4" fmla="*/ 1588 w 3596"/>
                  <a:gd name="T5" fmla="*/ 1018 h 1019"/>
                  <a:gd name="T6" fmla="*/ 3595 w 3596"/>
                  <a:gd name="T7" fmla="*/ 928 h 1019"/>
                  <a:gd name="T8" fmla="*/ 3295 w 3596"/>
                  <a:gd name="T9" fmla="*/ 629 h 1019"/>
                  <a:gd name="T10" fmla="*/ 2636 w 3596"/>
                  <a:gd name="T11" fmla="*/ 0 h 1019"/>
                  <a:gd name="T12" fmla="*/ 0 w 3596"/>
                  <a:gd name="T13" fmla="*/ 1018 h 1019"/>
                </a:gdLst>
                <a:ahLst/>
                <a:cxnLst>
                  <a:cxn ang="0">
                    <a:pos x="T0" y="T1"/>
                  </a:cxn>
                  <a:cxn ang="0">
                    <a:pos x="T2" y="T3"/>
                  </a:cxn>
                  <a:cxn ang="0">
                    <a:pos x="T4" y="T5"/>
                  </a:cxn>
                  <a:cxn ang="0">
                    <a:pos x="T6" y="T7"/>
                  </a:cxn>
                  <a:cxn ang="0">
                    <a:pos x="T8" y="T9"/>
                  </a:cxn>
                  <a:cxn ang="0">
                    <a:pos x="T10" y="T11"/>
                  </a:cxn>
                  <a:cxn ang="0">
                    <a:pos x="T12" y="T13"/>
                  </a:cxn>
                </a:cxnLst>
                <a:rect l="0" t="0" r="r" b="b"/>
                <a:pathLst>
                  <a:path w="3596" h="1019">
                    <a:moveTo>
                      <a:pt x="0" y="1018"/>
                    </a:moveTo>
                    <a:lnTo>
                      <a:pt x="0" y="1018"/>
                    </a:lnTo>
                    <a:cubicBezTo>
                      <a:pt x="0" y="1018"/>
                      <a:pt x="570" y="1018"/>
                      <a:pt x="1588" y="1018"/>
                    </a:cubicBezTo>
                    <a:cubicBezTo>
                      <a:pt x="2636" y="1018"/>
                      <a:pt x="3595" y="928"/>
                      <a:pt x="3595" y="928"/>
                    </a:cubicBezTo>
                    <a:cubicBezTo>
                      <a:pt x="3295" y="629"/>
                      <a:pt x="3295" y="629"/>
                      <a:pt x="3295" y="629"/>
                    </a:cubicBezTo>
                    <a:cubicBezTo>
                      <a:pt x="2636" y="0"/>
                      <a:pt x="2636" y="0"/>
                      <a:pt x="2636" y="0"/>
                    </a:cubicBezTo>
                    <a:cubicBezTo>
                      <a:pt x="2636" y="0"/>
                      <a:pt x="419" y="60"/>
                      <a:pt x="0" y="1018"/>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3" name="Freeform 32"/>
              <p:cNvSpPr>
                <a:spLocks noChangeArrowheads="1"/>
              </p:cNvSpPr>
              <p:nvPr/>
            </p:nvSpPr>
            <p:spPr bwMode="auto">
              <a:xfrm>
                <a:off x="4366716" y="3207143"/>
                <a:ext cx="2559805" cy="754814"/>
              </a:xfrm>
              <a:custGeom>
                <a:avLst/>
                <a:gdLst>
                  <a:gd name="T0" fmla="*/ 3445 w 3446"/>
                  <a:gd name="T1" fmla="*/ 599 h 1019"/>
                  <a:gd name="T2" fmla="*/ 3445 w 3446"/>
                  <a:gd name="T3" fmla="*/ 599 h 1019"/>
                  <a:gd name="T4" fmla="*/ 2636 w 3446"/>
                  <a:gd name="T5" fmla="*/ 0 h 1019"/>
                  <a:gd name="T6" fmla="*/ 0 w 3446"/>
                  <a:gd name="T7" fmla="*/ 1018 h 1019"/>
                  <a:gd name="T8" fmla="*/ 3445 w 3446"/>
                  <a:gd name="T9" fmla="*/ 599 h 1019"/>
                </a:gdLst>
                <a:ahLst/>
                <a:cxnLst>
                  <a:cxn ang="0">
                    <a:pos x="T0" y="T1"/>
                  </a:cxn>
                  <a:cxn ang="0">
                    <a:pos x="T2" y="T3"/>
                  </a:cxn>
                  <a:cxn ang="0">
                    <a:pos x="T4" y="T5"/>
                  </a:cxn>
                  <a:cxn ang="0">
                    <a:pos x="T6" y="T7"/>
                  </a:cxn>
                  <a:cxn ang="0">
                    <a:pos x="T8" y="T9"/>
                  </a:cxn>
                </a:cxnLst>
                <a:rect l="0" t="0" r="r" b="b"/>
                <a:pathLst>
                  <a:path w="3446" h="1019">
                    <a:moveTo>
                      <a:pt x="3445" y="599"/>
                    </a:moveTo>
                    <a:lnTo>
                      <a:pt x="3445" y="599"/>
                    </a:lnTo>
                    <a:cubicBezTo>
                      <a:pt x="3025" y="240"/>
                      <a:pt x="2636" y="0"/>
                      <a:pt x="2636" y="0"/>
                    </a:cubicBezTo>
                    <a:cubicBezTo>
                      <a:pt x="2636" y="0"/>
                      <a:pt x="419" y="60"/>
                      <a:pt x="0" y="1018"/>
                    </a:cubicBezTo>
                    <a:cubicBezTo>
                      <a:pt x="0" y="1018"/>
                      <a:pt x="1528" y="360"/>
                      <a:pt x="3445" y="599"/>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4" name="Freeform 33"/>
              <p:cNvSpPr>
                <a:spLocks noChangeArrowheads="1"/>
              </p:cNvSpPr>
              <p:nvPr/>
            </p:nvSpPr>
            <p:spPr bwMode="auto">
              <a:xfrm>
                <a:off x="4366716" y="2714873"/>
                <a:ext cx="2293980" cy="1247084"/>
              </a:xfrm>
              <a:custGeom>
                <a:avLst/>
                <a:gdLst>
                  <a:gd name="T0" fmla="*/ 0 w 3087"/>
                  <a:gd name="T1" fmla="*/ 1677 h 1678"/>
                  <a:gd name="T2" fmla="*/ 0 w 3087"/>
                  <a:gd name="T3" fmla="*/ 1677 h 1678"/>
                  <a:gd name="T4" fmla="*/ 3086 w 3087"/>
                  <a:gd name="T5" fmla="*/ 689 h 1678"/>
                  <a:gd name="T6" fmla="*/ 2247 w 3087"/>
                  <a:gd name="T7" fmla="*/ 0 h 1678"/>
                  <a:gd name="T8" fmla="*/ 0 w 3087"/>
                  <a:gd name="T9" fmla="*/ 988 h 1678"/>
                  <a:gd name="T10" fmla="*/ 0 w 3087"/>
                  <a:gd name="T11" fmla="*/ 1677 h 1678"/>
                </a:gdLst>
                <a:ahLst/>
                <a:cxnLst>
                  <a:cxn ang="0">
                    <a:pos x="T0" y="T1"/>
                  </a:cxn>
                  <a:cxn ang="0">
                    <a:pos x="T2" y="T3"/>
                  </a:cxn>
                  <a:cxn ang="0">
                    <a:pos x="T4" y="T5"/>
                  </a:cxn>
                  <a:cxn ang="0">
                    <a:pos x="T6" y="T7"/>
                  </a:cxn>
                  <a:cxn ang="0">
                    <a:pos x="T8" y="T9"/>
                  </a:cxn>
                  <a:cxn ang="0">
                    <a:pos x="T10" y="T11"/>
                  </a:cxn>
                </a:cxnLst>
                <a:rect l="0" t="0" r="r" b="b"/>
                <a:pathLst>
                  <a:path w="3087" h="1678">
                    <a:moveTo>
                      <a:pt x="0" y="1677"/>
                    </a:moveTo>
                    <a:lnTo>
                      <a:pt x="0" y="1677"/>
                    </a:lnTo>
                    <a:cubicBezTo>
                      <a:pt x="0" y="1677"/>
                      <a:pt x="959" y="809"/>
                      <a:pt x="3086" y="689"/>
                    </a:cubicBezTo>
                    <a:cubicBezTo>
                      <a:pt x="3086" y="689"/>
                      <a:pt x="2636" y="269"/>
                      <a:pt x="2247" y="0"/>
                    </a:cubicBezTo>
                    <a:cubicBezTo>
                      <a:pt x="1707" y="30"/>
                      <a:pt x="570" y="210"/>
                      <a:pt x="0" y="988"/>
                    </a:cubicBezTo>
                    <a:lnTo>
                      <a:pt x="0" y="1677"/>
                    </a:ln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grpSp>
        <p:sp>
          <p:nvSpPr>
            <p:cNvPr id="30" name="Freeform 29"/>
            <p:cNvSpPr>
              <a:spLocks noChangeArrowheads="1"/>
            </p:cNvSpPr>
            <p:nvPr/>
          </p:nvSpPr>
          <p:spPr bwMode="auto">
            <a:xfrm>
              <a:off x="1669075" y="3965239"/>
              <a:ext cx="5392000" cy="420070"/>
            </a:xfrm>
            <a:custGeom>
              <a:avLst/>
              <a:gdLst>
                <a:gd name="T0" fmla="*/ 3684 w 7249"/>
                <a:gd name="T1" fmla="*/ 450 h 571"/>
                <a:gd name="T2" fmla="*/ 3684 w 7249"/>
                <a:gd name="T3" fmla="*/ 450 h 571"/>
                <a:gd name="T4" fmla="*/ 3684 w 7249"/>
                <a:gd name="T5" fmla="*/ 0 h 571"/>
                <a:gd name="T6" fmla="*/ 3595 w 7249"/>
                <a:gd name="T7" fmla="*/ 0 h 571"/>
                <a:gd name="T8" fmla="*/ 3595 w 7249"/>
                <a:gd name="T9" fmla="*/ 450 h 571"/>
                <a:gd name="T10" fmla="*/ 0 w 7249"/>
                <a:gd name="T11" fmla="*/ 450 h 571"/>
                <a:gd name="T12" fmla="*/ 0 w 7249"/>
                <a:gd name="T13" fmla="*/ 570 h 571"/>
                <a:gd name="T14" fmla="*/ 3595 w 7249"/>
                <a:gd name="T15" fmla="*/ 570 h 571"/>
                <a:gd name="T16" fmla="*/ 3624 w 7249"/>
                <a:gd name="T17" fmla="*/ 540 h 571"/>
                <a:gd name="T18" fmla="*/ 3654 w 7249"/>
                <a:gd name="T19" fmla="*/ 570 h 571"/>
                <a:gd name="T20" fmla="*/ 7248 w 7249"/>
                <a:gd name="T21" fmla="*/ 570 h 571"/>
                <a:gd name="T22" fmla="*/ 7248 w 7249"/>
                <a:gd name="T23" fmla="*/ 450 h 571"/>
                <a:gd name="T24" fmla="*/ 3684 w 7249"/>
                <a:gd name="T25" fmla="*/ 45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49" h="571">
                  <a:moveTo>
                    <a:pt x="3684" y="450"/>
                  </a:moveTo>
                  <a:lnTo>
                    <a:pt x="3684" y="450"/>
                  </a:lnTo>
                  <a:cubicBezTo>
                    <a:pt x="3684" y="0"/>
                    <a:pt x="3684" y="0"/>
                    <a:pt x="3684" y="0"/>
                  </a:cubicBezTo>
                  <a:cubicBezTo>
                    <a:pt x="3595" y="0"/>
                    <a:pt x="3595" y="0"/>
                    <a:pt x="3595" y="0"/>
                  </a:cubicBezTo>
                  <a:cubicBezTo>
                    <a:pt x="3595" y="450"/>
                    <a:pt x="3595" y="450"/>
                    <a:pt x="3595" y="450"/>
                  </a:cubicBezTo>
                  <a:cubicBezTo>
                    <a:pt x="0" y="450"/>
                    <a:pt x="0" y="450"/>
                    <a:pt x="0" y="450"/>
                  </a:cubicBezTo>
                  <a:cubicBezTo>
                    <a:pt x="0" y="570"/>
                    <a:pt x="0" y="570"/>
                    <a:pt x="0" y="570"/>
                  </a:cubicBezTo>
                  <a:cubicBezTo>
                    <a:pt x="3595" y="570"/>
                    <a:pt x="3595" y="570"/>
                    <a:pt x="3595" y="570"/>
                  </a:cubicBezTo>
                  <a:cubicBezTo>
                    <a:pt x="3595" y="570"/>
                    <a:pt x="3595" y="540"/>
                    <a:pt x="3624" y="540"/>
                  </a:cubicBezTo>
                  <a:cubicBezTo>
                    <a:pt x="3654" y="540"/>
                    <a:pt x="3654" y="570"/>
                    <a:pt x="3654" y="570"/>
                  </a:cubicBezTo>
                  <a:cubicBezTo>
                    <a:pt x="7248" y="570"/>
                    <a:pt x="7248" y="570"/>
                    <a:pt x="7248" y="570"/>
                  </a:cubicBezTo>
                  <a:cubicBezTo>
                    <a:pt x="7248" y="450"/>
                    <a:pt x="7248" y="450"/>
                    <a:pt x="7248" y="450"/>
                  </a:cubicBezTo>
                  <a:lnTo>
                    <a:pt x="3684" y="450"/>
                  </a:ln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grpSp>
      <p:sp>
        <p:nvSpPr>
          <p:cNvPr id="42" name="TextBox 41"/>
          <p:cNvSpPr txBox="1"/>
          <p:nvPr/>
        </p:nvSpPr>
        <p:spPr>
          <a:xfrm>
            <a:off x="371833" y="271387"/>
            <a:ext cx="5850951" cy="477054"/>
          </a:xfrm>
          <a:prstGeom prst="rect">
            <a:avLst/>
          </a:prstGeom>
          <a:noFill/>
        </p:spPr>
        <p:txBody>
          <a:bodyPr wrap="square" rtlCol="0">
            <a:normAutofit/>
          </a:bodyPr>
          <a:lstStyle/>
          <a:p>
            <a:r>
              <a:rPr lang="en-US" sz="2500" dirty="0">
                <a:solidFill>
                  <a:schemeClr val="accent5"/>
                </a:solidFill>
              </a:rPr>
              <a:t>The Enemy Assembles 1-5</a:t>
            </a:r>
          </a:p>
        </p:txBody>
      </p:sp>
      <p:sp>
        <p:nvSpPr>
          <p:cNvPr id="43" name="TextBox 42"/>
          <p:cNvSpPr txBox="1"/>
          <p:nvPr/>
        </p:nvSpPr>
        <p:spPr>
          <a:xfrm>
            <a:off x="390502" y="673921"/>
            <a:ext cx="4663241" cy="338554"/>
          </a:xfrm>
          <a:prstGeom prst="rect">
            <a:avLst/>
          </a:prstGeom>
          <a:noFill/>
        </p:spPr>
        <p:txBody>
          <a:bodyPr wrap="square" rtlCol="0">
            <a:normAutofit/>
          </a:bodyPr>
          <a:lstStyle/>
          <a:p>
            <a:r>
              <a:rPr lang="en-US" sz="1600" dirty="0">
                <a:solidFill>
                  <a:schemeClr val="accent5">
                    <a:lumMod val="50000"/>
                  </a:schemeClr>
                </a:solidFill>
              </a:rPr>
              <a:t>Verses 1-25</a:t>
            </a:r>
          </a:p>
        </p:txBody>
      </p:sp>
      <p:grpSp>
        <p:nvGrpSpPr>
          <p:cNvPr id="6" name="Group 5">
            <a:extLst>
              <a:ext uri="{FF2B5EF4-FFF2-40B4-BE49-F238E27FC236}">
                <a16:creationId xmlns:a16="http://schemas.microsoft.com/office/drawing/2014/main" id="{A700F12A-9ED2-45BF-9BE9-C35B5C923435}"/>
              </a:ext>
            </a:extLst>
          </p:cNvPr>
          <p:cNvGrpSpPr/>
          <p:nvPr/>
        </p:nvGrpSpPr>
        <p:grpSpPr>
          <a:xfrm>
            <a:off x="2554561" y="897895"/>
            <a:ext cx="625922" cy="559687"/>
            <a:chOff x="4212344" y="564775"/>
            <a:chExt cx="938209" cy="838927"/>
          </a:xfrm>
        </p:grpSpPr>
        <p:sp>
          <p:nvSpPr>
            <p:cNvPr id="20" name="Freeform 19"/>
            <p:cNvSpPr>
              <a:spLocks noChangeArrowheads="1"/>
            </p:cNvSpPr>
            <p:nvPr/>
          </p:nvSpPr>
          <p:spPr bwMode="auto">
            <a:xfrm>
              <a:off x="4212344" y="564775"/>
              <a:ext cx="938209" cy="838927"/>
            </a:xfrm>
            <a:custGeom>
              <a:avLst/>
              <a:gdLst>
                <a:gd name="T0" fmla="*/ 629 w 840"/>
                <a:gd name="T1" fmla="*/ 0 h 750"/>
                <a:gd name="T2" fmla="*/ 209 w 840"/>
                <a:gd name="T3" fmla="*/ 0 h 750"/>
                <a:gd name="T4" fmla="*/ 0 w 840"/>
                <a:gd name="T5" fmla="*/ 389 h 750"/>
                <a:gd name="T6" fmla="*/ 209 w 840"/>
                <a:gd name="T7" fmla="*/ 749 h 750"/>
                <a:gd name="T8" fmla="*/ 629 w 840"/>
                <a:gd name="T9" fmla="*/ 749 h 750"/>
                <a:gd name="T10" fmla="*/ 839 w 840"/>
                <a:gd name="T11" fmla="*/ 389 h 750"/>
                <a:gd name="T12" fmla="*/ 629 w 840"/>
                <a:gd name="T13" fmla="*/ 0 h 750"/>
              </a:gdLst>
              <a:ahLst/>
              <a:cxnLst>
                <a:cxn ang="0">
                  <a:pos x="T0" y="T1"/>
                </a:cxn>
                <a:cxn ang="0">
                  <a:pos x="T2" y="T3"/>
                </a:cxn>
                <a:cxn ang="0">
                  <a:pos x="T4" y="T5"/>
                </a:cxn>
                <a:cxn ang="0">
                  <a:pos x="T6" y="T7"/>
                </a:cxn>
                <a:cxn ang="0">
                  <a:pos x="T8" y="T9"/>
                </a:cxn>
                <a:cxn ang="0">
                  <a:pos x="T10" y="T11"/>
                </a:cxn>
                <a:cxn ang="0">
                  <a:pos x="T12" y="T13"/>
                </a:cxn>
              </a:cxnLst>
              <a:rect l="0" t="0" r="r" b="b"/>
              <a:pathLst>
                <a:path w="840" h="750">
                  <a:moveTo>
                    <a:pt x="629" y="0"/>
                  </a:moveTo>
                  <a:lnTo>
                    <a:pt x="209" y="0"/>
                  </a:lnTo>
                  <a:lnTo>
                    <a:pt x="0" y="389"/>
                  </a:lnTo>
                  <a:lnTo>
                    <a:pt x="209" y="749"/>
                  </a:lnTo>
                  <a:lnTo>
                    <a:pt x="629" y="749"/>
                  </a:lnTo>
                  <a:lnTo>
                    <a:pt x="839" y="389"/>
                  </a:lnTo>
                  <a:lnTo>
                    <a:pt x="629" y="0"/>
                  </a:lnTo>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a:p>
          </p:txBody>
        </p:sp>
        <p:sp>
          <p:nvSpPr>
            <p:cNvPr id="2" name="Rectangle 1"/>
            <p:cNvSpPr/>
            <p:nvPr/>
          </p:nvSpPr>
          <p:spPr>
            <a:xfrm>
              <a:off x="4296277" y="636702"/>
              <a:ext cx="805091" cy="723275"/>
            </a:xfrm>
            <a:prstGeom prst="rect">
              <a:avLst/>
            </a:prstGeom>
          </p:spPr>
          <p:txBody>
            <a:bodyPr wrap="square">
              <a:normAutofit/>
            </a:bodyPr>
            <a:lstStyle/>
            <a:p>
              <a:pPr algn="ctr"/>
              <a:r>
                <a:rPr lang="en-US" sz="2500" b="1" dirty="0">
                  <a:solidFill>
                    <a:schemeClr val="bg2">
                      <a:lumMod val="10000"/>
                    </a:schemeClr>
                  </a:solidFill>
                </a:rPr>
                <a:t>A</a:t>
              </a:r>
            </a:p>
          </p:txBody>
        </p:sp>
      </p:grpSp>
      <p:sp>
        <p:nvSpPr>
          <p:cNvPr id="67" name="TextBox 66"/>
          <p:cNvSpPr txBox="1"/>
          <p:nvPr/>
        </p:nvSpPr>
        <p:spPr>
          <a:xfrm>
            <a:off x="365942" y="1116503"/>
            <a:ext cx="2374316" cy="3643565"/>
          </a:xfrm>
          <a:prstGeom prst="rect">
            <a:avLst/>
          </a:prstGeom>
          <a:noFill/>
        </p:spPr>
        <p:txBody>
          <a:bodyPr wrap="square" rtlCol="0">
            <a:noAutofit/>
          </a:bodyPr>
          <a:lstStyle/>
          <a:p>
            <a:r>
              <a:rPr lang="en-US" sz="2000" b="1" baseline="30000" dirty="0"/>
              <a:t>A. The Enemy Assembles 1- 5</a:t>
            </a:r>
          </a:p>
          <a:p>
            <a:endParaRPr lang="en-US" sz="2000" b="1" baseline="30000" dirty="0"/>
          </a:p>
          <a:p>
            <a:r>
              <a:rPr lang="en-US" sz="2000" b="1" baseline="30000" dirty="0"/>
              <a:t>B. The Gibeonites Appeal 6</a:t>
            </a:r>
          </a:p>
          <a:p>
            <a:endParaRPr lang="en-US" sz="2000" b="1" baseline="30000" dirty="0"/>
          </a:p>
          <a:p>
            <a:r>
              <a:rPr lang="en-US" sz="2000" b="1" baseline="30000" dirty="0"/>
              <a:t>C. Joshua Ascends 7</a:t>
            </a:r>
          </a:p>
          <a:p>
            <a:endParaRPr lang="en-US" sz="2000" b="1" baseline="30000" dirty="0"/>
          </a:p>
          <a:p>
            <a:r>
              <a:rPr lang="en-US" sz="2000" b="1" baseline="30000" dirty="0"/>
              <a:t>D. The Lord Assures 8</a:t>
            </a:r>
          </a:p>
          <a:p>
            <a:endParaRPr lang="en-US" sz="2000" b="1" baseline="30000" dirty="0"/>
          </a:p>
          <a:p>
            <a:r>
              <a:rPr lang="en-US" sz="2000" b="1" baseline="30000" dirty="0"/>
              <a:t>E. The Battle Approaches 9</a:t>
            </a:r>
          </a:p>
          <a:p>
            <a:endParaRPr lang="en-US" sz="2000" b="1" baseline="30000" dirty="0"/>
          </a:p>
          <a:p>
            <a:r>
              <a:rPr lang="en-US" sz="2000" b="1" baseline="30000" dirty="0"/>
              <a:t>F. The Lord Attacks 10-11</a:t>
            </a:r>
          </a:p>
          <a:p>
            <a:endParaRPr lang="en-US" sz="2000" b="1" baseline="30000" dirty="0"/>
          </a:p>
          <a:p>
            <a:r>
              <a:rPr lang="en-US" sz="2000" b="1" baseline="30000" dirty="0"/>
              <a:t>G. Joshua Appropriates 12-14</a:t>
            </a:r>
          </a:p>
          <a:p>
            <a:endParaRPr lang="en-US" sz="2000" b="1" baseline="30000" dirty="0"/>
          </a:p>
          <a:p>
            <a:r>
              <a:rPr lang="en-US" sz="2000" b="1" baseline="30000" dirty="0"/>
              <a:t>H. The Kings Evacuate 15-21</a:t>
            </a:r>
          </a:p>
          <a:p>
            <a:endParaRPr lang="en-US" sz="2000" b="1" baseline="30000" dirty="0"/>
          </a:p>
          <a:p>
            <a:r>
              <a:rPr lang="en-US" sz="2000" b="1" baseline="30000" dirty="0"/>
              <a:t>I. The Elders Participate 22-25</a:t>
            </a:r>
            <a:endParaRPr lang="en-US" sz="1800" b="1" baseline="30000" dirty="0">
              <a:solidFill>
                <a:schemeClr val="bg2">
                  <a:lumMod val="25000"/>
                </a:schemeClr>
              </a:solidFill>
            </a:endParaRPr>
          </a:p>
        </p:txBody>
      </p:sp>
      <p:sp>
        <p:nvSpPr>
          <p:cNvPr id="26" name="TextBox 25">
            <a:extLst>
              <a:ext uri="{FF2B5EF4-FFF2-40B4-BE49-F238E27FC236}">
                <a16:creationId xmlns:a16="http://schemas.microsoft.com/office/drawing/2014/main" id="{F2A60457-F218-4C25-B1C4-21FC61EE3838}"/>
              </a:ext>
            </a:extLst>
          </p:cNvPr>
          <p:cNvSpPr txBox="1"/>
          <p:nvPr/>
        </p:nvSpPr>
        <p:spPr>
          <a:xfrm>
            <a:off x="3134787" y="702841"/>
            <a:ext cx="5516844" cy="3411959"/>
          </a:xfrm>
          <a:prstGeom prst="rect">
            <a:avLst/>
          </a:prstGeom>
          <a:noFill/>
        </p:spPr>
        <p:txBody>
          <a:bodyPr wrap="square" rtlCol="0">
            <a:noAutofit/>
          </a:bodyPr>
          <a:lstStyle/>
          <a:p>
            <a:r>
              <a:rPr lang="en-US" sz="1400" b="1" dirty="0">
                <a:solidFill>
                  <a:schemeClr val="bg2">
                    <a:lumMod val="25000"/>
                  </a:schemeClr>
                </a:solidFill>
              </a:rPr>
              <a:t>Intro: Life is complicated. We all do foolish things and must make lifetime adjustments for earlier errors. God does not let us navigate alone.</a:t>
            </a:r>
          </a:p>
          <a:p>
            <a:endParaRPr lang="en-US" sz="1400" b="1" dirty="0">
              <a:solidFill>
                <a:schemeClr val="bg2">
                  <a:lumMod val="25000"/>
                </a:schemeClr>
              </a:solidFill>
            </a:endParaRPr>
          </a:p>
          <a:p>
            <a:pPr marL="285750" indent="-285750">
              <a:buFont typeface="Arial" panose="020B0604020202020204" pitchFamily="34" charset="0"/>
              <a:buChar char="•"/>
            </a:pPr>
            <a:r>
              <a:rPr lang="en-US" sz="1400" b="1" dirty="0">
                <a:solidFill>
                  <a:schemeClr val="bg2">
                    <a:lumMod val="25000"/>
                  </a:schemeClr>
                </a:solidFill>
              </a:rPr>
              <a:t>Regarding Gibeon: The children of this  world are often wiser. Luke 16:8.  See Mat. 5:25, Lk 14:31-32.</a:t>
            </a:r>
          </a:p>
          <a:p>
            <a:endParaRPr lang="en-US" sz="1400" b="1" dirty="0">
              <a:solidFill>
                <a:schemeClr val="bg2">
                  <a:lumMod val="25000"/>
                </a:schemeClr>
              </a:solidFill>
            </a:endParaRPr>
          </a:p>
          <a:p>
            <a:pPr marL="285750" indent="-285750">
              <a:buFont typeface="Arial" panose="020B0604020202020204" pitchFamily="34" charset="0"/>
              <a:buChar char="•"/>
            </a:pPr>
            <a:r>
              <a:rPr lang="en-US" sz="1400" b="1" dirty="0">
                <a:solidFill>
                  <a:schemeClr val="bg2">
                    <a:lumMod val="25000"/>
                  </a:schemeClr>
                </a:solidFill>
              </a:rPr>
              <a:t>Some see Adoni-zedek (Lord of Righteousness) as an antitype of antichrist.  Notice that his “spin” makes his cause sound righteous!  In any case, notice that he is king of Jerusalem.</a:t>
            </a:r>
          </a:p>
          <a:p>
            <a:r>
              <a:rPr lang="en-US" sz="1400" b="1" dirty="0">
                <a:solidFill>
                  <a:schemeClr val="bg2">
                    <a:lumMod val="25000"/>
                  </a:schemeClr>
                </a:solidFill>
              </a:rPr>
              <a:t> </a:t>
            </a:r>
          </a:p>
          <a:p>
            <a:pPr marL="285750" indent="-285750">
              <a:buFont typeface="Arial" panose="020B0604020202020204" pitchFamily="34" charset="0"/>
              <a:buChar char="•"/>
            </a:pPr>
            <a:r>
              <a:rPr lang="en-US" sz="1400" b="1" dirty="0">
                <a:solidFill>
                  <a:schemeClr val="bg2">
                    <a:lumMod val="25000"/>
                  </a:schemeClr>
                </a:solidFill>
              </a:rPr>
              <a:t>This recalls a former king of Jerusalem named </a:t>
            </a:r>
            <a:r>
              <a:rPr lang="en-US" sz="1400" b="1" dirty="0" err="1">
                <a:solidFill>
                  <a:schemeClr val="bg2">
                    <a:lumMod val="25000"/>
                  </a:schemeClr>
                </a:solidFill>
              </a:rPr>
              <a:t>Melchi-zedek</a:t>
            </a:r>
            <a:r>
              <a:rPr lang="en-US" sz="1400" b="1" dirty="0">
                <a:solidFill>
                  <a:schemeClr val="bg2">
                    <a:lumMod val="25000"/>
                  </a:schemeClr>
                </a:solidFill>
              </a:rPr>
              <a:t> (King of Righteousness.) </a:t>
            </a:r>
          </a:p>
          <a:p>
            <a:r>
              <a:rPr lang="en-US" sz="1400" b="1" dirty="0">
                <a:solidFill>
                  <a:schemeClr val="bg2">
                    <a:lumMod val="25000"/>
                  </a:schemeClr>
                </a:solidFill>
              </a:rPr>
              <a:t> </a:t>
            </a:r>
          </a:p>
          <a:p>
            <a:r>
              <a:rPr lang="en-US" sz="1400" b="1" dirty="0">
                <a:solidFill>
                  <a:schemeClr val="bg2">
                    <a:lumMod val="25000"/>
                  </a:schemeClr>
                </a:solidFill>
              </a:rPr>
              <a:t>In any case, Satan has assembled his hosts against us as surely as Adonizedek assembled his.</a:t>
            </a:r>
          </a:p>
        </p:txBody>
      </p:sp>
    </p:spTree>
    <p:extLst>
      <p:ext uri="{BB962C8B-B14F-4D97-AF65-F5344CB8AC3E}">
        <p14:creationId xmlns:p14="http://schemas.microsoft.com/office/powerpoint/2010/main" val="376425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62C92-FBB0-4C9A-8142-1F8D1617D5FD}"/>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EAABD6CD-0D04-4BA0-9004-D46F100F96F3}"/>
              </a:ext>
            </a:extLst>
          </p:cNvPr>
          <p:cNvPicPr>
            <a:picLocks noGrp="1" noChangeAspect="1"/>
          </p:cNvPicPr>
          <p:nvPr>
            <p:ph idx="1"/>
          </p:nvPr>
        </p:nvPicPr>
        <p:blipFill>
          <a:blip r:embed="rId3"/>
          <a:stretch>
            <a:fillRect/>
          </a:stretch>
        </p:blipFill>
        <p:spPr>
          <a:xfrm>
            <a:off x="-250907" y="-114300"/>
            <a:ext cx="9394907" cy="5873414"/>
          </a:xfrm>
          <a:prstGeom prst="rect">
            <a:avLst/>
          </a:prstGeom>
        </p:spPr>
      </p:pic>
      <p:grpSp>
        <p:nvGrpSpPr>
          <p:cNvPr id="10" name="Group 9">
            <a:extLst>
              <a:ext uri="{FF2B5EF4-FFF2-40B4-BE49-F238E27FC236}">
                <a16:creationId xmlns:a16="http://schemas.microsoft.com/office/drawing/2014/main" id="{9D4D1900-399B-4F6F-8295-66FE49792DEC}"/>
              </a:ext>
            </a:extLst>
          </p:cNvPr>
          <p:cNvGrpSpPr/>
          <p:nvPr/>
        </p:nvGrpSpPr>
        <p:grpSpPr>
          <a:xfrm>
            <a:off x="-250908" y="1268017"/>
            <a:ext cx="9320200" cy="3718052"/>
            <a:chOff x="27584" y="925709"/>
            <a:chExt cx="9059990" cy="3718052"/>
          </a:xfrm>
        </p:grpSpPr>
        <p:grpSp>
          <p:nvGrpSpPr>
            <p:cNvPr id="8" name="Group 7">
              <a:extLst>
                <a:ext uri="{FF2B5EF4-FFF2-40B4-BE49-F238E27FC236}">
                  <a16:creationId xmlns:a16="http://schemas.microsoft.com/office/drawing/2014/main" id="{3845F8BB-B831-41EF-89BF-D27387998DAD}"/>
                </a:ext>
              </a:extLst>
            </p:cNvPr>
            <p:cNvGrpSpPr/>
            <p:nvPr/>
          </p:nvGrpSpPr>
          <p:grpSpPr>
            <a:xfrm>
              <a:off x="27584" y="925709"/>
              <a:ext cx="3925169" cy="3718052"/>
              <a:chOff x="27584" y="925709"/>
              <a:chExt cx="3925169" cy="3718052"/>
            </a:xfrm>
          </p:grpSpPr>
          <p:sp>
            <p:nvSpPr>
              <p:cNvPr id="6" name="Rectangle 5">
                <a:extLst>
                  <a:ext uri="{FF2B5EF4-FFF2-40B4-BE49-F238E27FC236}">
                    <a16:creationId xmlns:a16="http://schemas.microsoft.com/office/drawing/2014/main" id="{11213D5C-3178-4518-9AD0-ECF6B1693ED0}"/>
                  </a:ext>
                </a:extLst>
              </p:cNvPr>
              <p:cNvSpPr/>
              <p:nvPr/>
            </p:nvSpPr>
            <p:spPr>
              <a:xfrm>
                <a:off x="27584" y="925709"/>
                <a:ext cx="3925169" cy="3718052"/>
              </a:xfrm>
              <a:prstGeom prst="rect">
                <a:avLst/>
              </a:prstGeom>
              <a:solidFill>
                <a:srgbClr val="080050"/>
              </a:solidFill>
              <a:ln>
                <a:solidFill>
                  <a:srgbClr val="080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84C49E3-C42B-48C7-B7BD-0B870AAF3C4A}"/>
                  </a:ext>
                </a:extLst>
              </p:cNvPr>
              <p:cNvSpPr txBox="1"/>
              <p:nvPr/>
            </p:nvSpPr>
            <p:spPr>
              <a:xfrm>
                <a:off x="275668" y="1302008"/>
                <a:ext cx="3429000" cy="3046988"/>
              </a:xfrm>
              <a:prstGeom prst="rect">
                <a:avLst/>
              </a:prstGeom>
              <a:noFill/>
            </p:spPr>
            <p:txBody>
              <a:bodyPr wrap="square" rtlCol="0">
                <a:spAutoFit/>
              </a:bodyPr>
              <a:lstStyle/>
              <a:p>
                <a:r>
                  <a:rPr lang="en-US" sz="2400" b="1" dirty="0">
                    <a:solidFill>
                      <a:schemeClr val="bg1">
                        <a:lumMod val="95000"/>
                      </a:schemeClr>
                    </a:solidFill>
                  </a:rPr>
                  <a:t>42  And all these kings and their land did Joshua take at one time, because the LORD God of Israel fought for Israel. 43  And Joshua returned, and all Israel with him, unto the camp to Gilgal.</a:t>
                </a:r>
              </a:p>
            </p:txBody>
          </p:sp>
        </p:grpSp>
        <p:sp>
          <p:nvSpPr>
            <p:cNvPr id="9" name="Oval 8">
              <a:extLst>
                <a:ext uri="{FF2B5EF4-FFF2-40B4-BE49-F238E27FC236}">
                  <a16:creationId xmlns:a16="http://schemas.microsoft.com/office/drawing/2014/main" id="{01BC64A2-D3FE-46A8-B622-405F8244AA91}"/>
                </a:ext>
              </a:extLst>
            </p:cNvPr>
            <p:cNvSpPr/>
            <p:nvPr/>
          </p:nvSpPr>
          <p:spPr>
            <a:xfrm>
              <a:off x="8265787" y="1186725"/>
              <a:ext cx="821787" cy="750497"/>
            </a:xfrm>
            <a:prstGeom prst="ellipse">
              <a:avLst/>
            </a:prstGeom>
            <a:solidFill>
              <a:schemeClr val="dk1">
                <a:alpha val="34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071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F9ECA-8F72-4AF8-9BCB-93DED3DB0F91}"/>
              </a:ext>
            </a:extLst>
          </p:cNvPr>
          <p:cNvSpPr>
            <a:spLocks noGrp="1"/>
          </p:cNvSpPr>
          <p:nvPr>
            <p:ph type="title"/>
          </p:nvPr>
        </p:nvSpPr>
        <p:spPr>
          <a:xfrm>
            <a:off x="1444317" y="199382"/>
            <a:ext cx="7472602" cy="994172"/>
          </a:xfrm>
        </p:spPr>
        <p:txBody>
          <a:bodyPr>
            <a:normAutofit/>
          </a:bodyPr>
          <a:lstStyle/>
          <a:p>
            <a:r>
              <a:rPr lang="en-US" b="1" dirty="0">
                <a:solidFill>
                  <a:srgbClr val="0070C0"/>
                </a:solidFill>
              </a:rPr>
              <a:t>Now, about that animal in the room.</a:t>
            </a:r>
          </a:p>
        </p:txBody>
      </p:sp>
      <p:pic>
        <p:nvPicPr>
          <p:cNvPr id="18" name="Picture 17" descr="A close up of an elephant&#10;&#10;Description automatically generated">
            <a:extLst>
              <a:ext uri="{FF2B5EF4-FFF2-40B4-BE49-F238E27FC236}">
                <a16:creationId xmlns:a16="http://schemas.microsoft.com/office/drawing/2014/main" id="{D1AF5DED-B691-49F0-95B4-CB5408062F90}"/>
              </a:ext>
            </a:extLst>
          </p:cNvPr>
          <p:cNvPicPr>
            <a:picLocks noChangeAspect="1"/>
          </p:cNvPicPr>
          <p:nvPr/>
        </p:nvPicPr>
        <p:blipFill>
          <a:blip r:embed="rId2"/>
          <a:stretch>
            <a:fillRect/>
          </a:stretch>
        </p:blipFill>
        <p:spPr>
          <a:xfrm>
            <a:off x="227081" y="0"/>
            <a:ext cx="1380472" cy="1360413"/>
          </a:xfrm>
          <a:prstGeom prst="rect">
            <a:avLst/>
          </a:prstGeom>
        </p:spPr>
      </p:pic>
      <p:sp>
        <p:nvSpPr>
          <p:cNvPr id="3" name="Content Placeholder 2">
            <a:extLst>
              <a:ext uri="{FF2B5EF4-FFF2-40B4-BE49-F238E27FC236}">
                <a16:creationId xmlns:a16="http://schemas.microsoft.com/office/drawing/2014/main" id="{D73B9595-22E2-4D82-8641-CEE672326F86}"/>
              </a:ext>
            </a:extLst>
          </p:cNvPr>
          <p:cNvSpPr>
            <a:spLocks noGrp="1"/>
          </p:cNvSpPr>
          <p:nvPr>
            <p:ph idx="1"/>
          </p:nvPr>
        </p:nvSpPr>
        <p:spPr>
          <a:xfrm>
            <a:off x="874186" y="1277704"/>
            <a:ext cx="7884543" cy="3425956"/>
          </a:xfrm>
          <a:ln/>
        </p:spPr>
        <p:style>
          <a:lnRef idx="0">
            <a:schemeClr val="accent5"/>
          </a:lnRef>
          <a:fillRef idx="3">
            <a:schemeClr val="accent5"/>
          </a:fillRef>
          <a:effectRef idx="3">
            <a:schemeClr val="accent5"/>
          </a:effectRef>
          <a:fontRef idx="minor">
            <a:schemeClr val="lt1"/>
          </a:fontRef>
        </p:style>
        <p:txBody>
          <a:bodyPr>
            <a:normAutofit/>
          </a:bodyPr>
          <a:lstStyle/>
          <a:p>
            <a:pPr>
              <a:buFont typeface="Wingdings" panose="05000000000000000000" pitchFamily="2" charset="2"/>
              <a:buChar char="q"/>
            </a:pPr>
            <a:r>
              <a:rPr lang="en-US" sz="2000" b="1" dirty="0">
                <a:solidFill>
                  <a:schemeClr val="tx1">
                    <a:lumMod val="75000"/>
                    <a:lumOff val="25000"/>
                  </a:schemeClr>
                </a:solidFill>
              </a:rPr>
              <a:t> In each case, the </a:t>
            </a:r>
            <a:r>
              <a:rPr lang="en-US" sz="2000" b="1" u="sng" dirty="0">
                <a:solidFill>
                  <a:schemeClr val="tx1">
                    <a:lumMod val="75000"/>
                    <a:lumOff val="25000"/>
                  </a:schemeClr>
                </a:solidFill>
              </a:rPr>
              <a:t>Lord God </a:t>
            </a:r>
            <a:r>
              <a:rPr lang="en-US" sz="2000" b="1" dirty="0">
                <a:solidFill>
                  <a:schemeClr val="tx1">
                    <a:lumMod val="75000"/>
                    <a:lumOff val="25000"/>
                  </a:schemeClr>
                </a:solidFill>
              </a:rPr>
              <a:t>fought for Israel even before Israel fought for Him.</a:t>
            </a:r>
          </a:p>
          <a:p>
            <a:pPr marL="0" indent="0">
              <a:buNone/>
            </a:pPr>
            <a:endParaRPr lang="en-US" sz="2000" b="1" dirty="0">
              <a:solidFill>
                <a:schemeClr val="tx1">
                  <a:lumMod val="75000"/>
                  <a:lumOff val="25000"/>
                </a:schemeClr>
              </a:solidFill>
            </a:endParaRPr>
          </a:p>
          <a:p>
            <a:pPr>
              <a:buFont typeface="Wingdings" panose="05000000000000000000" pitchFamily="2" charset="2"/>
              <a:buChar char="q"/>
            </a:pPr>
            <a:r>
              <a:rPr lang="en-US" sz="2000" b="1" dirty="0">
                <a:solidFill>
                  <a:schemeClr val="tx1">
                    <a:lumMod val="75000"/>
                    <a:lumOff val="25000"/>
                  </a:schemeClr>
                </a:solidFill>
              </a:rPr>
              <a:t> Each city in the southern incursion was </a:t>
            </a:r>
            <a:r>
              <a:rPr lang="en-US" sz="2000" b="1" u="sng" dirty="0">
                <a:solidFill>
                  <a:schemeClr val="tx1">
                    <a:lumMod val="75000"/>
                    <a:lumOff val="25000"/>
                  </a:schemeClr>
                </a:solidFill>
              </a:rPr>
              <a:t>destroyed</a:t>
            </a:r>
            <a:r>
              <a:rPr lang="en-US" sz="2000" b="1" dirty="0">
                <a:solidFill>
                  <a:schemeClr val="tx1">
                    <a:lumMod val="75000"/>
                    <a:lumOff val="25000"/>
                  </a:schemeClr>
                </a:solidFill>
              </a:rPr>
              <a:t> in the same manner as the previous.</a:t>
            </a:r>
          </a:p>
          <a:p>
            <a:pPr marL="0" indent="0">
              <a:buNone/>
            </a:pPr>
            <a:endParaRPr lang="en-US" sz="2000" b="1" dirty="0">
              <a:solidFill>
                <a:schemeClr val="tx1">
                  <a:lumMod val="75000"/>
                  <a:lumOff val="25000"/>
                </a:schemeClr>
              </a:solidFill>
            </a:endParaRPr>
          </a:p>
          <a:p>
            <a:pPr>
              <a:buFont typeface="Wingdings" panose="05000000000000000000" pitchFamily="2" charset="2"/>
              <a:buChar char="q"/>
            </a:pPr>
            <a:r>
              <a:rPr lang="en-US" sz="2000" b="1" dirty="0">
                <a:solidFill>
                  <a:schemeClr val="tx1">
                    <a:lumMod val="75000"/>
                    <a:lumOff val="25000"/>
                  </a:schemeClr>
                </a:solidFill>
              </a:rPr>
              <a:t> The </a:t>
            </a:r>
            <a:r>
              <a:rPr lang="en-US" sz="2000" b="1" u="sng" dirty="0">
                <a:solidFill>
                  <a:schemeClr val="tx1">
                    <a:lumMod val="75000"/>
                    <a:lumOff val="25000"/>
                  </a:schemeClr>
                </a:solidFill>
              </a:rPr>
              <a:t>king</a:t>
            </a:r>
            <a:r>
              <a:rPr lang="en-US" sz="2000" b="1" dirty="0">
                <a:solidFill>
                  <a:schemeClr val="tx1">
                    <a:lumMod val="75000"/>
                    <a:lumOff val="25000"/>
                  </a:schemeClr>
                </a:solidFill>
              </a:rPr>
              <a:t> of each city was destroyed.</a:t>
            </a:r>
          </a:p>
          <a:p>
            <a:pPr marL="0" indent="0">
              <a:buNone/>
            </a:pPr>
            <a:endParaRPr lang="en-US" sz="2000" b="1" dirty="0">
              <a:solidFill>
                <a:schemeClr val="tx1">
                  <a:lumMod val="75000"/>
                  <a:lumOff val="25000"/>
                </a:schemeClr>
              </a:solidFill>
            </a:endParaRPr>
          </a:p>
          <a:p>
            <a:pPr>
              <a:buFont typeface="Wingdings" panose="05000000000000000000" pitchFamily="2" charset="2"/>
              <a:buChar char="q"/>
            </a:pPr>
            <a:r>
              <a:rPr lang="en-US" sz="2000" b="1" u="sng" dirty="0">
                <a:solidFill>
                  <a:schemeClr val="tx1">
                    <a:lumMod val="75000"/>
                    <a:lumOff val="25000"/>
                  </a:schemeClr>
                </a:solidFill>
              </a:rPr>
              <a:t> Everything that breathed</a:t>
            </a:r>
            <a:r>
              <a:rPr lang="en-US" sz="2000" b="1" dirty="0">
                <a:solidFill>
                  <a:schemeClr val="tx1">
                    <a:lumMod val="75000"/>
                    <a:lumOff val="25000"/>
                  </a:schemeClr>
                </a:solidFill>
              </a:rPr>
              <a:t> within each city was destroyed.</a:t>
            </a:r>
          </a:p>
          <a:p>
            <a:pPr marL="0" indent="0">
              <a:buNone/>
            </a:pPr>
            <a:endParaRPr lang="en-US" dirty="0"/>
          </a:p>
        </p:txBody>
      </p:sp>
    </p:spTree>
    <p:extLst>
      <p:ext uri="{BB962C8B-B14F-4D97-AF65-F5344CB8AC3E}">
        <p14:creationId xmlns:p14="http://schemas.microsoft.com/office/powerpoint/2010/main" val="373415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F9ECA-8F72-4AF8-9BCB-93DED3DB0F91}"/>
              </a:ext>
            </a:extLst>
          </p:cNvPr>
          <p:cNvSpPr>
            <a:spLocks noGrp="1"/>
          </p:cNvSpPr>
          <p:nvPr>
            <p:ph type="title"/>
          </p:nvPr>
        </p:nvSpPr>
        <p:spPr>
          <a:xfrm>
            <a:off x="1444317" y="199382"/>
            <a:ext cx="7472602" cy="994172"/>
          </a:xfrm>
        </p:spPr>
        <p:txBody>
          <a:bodyPr>
            <a:normAutofit/>
          </a:bodyPr>
          <a:lstStyle/>
          <a:p>
            <a:r>
              <a:rPr lang="en-US" b="1" dirty="0">
                <a:solidFill>
                  <a:srgbClr val="0070C0"/>
                </a:solidFill>
              </a:rPr>
              <a:t>Was this Genocide?</a:t>
            </a:r>
          </a:p>
        </p:txBody>
      </p:sp>
      <p:pic>
        <p:nvPicPr>
          <p:cNvPr id="18" name="Picture 17" descr="A close up of an elephant&#10;&#10;Description automatically generated">
            <a:extLst>
              <a:ext uri="{FF2B5EF4-FFF2-40B4-BE49-F238E27FC236}">
                <a16:creationId xmlns:a16="http://schemas.microsoft.com/office/drawing/2014/main" id="{D1AF5DED-B691-49F0-95B4-CB5408062F90}"/>
              </a:ext>
            </a:extLst>
          </p:cNvPr>
          <p:cNvPicPr>
            <a:picLocks noChangeAspect="1"/>
          </p:cNvPicPr>
          <p:nvPr/>
        </p:nvPicPr>
        <p:blipFill>
          <a:blip r:embed="rId2"/>
          <a:stretch>
            <a:fillRect/>
          </a:stretch>
        </p:blipFill>
        <p:spPr>
          <a:xfrm>
            <a:off x="227081" y="0"/>
            <a:ext cx="1380472" cy="1360413"/>
          </a:xfrm>
          <a:prstGeom prst="rect">
            <a:avLst/>
          </a:prstGeom>
        </p:spPr>
      </p:pic>
      <p:sp>
        <p:nvSpPr>
          <p:cNvPr id="3" name="Content Placeholder 2">
            <a:extLst>
              <a:ext uri="{FF2B5EF4-FFF2-40B4-BE49-F238E27FC236}">
                <a16:creationId xmlns:a16="http://schemas.microsoft.com/office/drawing/2014/main" id="{D73B9595-22E2-4D82-8641-CEE672326F86}"/>
              </a:ext>
            </a:extLst>
          </p:cNvPr>
          <p:cNvSpPr>
            <a:spLocks noGrp="1"/>
          </p:cNvSpPr>
          <p:nvPr>
            <p:ph idx="1"/>
          </p:nvPr>
        </p:nvSpPr>
        <p:spPr>
          <a:xfrm>
            <a:off x="629728" y="1277704"/>
            <a:ext cx="8108830" cy="3425956"/>
          </a:xfrm>
          <a:ln/>
        </p:spPr>
        <p:style>
          <a:lnRef idx="0">
            <a:schemeClr val="accent5"/>
          </a:lnRef>
          <a:fillRef idx="3">
            <a:schemeClr val="accent5"/>
          </a:fillRef>
          <a:effectRef idx="3">
            <a:schemeClr val="accent5"/>
          </a:effectRef>
          <a:fontRef idx="minor">
            <a:schemeClr val="lt1"/>
          </a:fontRef>
        </p:style>
        <p:txBody>
          <a:bodyPr>
            <a:normAutofit fontScale="92500" lnSpcReduction="20000"/>
          </a:bodyPr>
          <a:lstStyle/>
          <a:p>
            <a:pPr marL="0" indent="0">
              <a:buNone/>
            </a:pPr>
            <a:r>
              <a:rPr lang="en-US" sz="2000" b="1" dirty="0">
                <a:solidFill>
                  <a:schemeClr val="tx1">
                    <a:lumMod val="75000"/>
                    <a:lumOff val="25000"/>
                  </a:schemeClr>
                </a:solidFill>
              </a:rPr>
              <a:t>This </a:t>
            </a:r>
            <a:r>
              <a:rPr lang="en-US" sz="2000" b="1" i="1" dirty="0">
                <a:solidFill>
                  <a:schemeClr val="tx1">
                    <a:lumMod val="75000"/>
                    <a:lumOff val="25000"/>
                  </a:schemeClr>
                </a:solidFill>
              </a:rPr>
              <a:t>was genocide </a:t>
            </a:r>
            <a:r>
              <a:rPr lang="en-US" sz="2000" b="1" dirty="0">
                <a:solidFill>
                  <a:schemeClr val="tx1">
                    <a:lumMod val="75000"/>
                    <a:lumOff val="25000"/>
                  </a:schemeClr>
                </a:solidFill>
              </a:rPr>
              <a:t>if we use the U.N. definition which suggests any killing of people in any common group.</a:t>
            </a:r>
          </a:p>
          <a:p>
            <a:pPr marL="0" indent="0">
              <a:buNone/>
            </a:pPr>
            <a:r>
              <a:rPr lang="en-US" sz="2000" b="1" dirty="0">
                <a:solidFill>
                  <a:schemeClr val="tx1">
                    <a:lumMod val="75000"/>
                    <a:lumOff val="25000"/>
                  </a:schemeClr>
                </a:solidFill>
              </a:rPr>
              <a:t>This </a:t>
            </a:r>
            <a:r>
              <a:rPr lang="en-US" sz="2000" b="1" i="1" dirty="0">
                <a:solidFill>
                  <a:schemeClr val="tx1">
                    <a:lumMod val="75000"/>
                    <a:lumOff val="25000"/>
                  </a:schemeClr>
                </a:solidFill>
              </a:rPr>
              <a:t>was not genocide</a:t>
            </a:r>
            <a:r>
              <a:rPr lang="en-US" sz="2000" b="1" dirty="0">
                <a:solidFill>
                  <a:schemeClr val="tx1">
                    <a:lumMod val="75000"/>
                    <a:lumOff val="25000"/>
                  </a:schemeClr>
                </a:solidFill>
              </a:rPr>
              <a:t> if, by that term, we suggest in any way that this was racially or ethnically motivated.</a:t>
            </a:r>
            <a:br>
              <a:rPr lang="en-US" dirty="0"/>
            </a:br>
            <a:endParaRPr lang="en-US" dirty="0"/>
          </a:p>
          <a:p>
            <a:pPr lvl="1">
              <a:lnSpc>
                <a:spcPct val="150000"/>
              </a:lnSpc>
            </a:pPr>
            <a:r>
              <a:rPr lang="en-US" sz="2100" b="1" dirty="0">
                <a:solidFill>
                  <a:schemeClr val="tx1">
                    <a:lumMod val="75000"/>
                    <a:lumOff val="25000"/>
                  </a:schemeClr>
                </a:solidFill>
              </a:rPr>
              <a:t>The inhabitants of this land were from mixed ethnic origins.</a:t>
            </a:r>
          </a:p>
          <a:p>
            <a:pPr lvl="1">
              <a:lnSpc>
                <a:spcPct val="150000"/>
              </a:lnSpc>
            </a:pPr>
            <a:r>
              <a:rPr lang="en-US" sz="2100" b="1" dirty="0">
                <a:solidFill>
                  <a:schemeClr val="tx1">
                    <a:lumMod val="75000"/>
                    <a:lumOff val="25000"/>
                  </a:schemeClr>
                </a:solidFill>
              </a:rPr>
              <a:t>God loves every kindred, tongue, and nation and is unwilling that any should perish.</a:t>
            </a:r>
          </a:p>
          <a:p>
            <a:pPr lvl="1">
              <a:lnSpc>
                <a:spcPct val="150000"/>
              </a:lnSpc>
            </a:pPr>
            <a:r>
              <a:rPr lang="en-US" sz="2100" b="1" dirty="0">
                <a:solidFill>
                  <a:schemeClr val="tx1">
                    <a:lumMod val="75000"/>
                    <a:lumOff val="25000"/>
                  </a:schemeClr>
                </a:solidFill>
              </a:rPr>
              <a:t>Some entire people groups have, however, aligned themselves against God.</a:t>
            </a:r>
          </a:p>
        </p:txBody>
      </p:sp>
    </p:spTree>
    <p:extLst>
      <p:ext uri="{BB962C8B-B14F-4D97-AF65-F5344CB8AC3E}">
        <p14:creationId xmlns:p14="http://schemas.microsoft.com/office/powerpoint/2010/main" val="665000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ext, map&#10;&#10;Description automatically generated">
            <a:extLst>
              <a:ext uri="{FF2B5EF4-FFF2-40B4-BE49-F238E27FC236}">
                <a16:creationId xmlns:a16="http://schemas.microsoft.com/office/drawing/2014/main" id="{50BB418B-9FAE-44C5-96A0-BDEF31DBC26A}"/>
              </a:ext>
            </a:extLst>
          </p:cNvPr>
          <p:cNvPicPr>
            <a:picLocks noGrp="1" noChangeAspect="1"/>
          </p:cNvPicPr>
          <p:nvPr>
            <p:ph idx="1"/>
          </p:nvPr>
        </p:nvPicPr>
        <p:blipFill>
          <a:blip r:embed="rId2"/>
          <a:stretch>
            <a:fillRect/>
          </a:stretch>
        </p:blipFill>
        <p:spPr>
          <a:xfrm>
            <a:off x="2735366" y="29791"/>
            <a:ext cx="3976667" cy="5113709"/>
          </a:xfrm>
        </p:spPr>
      </p:pic>
      <p:sp>
        <p:nvSpPr>
          <p:cNvPr id="4" name="Title 3">
            <a:extLst>
              <a:ext uri="{FF2B5EF4-FFF2-40B4-BE49-F238E27FC236}">
                <a16:creationId xmlns:a16="http://schemas.microsoft.com/office/drawing/2014/main" id="{6DDBD2E1-1788-451D-BB23-B73A487D4F49}"/>
              </a:ext>
            </a:extLst>
          </p:cNvPr>
          <p:cNvSpPr>
            <a:spLocks noGrp="1"/>
          </p:cNvSpPr>
          <p:nvPr>
            <p:ph type="title"/>
          </p:nvPr>
        </p:nvSpPr>
        <p:spPr>
          <a:xfrm>
            <a:off x="474453" y="972517"/>
            <a:ext cx="2165555" cy="994172"/>
          </a:xfrm>
        </p:spPr>
        <p:txBody>
          <a:bodyPr>
            <a:noAutofit/>
          </a:bodyPr>
          <a:lstStyle/>
          <a:p>
            <a:pPr marL="285750" indent="-285750">
              <a:buFont typeface="Arial" panose="020B0604020202020204" pitchFamily="34" charset="0"/>
              <a:buChar char="•"/>
            </a:pPr>
            <a:r>
              <a:rPr lang="en-US" sz="1800" dirty="0"/>
              <a:t>Note the ethnic composition of Canaan and the surrounding area.</a:t>
            </a:r>
            <a:br>
              <a:rPr lang="en-US" sz="1800" dirty="0"/>
            </a:br>
            <a:br>
              <a:rPr lang="en-US" sz="1800" dirty="0"/>
            </a:br>
            <a:r>
              <a:rPr lang="en-US" sz="1800" dirty="0"/>
              <a:t>It is good to avoid calling this area Palestine.</a:t>
            </a:r>
          </a:p>
        </p:txBody>
      </p:sp>
      <p:sp>
        <p:nvSpPr>
          <p:cNvPr id="7" name="Title 1">
            <a:extLst>
              <a:ext uri="{FF2B5EF4-FFF2-40B4-BE49-F238E27FC236}">
                <a16:creationId xmlns:a16="http://schemas.microsoft.com/office/drawing/2014/main" id="{8F40E88D-26FD-4B1E-9999-C4CA39CE80AF}"/>
              </a:ext>
            </a:extLst>
          </p:cNvPr>
          <p:cNvSpPr txBox="1">
            <a:spLocks/>
          </p:cNvSpPr>
          <p:nvPr/>
        </p:nvSpPr>
        <p:spPr>
          <a:xfrm>
            <a:off x="819367" y="4538768"/>
            <a:ext cx="1725283" cy="34845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1000" i="1"/>
              <a:t>Note: The site that hosts this image is not recommended for doctrinal or theological sourcing.</a:t>
            </a:r>
            <a:endParaRPr lang="en-US" sz="1000" i="1" dirty="0"/>
          </a:p>
        </p:txBody>
      </p:sp>
    </p:spTree>
    <p:extLst>
      <p:ext uri="{BB962C8B-B14F-4D97-AF65-F5344CB8AC3E}">
        <p14:creationId xmlns:p14="http://schemas.microsoft.com/office/powerpoint/2010/main" val="34944003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F9ECA-8F72-4AF8-9BCB-93DED3DB0F91}"/>
              </a:ext>
            </a:extLst>
          </p:cNvPr>
          <p:cNvSpPr>
            <a:spLocks noGrp="1"/>
          </p:cNvSpPr>
          <p:nvPr>
            <p:ph type="title"/>
          </p:nvPr>
        </p:nvSpPr>
        <p:spPr>
          <a:xfrm>
            <a:off x="1444317" y="199382"/>
            <a:ext cx="7472602" cy="994172"/>
          </a:xfrm>
        </p:spPr>
        <p:txBody>
          <a:bodyPr>
            <a:normAutofit/>
          </a:bodyPr>
          <a:lstStyle/>
          <a:p>
            <a:r>
              <a:rPr lang="en-US" b="1" dirty="0">
                <a:solidFill>
                  <a:srgbClr val="0070C0"/>
                </a:solidFill>
              </a:rPr>
              <a:t>We must not charge God foolishly.</a:t>
            </a:r>
          </a:p>
        </p:txBody>
      </p:sp>
      <p:pic>
        <p:nvPicPr>
          <p:cNvPr id="18" name="Picture 17" descr="A close up of an elephant&#10;&#10;Description automatically generated">
            <a:extLst>
              <a:ext uri="{FF2B5EF4-FFF2-40B4-BE49-F238E27FC236}">
                <a16:creationId xmlns:a16="http://schemas.microsoft.com/office/drawing/2014/main" id="{D1AF5DED-B691-49F0-95B4-CB5408062F90}"/>
              </a:ext>
            </a:extLst>
          </p:cNvPr>
          <p:cNvPicPr>
            <a:picLocks noChangeAspect="1"/>
          </p:cNvPicPr>
          <p:nvPr/>
        </p:nvPicPr>
        <p:blipFill>
          <a:blip r:embed="rId2"/>
          <a:stretch>
            <a:fillRect/>
          </a:stretch>
        </p:blipFill>
        <p:spPr>
          <a:xfrm>
            <a:off x="227081" y="0"/>
            <a:ext cx="1380472" cy="1360413"/>
          </a:xfrm>
          <a:prstGeom prst="rect">
            <a:avLst/>
          </a:prstGeom>
        </p:spPr>
      </p:pic>
      <p:sp>
        <p:nvSpPr>
          <p:cNvPr id="3" name="Content Placeholder 2">
            <a:extLst>
              <a:ext uri="{FF2B5EF4-FFF2-40B4-BE49-F238E27FC236}">
                <a16:creationId xmlns:a16="http://schemas.microsoft.com/office/drawing/2014/main" id="{D73B9595-22E2-4D82-8641-CEE672326F86}"/>
              </a:ext>
            </a:extLst>
          </p:cNvPr>
          <p:cNvSpPr>
            <a:spLocks noGrp="1"/>
          </p:cNvSpPr>
          <p:nvPr>
            <p:ph idx="1"/>
          </p:nvPr>
        </p:nvSpPr>
        <p:spPr>
          <a:xfrm>
            <a:off x="629728" y="1277704"/>
            <a:ext cx="8108830" cy="3425956"/>
          </a:xfrm>
          <a:ln/>
        </p:spPr>
        <p:style>
          <a:lnRef idx="0">
            <a:schemeClr val="accent5"/>
          </a:lnRef>
          <a:fillRef idx="3">
            <a:schemeClr val="accent5"/>
          </a:fillRef>
          <a:effectRef idx="3">
            <a:schemeClr val="accent5"/>
          </a:effectRef>
          <a:fontRef idx="minor">
            <a:schemeClr val="lt1"/>
          </a:fontRef>
        </p:style>
        <p:txBody>
          <a:bodyPr>
            <a:normAutofit/>
          </a:bodyPr>
          <a:lstStyle/>
          <a:p>
            <a:pPr indent="-365760"/>
            <a:r>
              <a:rPr lang="en-US" sz="2000" b="1" dirty="0">
                <a:solidFill>
                  <a:schemeClr val="tx1">
                    <a:lumMod val="75000"/>
                    <a:lumOff val="25000"/>
                  </a:schemeClr>
                </a:solidFill>
              </a:rPr>
              <a:t>God both gives and takes away human life. (Job 1:20-21)</a:t>
            </a:r>
          </a:p>
          <a:p>
            <a:pPr indent="-365760"/>
            <a:r>
              <a:rPr lang="en-US" sz="2000" b="1" dirty="0">
                <a:solidFill>
                  <a:schemeClr val="tx1">
                    <a:lumMod val="75000"/>
                    <a:lumOff val="25000"/>
                  </a:schemeClr>
                </a:solidFill>
              </a:rPr>
              <a:t>God has judged in the past and promises do it again. (2 Peter 3:9-10)</a:t>
            </a:r>
          </a:p>
          <a:p>
            <a:pPr indent="-365760"/>
            <a:r>
              <a:rPr lang="en-US" sz="2000" b="1" dirty="0">
                <a:solidFill>
                  <a:schemeClr val="tx1">
                    <a:lumMod val="75000"/>
                    <a:lumOff val="25000"/>
                  </a:schemeClr>
                </a:solidFill>
              </a:rPr>
              <a:t>God does not destroy arbitrarily at a whim. (Matthew 10:28-29)</a:t>
            </a:r>
          </a:p>
          <a:p>
            <a:pPr marL="0" indent="0">
              <a:buNone/>
            </a:pPr>
            <a:endParaRPr lang="en-US" sz="2400" dirty="0">
              <a:solidFill>
                <a:schemeClr val="tx1">
                  <a:lumMod val="75000"/>
                  <a:lumOff val="25000"/>
                </a:schemeClr>
              </a:solidFill>
            </a:endParaRPr>
          </a:p>
          <a:p>
            <a:pPr marL="342900" lvl="1" indent="0">
              <a:buNone/>
            </a:pPr>
            <a:r>
              <a:rPr lang="en-US" sz="2100" b="1" dirty="0">
                <a:solidFill>
                  <a:schemeClr val="tx1">
                    <a:lumMod val="75000"/>
                    <a:lumOff val="25000"/>
                  </a:schemeClr>
                </a:solidFill>
              </a:rPr>
              <a:t>- When God takes life it is for the benefit of mankind.  (Romans 9:22-24</a:t>
            </a:r>
          </a:p>
          <a:p>
            <a:pPr marL="342900" lvl="1" indent="0">
              <a:buNone/>
            </a:pPr>
            <a:endParaRPr lang="en-US" sz="2100" b="1" dirty="0">
              <a:solidFill>
                <a:schemeClr val="tx1">
                  <a:lumMod val="75000"/>
                  <a:lumOff val="25000"/>
                </a:schemeClr>
              </a:solidFill>
            </a:endParaRPr>
          </a:p>
          <a:p>
            <a:pPr marL="342900" lvl="1" indent="0">
              <a:buNone/>
            </a:pPr>
            <a:r>
              <a:rPr lang="en-US" sz="2100" b="1" dirty="0">
                <a:solidFill>
                  <a:schemeClr val="tx1">
                    <a:lumMod val="75000"/>
                    <a:lumOff val="25000"/>
                  </a:schemeClr>
                </a:solidFill>
              </a:rPr>
              <a:t>- The Canaanites, for example were destroyed because their iniquity was full, not because God wanted their land. (Genesis 15:16)</a:t>
            </a:r>
          </a:p>
          <a:p>
            <a:pPr marL="0" indent="0">
              <a:buNone/>
            </a:pPr>
            <a:endParaRPr lang="en-US" sz="2400" dirty="0"/>
          </a:p>
        </p:txBody>
      </p:sp>
    </p:spTree>
    <p:extLst>
      <p:ext uri="{BB962C8B-B14F-4D97-AF65-F5344CB8AC3E}">
        <p14:creationId xmlns:p14="http://schemas.microsoft.com/office/powerpoint/2010/main" val="3601687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F9ECA-8F72-4AF8-9BCB-93DED3DB0F91}"/>
              </a:ext>
            </a:extLst>
          </p:cNvPr>
          <p:cNvSpPr>
            <a:spLocks noGrp="1"/>
          </p:cNvSpPr>
          <p:nvPr>
            <p:ph type="title"/>
          </p:nvPr>
        </p:nvSpPr>
        <p:spPr>
          <a:xfrm>
            <a:off x="1444317" y="199382"/>
            <a:ext cx="7472602" cy="994172"/>
          </a:xfrm>
        </p:spPr>
        <p:txBody>
          <a:bodyPr>
            <a:normAutofit/>
          </a:bodyPr>
          <a:lstStyle/>
          <a:p>
            <a:r>
              <a:rPr lang="en-US" b="1" dirty="0">
                <a:solidFill>
                  <a:srgbClr val="0070C0"/>
                </a:solidFill>
              </a:rPr>
              <a:t>God Knows the End from the Beginning</a:t>
            </a:r>
          </a:p>
        </p:txBody>
      </p:sp>
      <p:pic>
        <p:nvPicPr>
          <p:cNvPr id="18" name="Picture 17" descr="A close up of an elephant&#10;&#10;Description automatically generated">
            <a:extLst>
              <a:ext uri="{FF2B5EF4-FFF2-40B4-BE49-F238E27FC236}">
                <a16:creationId xmlns:a16="http://schemas.microsoft.com/office/drawing/2014/main" id="{D1AF5DED-B691-49F0-95B4-CB5408062F90}"/>
              </a:ext>
            </a:extLst>
          </p:cNvPr>
          <p:cNvPicPr>
            <a:picLocks noChangeAspect="1"/>
          </p:cNvPicPr>
          <p:nvPr/>
        </p:nvPicPr>
        <p:blipFill>
          <a:blip r:embed="rId2"/>
          <a:stretch>
            <a:fillRect/>
          </a:stretch>
        </p:blipFill>
        <p:spPr>
          <a:xfrm>
            <a:off x="227081" y="0"/>
            <a:ext cx="1380472" cy="1360413"/>
          </a:xfrm>
          <a:prstGeom prst="rect">
            <a:avLst/>
          </a:prstGeom>
        </p:spPr>
      </p:pic>
      <p:sp>
        <p:nvSpPr>
          <p:cNvPr id="3" name="Content Placeholder 2">
            <a:extLst>
              <a:ext uri="{FF2B5EF4-FFF2-40B4-BE49-F238E27FC236}">
                <a16:creationId xmlns:a16="http://schemas.microsoft.com/office/drawing/2014/main" id="{D73B9595-22E2-4D82-8641-CEE672326F86}"/>
              </a:ext>
            </a:extLst>
          </p:cNvPr>
          <p:cNvSpPr>
            <a:spLocks noGrp="1"/>
          </p:cNvSpPr>
          <p:nvPr>
            <p:ph idx="1"/>
          </p:nvPr>
        </p:nvSpPr>
        <p:spPr>
          <a:xfrm>
            <a:off x="629728" y="1193554"/>
            <a:ext cx="8108830" cy="3425956"/>
          </a:xfrm>
          <a:ln/>
        </p:spPr>
        <p:style>
          <a:lnRef idx="0">
            <a:schemeClr val="accent5"/>
          </a:lnRef>
          <a:fillRef idx="3">
            <a:schemeClr val="accent5"/>
          </a:fillRef>
          <a:effectRef idx="3">
            <a:schemeClr val="accent5"/>
          </a:effectRef>
          <a:fontRef idx="minor">
            <a:schemeClr val="lt1"/>
          </a:fontRef>
        </p:style>
        <p:txBody>
          <a:bodyPr>
            <a:normAutofit fontScale="92500" lnSpcReduction="10000"/>
          </a:bodyPr>
          <a:lstStyle/>
          <a:p>
            <a:r>
              <a:rPr lang="en-US" sz="2800" b="1" dirty="0">
                <a:solidFill>
                  <a:schemeClr val="tx1">
                    <a:lumMod val="75000"/>
                    <a:lumOff val="25000"/>
                  </a:schemeClr>
                </a:solidFill>
              </a:rPr>
              <a:t>God, in His </a:t>
            </a:r>
            <a:r>
              <a:rPr lang="en-US" sz="2800" b="1" i="1" dirty="0">
                <a:solidFill>
                  <a:schemeClr val="tx1">
                    <a:lumMod val="75000"/>
                    <a:lumOff val="25000"/>
                  </a:schemeClr>
                </a:solidFill>
              </a:rPr>
              <a:t>wisdom</a:t>
            </a:r>
            <a:r>
              <a:rPr lang="en-US" sz="2800" b="1" dirty="0">
                <a:solidFill>
                  <a:schemeClr val="tx1">
                    <a:lumMod val="75000"/>
                    <a:lumOff val="25000"/>
                  </a:schemeClr>
                </a:solidFill>
              </a:rPr>
              <a:t>, destroys groups of people:</a:t>
            </a:r>
          </a:p>
          <a:p>
            <a:pPr marL="0" indent="0">
              <a:buNone/>
            </a:pPr>
            <a:endParaRPr lang="en-US" sz="2400" b="1" dirty="0">
              <a:solidFill>
                <a:schemeClr val="tx1">
                  <a:lumMod val="75000"/>
                  <a:lumOff val="25000"/>
                </a:schemeClr>
              </a:solidFill>
            </a:endParaRPr>
          </a:p>
          <a:p>
            <a:pPr marL="342900" lvl="1" indent="0">
              <a:buNone/>
            </a:pPr>
            <a:r>
              <a:rPr lang="en-US" sz="2800" b="1" dirty="0">
                <a:solidFill>
                  <a:schemeClr val="tx1">
                    <a:lumMod val="75000"/>
                    <a:lumOff val="25000"/>
                  </a:schemeClr>
                </a:solidFill>
              </a:rPr>
              <a:t>- He accelerates consequences that are already in play. (James 1:14,15).</a:t>
            </a:r>
          </a:p>
          <a:p>
            <a:pPr marL="342900" lvl="1" indent="0">
              <a:buNone/>
            </a:pPr>
            <a:r>
              <a:rPr lang="en-US" sz="2800" b="1" dirty="0">
                <a:solidFill>
                  <a:schemeClr val="tx1">
                    <a:lumMod val="75000"/>
                    <a:lumOff val="25000"/>
                  </a:schemeClr>
                </a:solidFill>
              </a:rPr>
              <a:t>- He protects future generations.</a:t>
            </a:r>
          </a:p>
          <a:p>
            <a:pPr marL="342900" lvl="1" indent="0">
              <a:buNone/>
            </a:pPr>
            <a:r>
              <a:rPr lang="en-US" sz="2800" b="1" dirty="0">
                <a:solidFill>
                  <a:schemeClr val="tx1">
                    <a:lumMod val="75000"/>
                    <a:lumOff val="25000"/>
                  </a:schemeClr>
                </a:solidFill>
              </a:rPr>
              <a:t>- He executes justice for clearly stated reasons (Genesis 6:13.)</a:t>
            </a:r>
          </a:p>
          <a:p>
            <a:pPr marL="342900" lvl="1" indent="0">
              <a:buNone/>
            </a:pPr>
            <a:r>
              <a:rPr lang="en-US" sz="2800" b="1" dirty="0">
                <a:solidFill>
                  <a:schemeClr val="tx1">
                    <a:lumMod val="75000"/>
                    <a:lumOff val="25000"/>
                  </a:schemeClr>
                </a:solidFill>
              </a:rPr>
              <a:t>- He does so with clearly stated warnings (Genesis 9:3-6)</a:t>
            </a:r>
          </a:p>
        </p:txBody>
      </p:sp>
    </p:spTree>
    <p:extLst>
      <p:ext uri="{BB962C8B-B14F-4D97-AF65-F5344CB8AC3E}">
        <p14:creationId xmlns:p14="http://schemas.microsoft.com/office/powerpoint/2010/main" val="31349462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F9ECA-8F72-4AF8-9BCB-93DED3DB0F91}"/>
              </a:ext>
            </a:extLst>
          </p:cNvPr>
          <p:cNvSpPr>
            <a:spLocks noGrp="1"/>
          </p:cNvSpPr>
          <p:nvPr>
            <p:ph type="title"/>
          </p:nvPr>
        </p:nvSpPr>
        <p:spPr>
          <a:xfrm>
            <a:off x="1444317" y="199382"/>
            <a:ext cx="7472602" cy="994172"/>
          </a:xfrm>
        </p:spPr>
        <p:txBody>
          <a:bodyPr>
            <a:normAutofit/>
          </a:bodyPr>
          <a:lstStyle/>
          <a:p>
            <a:r>
              <a:rPr lang="en-US" b="1" dirty="0">
                <a:solidFill>
                  <a:srgbClr val="0070C0"/>
                </a:solidFill>
              </a:rPr>
              <a:t>God does not play by our rules.</a:t>
            </a:r>
          </a:p>
        </p:txBody>
      </p:sp>
      <p:pic>
        <p:nvPicPr>
          <p:cNvPr id="18" name="Picture 17" descr="A close up of an elephant&#10;&#10;Description automatically generated">
            <a:extLst>
              <a:ext uri="{FF2B5EF4-FFF2-40B4-BE49-F238E27FC236}">
                <a16:creationId xmlns:a16="http://schemas.microsoft.com/office/drawing/2014/main" id="{D1AF5DED-B691-49F0-95B4-CB5408062F90}"/>
              </a:ext>
            </a:extLst>
          </p:cNvPr>
          <p:cNvPicPr>
            <a:picLocks noChangeAspect="1"/>
          </p:cNvPicPr>
          <p:nvPr/>
        </p:nvPicPr>
        <p:blipFill>
          <a:blip r:embed="rId2"/>
          <a:stretch>
            <a:fillRect/>
          </a:stretch>
        </p:blipFill>
        <p:spPr>
          <a:xfrm>
            <a:off x="227081" y="0"/>
            <a:ext cx="1380472" cy="1360413"/>
          </a:xfrm>
          <a:prstGeom prst="rect">
            <a:avLst/>
          </a:prstGeom>
        </p:spPr>
      </p:pic>
      <p:sp>
        <p:nvSpPr>
          <p:cNvPr id="3" name="Content Placeholder 2">
            <a:extLst>
              <a:ext uri="{FF2B5EF4-FFF2-40B4-BE49-F238E27FC236}">
                <a16:creationId xmlns:a16="http://schemas.microsoft.com/office/drawing/2014/main" id="{D73B9595-22E2-4D82-8641-CEE672326F86}"/>
              </a:ext>
            </a:extLst>
          </p:cNvPr>
          <p:cNvSpPr>
            <a:spLocks noGrp="1"/>
          </p:cNvSpPr>
          <p:nvPr>
            <p:ph idx="1"/>
          </p:nvPr>
        </p:nvSpPr>
        <p:spPr>
          <a:xfrm>
            <a:off x="629728" y="1193554"/>
            <a:ext cx="8108830" cy="3425956"/>
          </a:xfrm>
          <a:ln/>
        </p:spPr>
        <p:style>
          <a:lnRef idx="0">
            <a:schemeClr val="accent5"/>
          </a:lnRef>
          <a:fillRef idx="3">
            <a:schemeClr val="accent5"/>
          </a:fillRef>
          <a:effectRef idx="3">
            <a:schemeClr val="accent5"/>
          </a:effectRef>
          <a:fontRef idx="minor">
            <a:schemeClr val="lt1"/>
          </a:fontRef>
        </p:style>
        <p:txBody>
          <a:bodyPr>
            <a:normAutofit/>
          </a:bodyPr>
          <a:lstStyle/>
          <a:p>
            <a:r>
              <a:rPr lang="en-US" sz="2800" dirty="0">
                <a:solidFill>
                  <a:schemeClr val="tx1">
                    <a:lumMod val="75000"/>
                    <a:lumOff val="25000"/>
                  </a:schemeClr>
                </a:solidFill>
              </a:rPr>
              <a:t>When men accuse God of injustice:</a:t>
            </a:r>
          </a:p>
          <a:p>
            <a:endParaRPr lang="en-US" sz="2800" dirty="0">
              <a:solidFill>
                <a:schemeClr val="tx1">
                  <a:lumMod val="75000"/>
                  <a:lumOff val="25000"/>
                </a:schemeClr>
              </a:solidFill>
            </a:endParaRPr>
          </a:p>
          <a:p>
            <a:pPr marL="342900" lvl="1" indent="0">
              <a:buNone/>
            </a:pPr>
            <a:r>
              <a:rPr lang="en-US" sz="2000" b="1" dirty="0">
                <a:solidFill>
                  <a:schemeClr val="tx1">
                    <a:lumMod val="75000"/>
                    <a:lumOff val="25000"/>
                  </a:schemeClr>
                </a:solidFill>
              </a:rPr>
              <a:t>- We turn a blind eye to our own allegiances. </a:t>
            </a:r>
            <a:r>
              <a:rPr lang="en-US" sz="2000" i="1" dirty="0">
                <a:solidFill>
                  <a:schemeClr val="tx1">
                    <a:lumMod val="75000"/>
                    <a:lumOff val="25000"/>
                  </a:schemeClr>
                </a:solidFill>
              </a:rPr>
              <a:t>Notice how false religion is always given a pass on the issue of sin.</a:t>
            </a:r>
            <a:br>
              <a:rPr lang="en-US" sz="2000" b="1" dirty="0">
                <a:solidFill>
                  <a:schemeClr val="tx1">
                    <a:lumMod val="75000"/>
                    <a:lumOff val="25000"/>
                  </a:schemeClr>
                </a:solidFill>
              </a:rPr>
            </a:br>
            <a:endParaRPr lang="en-US" sz="2000" b="1" dirty="0">
              <a:solidFill>
                <a:schemeClr val="tx1">
                  <a:lumMod val="75000"/>
                  <a:lumOff val="25000"/>
                </a:schemeClr>
              </a:solidFill>
            </a:endParaRPr>
          </a:p>
          <a:p>
            <a:pPr lvl="1">
              <a:buFontTx/>
              <a:buChar char="-"/>
            </a:pPr>
            <a:r>
              <a:rPr lang="en-US" sz="2000" b="1" dirty="0">
                <a:solidFill>
                  <a:schemeClr val="tx1">
                    <a:lumMod val="75000"/>
                    <a:lumOff val="25000"/>
                  </a:schemeClr>
                </a:solidFill>
              </a:rPr>
              <a:t>We claim “free agency” and then blame God for the consequence.</a:t>
            </a:r>
          </a:p>
          <a:p>
            <a:pPr lvl="1">
              <a:buFontTx/>
              <a:buChar char="-"/>
            </a:pPr>
            <a:endParaRPr lang="en-US" sz="2000" b="1" dirty="0">
              <a:solidFill>
                <a:schemeClr val="tx1">
                  <a:lumMod val="75000"/>
                  <a:lumOff val="25000"/>
                </a:schemeClr>
              </a:solidFill>
            </a:endParaRPr>
          </a:p>
          <a:p>
            <a:pPr marL="342900" lvl="1" indent="0">
              <a:buNone/>
            </a:pPr>
            <a:r>
              <a:rPr lang="en-US" sz="2000" b="1" dirty="0">
                <a:solidFill>
                  <a:schemeClr val="tx1">
                    <a:lumMod val="75000"/>
                    <a:lumOff val="25000"/>
                  </a:schemeClr>
                </a:solidFill>
              </a:rPr>
              <a:t>- Without exception, we fail to see the insidious nature of sin. (By His mercy we are not all consumed) – Lam. 3:22) </a:t>
            </a:r>
          </a:p>
          <a:p>
            <a:pPr lvl="1"/>
            <a:endParaRPr lang="en-US" sz="2800" dirty="0"/>
          </a:p>
        </p:txBody>
      </p:sp>
    </p:spTree>
    <p:extLst>
      <p:ext uri="{BB962C8B-B14F-4D97-AF65-F5344CB8AC3E}">
        <p14:creationId xmlns:p14="http://schemas.microsoft.com/office/powerpoint/2010/main" val="39304578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0D1D7E-AA3B-490D-86B8-9C70BA62A56B}"/>
              </a:ext>
            </a:extLst>
          </p:cNvPr>
          <p:cNvPicPr>
            <a:picLocks noChangeAspect="1"/>
          </p:cNvPicPr>
          <p:nvPr/>
        </p:nvPicPr>
        <p:blipFill>
          <a:blip r:embed="rId2"/>
          <a:srcRect/>
          <a:stretch/>
        </p:blipFill>
        <p:spPr>
          <a:xfrm>
            <a:off x="357935" y="210816"/>
            <a:ext cx="4058790" cy="4896560"/>
          </a:xfrm>
          <a:prstGeom prst="rect">
            <a:avLst/>
          </a:prstGeom>
        </p:spPr>
      </p:pic>
      <p:sp>
        <p:nvSpPr>
          <p:cNvPr id="74" name="TextBox 73">
            <a:extLst>
              <a:ext uri="{FF2B5EF4-FFF2-40B4-BE49-F238E27FC236}">
                <a16:creationId xmlns:a16="http://schemas.microsoft.com/office/drawing/2014/main" id="{69E50285-AC0D-4906-9AB2-8058352387C9}"/>
              </a:ext>
            </a:extLst>
          </p:cNvPr>
          <p:cNvSpPr txBox="1"/>
          <p:nvPr/>
        </p:nvSpPr>
        <p:spPr>
          <a:xfrm>
            <a:off x="3157268" y="601613"/>
            <a:ext cx="5788323" cy="3812236"/>
          </a:xfrm>
          <a:prstGeom prst="rect">
            <a:avLst/>
          </a:prstGeom>
          <a:noFill/>
        </p:spPr>
        <p:txBody>
          <a:bodyPr wrap="square" rtlCol="0">
            <a:noAutofit/>
          </a:bodyPr>
          <a:lstStyle/>
          <a:p>
            <a:r>
              <a:rPr lang="en-US" sz="2400" b="1" i="1" dirty="0">
                <a:solidFill>
                  <a:schemeClr val="bg1">
                    <a:lumMod val="95000"/>
                  </a:schemeClr>
                </a:solidFill>
              </a:rPr>
              <a:t>The Lord is not slack concerning his promise, as some men count slackness; but is longsuffering to us-ward, not willing that any should perish, but that all should come to repentance. 10  But the day of the Lord will come as a thief in the night; in the which the heavens shall pass away with a great noise, and the elements shall melt with fervent heat, the earth also and the works that are therein shall be burned up,  </a:t>
            </a:r>
          </a:p>
          <a:p>
            <a:endParaRPr lang="en-US" sz="1800" b="1" i="1" dirty="0">
              <a:solidFill>
                <a:schemeClr val="bg1">
                  <a:lumMod val="95000"/>
                </a:schemeClr>
              </a:solidFill>
            </a:endParaRPr>
          </a:p>
          <a:p>
            <a:r>
              <a:rPr lang="en-US" sz="1800" dirty="0">
                <a:solidFill>
                  <a:schemeClr val="bg1">
                    <a:lumMod val="95000"/>
                  </a:schemeClr>
                </a:solidFill>
              </a:rPr>
              <a:t>1 Peter 3:9,10</a:t>
            </a:r>
          </a:p>
          <a:p>
            <a:endParaRPr lang="en-US" sz="1800" dirty="0">
              <a:solidFill>
                <a:schemeClr val="bg2">
                  <a:lumMod val="25000"/>
                </a:schemeClr>
              </a:solidFill>
            </a:endParaRPr>
          </a:p>
          <a:p>
            <a:endParaRPr lang="en-US" sz="1800" dirty="0">
              <a:solidFill>
                <a:schemeClr val="bg2">
                  <a:lumMod val="25000"/>
                </a:schemeClr>
              </a:solidFill>
            </a:endParaRPr>
          </a:p>
        </p:txBody>
      </p:sp>
    </p:spTree>
    <p:extLst>
      <p:ext uri="{BB962C8B-B14F-4D97-AF65-F5344CB8AC3E}">
        <p14:creationId xmlns:p14="http://schemas.microsoft.com/office/powerpoint/2010/main" val="172193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F9ECA-8F72-4AF8-9BCB-93DED3DB0F91}"/>
              </a:ext>
            </a:extLst>
          </p:cNvPr>
          <p:cNvSpPr>
            <a:spLocks noGrp="1"/>
          </p:cNvSpPr>
          <p:nvPr>
            <p:ph type="title"/>
          </p:nvPr>
        </p:nvSpPr>
        <p:spPr>
          <a:xfrm>
            <a:off x="1444317" y="199382"/>
            <a:ext cx="7472602" cy="994172"/>
          </a:xfrm>
        </p:spPr>
        <p:txBody>
          <a:bodyPr>
            <a:normAutofit/>
          </a:bodyPr>
          <a:lstStyle/>
          <a:p>
            <a:r>
              <a:rPr lang="en-US" b="1" dirty="0">
                <a:solidFill>
                  <a:schemeClr val="accent2">
                    <a:lumMod val="75000"/>
                  </a:schemeClr>
                </a:solidFill>
              </a:rPr>
              <a:t>We have found the elephant, and it is us.</a:t>
            </a:r>
          </a:p>
        </p:txBody>
      </p:sp>
      <p:pic>
        <p:nvPicPr>
          <p:cNvPr id="18" name="Picture 17" descr="A close up of an elephant&#10;&#10;Description automatically generated">
            <a:extLst>
              <a:ext uri="{FF2B5EF4-FFF2-40B4-BE49-F238E27FC236}">
                <a16:creationId xmlns:a16="http://schemas.microsoft.com/office/drawing/2014/main" id="{D1AF5DED-B691-49F0-95B4-CB5408062F90}"/>
              </a:ext>
            </a:extLst>
          </p:cNvPr>
          <p:cNvPicPr>
            <a:picLocks noChangeAspect="1"/>
          </p:cNvPicPr>
          <p:nvPr/>
        </p:nvPicPr>
        <p:blipFill>
          <a:blip r:embed="rId2"/>
          <a:stretch>
            <a:fillRect/>
          </a:stretch>
        </p:blipFill>
        <p:spPr>
          <a:xfrm>
            <a:off x="227081" y="0"/>
            <a:ext cx="1380472" cy="1360413"/>
          </a:xfrm>
          <a:prstGeom prst="rect">
            <a:avLst/>
          </a:prstGeom>
        </p:spPr>
      </p:pic>
      <p:sp>
        <p:nvSpPr>
          <p:cNvPr id="3" name="Content Placeholder 2">
            <a:extLst>
              <a:ext uri="{FF2B5EF4-FFF2-40B4-BE49-F238E27FC236}">
                <a16:creationId xmlns:a16="http://schemas.microsoft.com/office/drawing/2014/main" id="{D73B9595-22E2-4D82-8641-CEE672326F86}"/>
              </a:ext>
            </a:extLst>
          </p:cNvPr>
          <p:cNvSpPr>
            <a:spLocks noGrp="1"/>
          </p:cNvSpPr>
          <p:nvPr>
            <p:ph idx="1"/>
          </p:nvPr>
        </p:nvSpPr>
        <p:spPr>
          <a:xfrm>
            <a:off x="874186" y="1277704"/>
            <a:ext cx="7884543" cy="3425956"/>
          </a:xfrm>
          <a:ln/>
        </p:spPr>
        <p:style>
          <a:lnRef idx="0">
            <a:schemeClr val="accent5"/>
          </a:lnRef>
          <a:fillRef idx="3">
            <a:schemeClr val="accent5"/>
          </a:fillRef>
          <a:effectRef idx="3">
            <a:schemeClr val="accent5"/>
          </a:effectRef>
          <a:fontRef idx="minor">
            <a:schemeClr val="lt1"/>
          </a:fontRef>
        </p:style>
        <p:txBody>
          <a:bodyPr>
            <a:normAutofit/>
          </a:bodyPr>
          <a:lstStyle/>
          <a:p>
            <a:pPr marL="0" indent="0">
              <a:buNone/>
            </a:pPr>
            <a:endParaRPr lang="en-US" b="1" dirty="0">
              <a:solidFill>
                <a:schemeClr val="accent2">
                  <a:lumMod val="75000"/>
                </a:schemeClr>
              </a:solidFill>
            </a:endParaRPr>
          </a:p>
          <a:p>
            <a:pPr marL="0" indent="0">
              <a:buNone/>
            </a:pPr>
            <a:r>
              <a:rPr lang="en-US" sz="2000" b="1" dirty="0">
                <a:solidFill>
                  <a:schemeClr val="accent2">
                    <a:lumMod val="75000"/>
                  </a:schemeClr>
                </a:solidFill>
              </a:rPr>
              <a:t>When confronting this issue remember that self-justifying men will try to impose their flawed moral compass on God. (Rom. 9:20)</a:t>
            </a:r>
          </a:p>
          <a:p>
            <a:pPr marL="0" indent="0">
              <a:buNone/>
            </a:pPr>
            <a:endParaRPr lang="en-US" sz="2000" b="1" dirty="0">
              <a:solidFill>
                <a:schemeClr val="accent2">
                  <a:lumMod val="75000"/>
                </a:schemeClr>
              </a:solidFill>
            </a:endParaRPr>
          </a:p>
          <a:p>
            <a:pPr marL="0" indent="0">
              <a:buNone/>
            </a:pPr>
            <a:r>
              <a:rPr lang="en-US" sz="2000" b="1" dirty="0">
                <a:solidFill>
                  <a:schemeClr val="accent2">
                    <a:lumMod val="75000"/>
                  </a:schemeClr>
                </a:solidFill>
              </a:rPr>
              <a:t>- Use the scriptures lovingly, but boldly. (2 Tim. 2:24)</a:t>
            </a:r>
          </a:p>
          <a:p>
            <a:pPr>
              <a:buFontTx/>
              <a:buChar char="-"/>
            </a:pPr>
            <a:r>
              <a:rPr lang="en-US" sz="2000" b="1" dirty="0">
                <a:solidFill>
                  <a:schemeClr val="accent2">
                    <a:lumMod val="75000"/>
                  </a:schemeClr>
                </a:solidFill>
              </a:rPr>
              <a:t>Do not apologize for God or mitigate what He has said or done. God is righteous, and He is not embarrassed by His actions. Matt. 10:34-36)</a:t>
            </a:r>
          </a:p>
          <a:p>
            <a:pPr>
              <a:buFontTx/>
              <a:buChar char="-"/>
            </a:pPr>
            <a:r>
              <a:rPr lang="en-US" sz="2000" b="1" dirty="0">
                <a:solidFill>
                  <a:schemeClr val="accent2">
                    <a:lumMod val="75000"/>
                  </a:schemeClr>
                </a:solidFill>
              </a:rPr>
              <a:t>God loves the world and did not send His Son to condemn it – but to redeem it. (John 3).</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860158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F0558-EEAA-4FA1-8920-D50AB59968C1}"/>
              </a:ext>
            </a:extLst>
          </p:cNvPr>
          <p:cNvSpPr>
            <a:spLocks noGrp="1"/>
          </p:cNvSpPr>
          <p:nvPr>
            <p:ph type="title"/>
          </p:nvPr>
        </p:nvSpPr>
        <p:spPr>
          <a:xfrm>
            <a:off x="628650" y="489504"/>
            <a:ext cx="7886700" cy="994172"/>
          </a:xfrm>
        </p:spPr>
        <p:txBody>
          <a:bodyPr/>
          <a:lstStyle/>
          <a:p>
            <a:r>
              <a:rPr lang="en-US" dirty="0"/>
              <a:t>END OF SESSION 2 – JOSHUA 10b</a:t>
            </a:r>
          </a:p>
        </p:txBody>
      </p:sp>
      <p:sp>
        <p:nvSpPr>
          <p:cNvPr id="3" name="Content Placeholder 2">
            <a:extLst>
              <a:ext uri="{FF2B5EF4-FFF2-40B4-BE49-F238E27FC236}">
                <a16:creationId xmlns:a16="http://schemas.microsoft.com/office/drawing/2014/main" id="{1E0B4F87-DDB9-43C0-BC92-4F19D592AEF0}"/>
              </a:ext>
            </a:extLst>
          </p:cNvPr>
          <p:cNvSpPr>
            <a:spLocks noGrp="1"/>
          </p:cNvSpPr>
          <p:nvPr>
            <p:ph idx="1"/>
          </p:nvPr>
        </p:nvSpPr>
        <p:spPr>
          <a:xfrm>
            <a:off x="541244" y="4145530"/>
            <a:ext cx="7886700" cy="364690"/>
          </a:xfrm>
        </p:spPr>
        <p:txBody>
          <a:bodyPr>
            <a:normAutofit/>
          </a:bodyPr>
          <a:lstStyle/>
          <a:p>
            <a:pPr marL="0" indent="0">
              <a:buNone/>
            </a:pPr>
            <a:r>
              <a:rPr lang="en-US" sz="1800" dirty="0"/>
              <a:t>Download these materials from our Recent Studies page at StandingTrue.com</a:t>
            </a:r>
          </a:p>
        </p:txBody>
      </p:sp>
      <p:pic>
        <p:nvPicPr>
          <p:cNvPr id="5" name="Picture 4" descr="A picture containing clock&#10;&#10;Description automatically generated">
            <a:extLst>
              <a:ext uri="{FF2B5EF4-FFF2-40B4-BE49-F238E27FC236}">
                <a16:creationId xmlns:a16="http://schemas.microsoft.com/office/drawing/2014/main" id="{7B16E328-41E1-4848-9F16-C24E82A84415}"/>
              </a:ext>
            </a:extLst>
          </p:cNvPr>
          <p:cNvPicPr>
            <a:picLocks noChangeAspect="1"/>
          </p:cNvPicPr>
          <p:nvPr/>
        </p:nvPicPr>
        <p:blipFill>
          <a:blip r:embed="rId2"/>
          <a:stretch>
            <a:fillRect/>
          </a:stretch>
        </p:blipFill>
        <p:spPr>
          <a:xfrm>
            <a:off x="3995737" y="1981200"/>
            <a:ext cx="1152525" cy="1181100"/>
          </a:xfrm>
          <a:prstGeom prst="rect">
            <a:avLst/>
          </a:prstGeom>
        </p:spPr>
      </p:pic>
    </p:spTree>
    <p:extLst>
      <p:ext uri="{BB962C8B-B14F-4D97-AF65-F5344CB8AC3E}">
        <p14:creationId xmlns:p14="http://schemas.microsoft.com/office/powerpoint/2010/main" val="3146298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3025931" y="3200180"/>
            <a:ext cx="5392000" cy="1670436"/>
            <a:chOff x="1669075" y="2714873"/>
            <a:chExt cx="5392000" cy="1670436"/>
          </a:xfrm>
          <a:solidFill>
            <a:schemeClr val="tx1">
              <a:lumMod val="50000"/>
              <a:lumOff val="50000"/>
              <a:alpha val="15000"/>
            </a:schemeClr>
          </a:solidFill>
        </p:grpSpPr>
        <p:grpSp>
          <p:nvGrpSpPr>
            <p:cNvPr id="28" name="Group 27"/>
            <p:cNvGrpSpPr/>
            <p:nvPr/>
          </p:nvGrpSpPr>
          <p:grpSpPr>
            <a:xfrm flipH="1">
              <a:off x="1719079" y="2714873"/>
              <a:ext cx="2671387" cy="1624491"/>
              <a:chOff x="4366716" y="2714873"/>
              <a:chExt cx="2671387" cy="1624491"/>
            </a:xfrm>
            <a:grpFill/>
          </p:grpSpPr>
          <p:sp>
            <p:nvSpPr>
              <p:cNvPr id="35" name="Freeform 34"/>
              <p:cNvSpPr>
                <a:spLocks noChangeArrowheads="1"/>
              </p:cNvSpPr>
              <p:nvPr/>
            </p:nvSpPr>
            <p:spPr bwMode="auto">
              <a:xfrm>
                <a:off x="4366716" y="3896321"/>
                <a:ext cx="2671387" cy="443043"/>
              </a:xfrm>
              <a:custGeom>
                <a:avLst/>
                <a:gdLst>
                  <a:gd name="T0" fmla="*/ 3595 w 3596"/>
                  <a:gd name="T1" fmla="*/ 0 h 600"/>
                  <a:gd name="T2" fmla="*/ 3595 w 3596"/>
                  <a:gd name="T3" fmla="*/ 0 h 600"/>
                  <a:gd name="T4" fmla="*/ 3565 w 3596"/>
                  <a:gd name="T5" fmla="*/ 599 h 600"/>
                  <a:gd name="T6" fmla="*/ 0 w 3596"/>
                  <a:gd name="T7" fmla="*/ 599 h 600"/>
                  <a:gd name="T8" fmla="*/ 0 w 3596"/>
                  <a:gd name="T9" fmla="*/ 90 h 600"/>
                  <a:gd name="T10" fmla="*/ 1588 w 3596"/>
                  <a:gd name="T11" fmla="*/ 90 h 600"/>
                  <a:gd name="T12" fmla="*/ 3595 w 3596"/>
                  <a:gd name="T13" fmla="*/ 0 h 600"/>
                </a:gdLst>
                <a:ahLst/>
                <a:cxnLst>
                  <a:cxn ang="0">
                    <a:pos x="T0" y="T1"/>
                  </a:cxn>
                  <a:cxn ang="0">
                    <a:pos x="T2" y="T3"/>
                  </a:cxn>
                  <a:cxn ang="0">
                    <a:pos x="T4" y="T5"/>
                  </a:cxn>
                  <a:cxn ang="0">
                    <a:pos x="T6" y="T7"/>
                  </a:cxn>
                  <a:cxn ang="0">
                    <a:pos x="T8" y="T9"/>
                  </a:cxn>
                  <a:cxn ang="0">
                    <a:pos x="T10" y="T11"/>
                  </a:cxn>
                  <a:cxn ang="0">
                    <a:pos x="T12" y="T13"/>
                  </a:cxn>
                </a:cxnLst>
                <a:rect l="0" t="0" r="r" b="b"/>
                <a:pathLst>
                  <a:path w="3596" h="600">
                    <a:moveTo>
                      <a:pt x="3595" y="0"/>
                    </a:moveTo>
                    <a:lnTo>
                      <a:pt x="3595" y="0"/>
                    </a:lnTo>
                    <a:cubicBezTo>
                      <a:pt x="3565" y="599"/>
                      <a:pt x="3565" y="599"/>
                      <a:pt x="3565" y="599"/>
                    </a:cubicBezTo>
                    <a:cubicBezTo>
                      <a:pt x="0" y="599"/>
                      <a:pt x="0" y="599"/>
                      <a:pt x="0" y="599"/>
                    </a:cubicBezTo>
                    <a:cubicBezTo>
                      <a:pt x="0" y="90"/>
                      <a:pt x="0" y="90"/>
                      <a:pt x="0" y="90"/>
                    </a:cubicBezTo>
                    <a:cubicBezTo>
                      <a:pt x="0" y="90"/>
                      <a:pt x="570" y="90"/>
                      <a:pt x="1588" y="90"/>
                    </a:cubicBezTo>
                    <a:cubicBezTo>
                      <a:pt x="2636" y="90"/>
                      <a:pt x="3595" y="0"/>
                      <a:pt x="3595" y="0"/>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6" name="Freeform 35"/>
              <p:cNvSpPr>
                <a:spLocks noChangeArrowheads="1"/>
              </p:cNvSpPr>
              <p:nvPr/>
            </p:nvSpPr>
            <p:spPr bwMode="auto">
              <a:xfrm>
                <a:off x="4366716" y="3207143"/>
                <a:ext cx="2671387" cy="754814"/>
              </a:xfrm>
              <a:custGeom>
                <a:avLst/>
                <a:gdLst>
                  <a:gd name="T0" fmla="*/ 0 w 3596"/>
                  <a:gd name="T1" fmla="*/ 1018 h 1019"/>
                  <a:gd name="T2" fmla="*/ 0 w 3596"/>
                  <a:gd name="T3" fmla="*/ 1018 h 1019"/>
                  <a:gd name="T4" fmla="*/ 1588 w 3596"/>
                  <a:gd name="T5" fmla="*/ 1018 h 1019"/>
                  <a:gd name="T6" fmla="*/ 3595 w 3596"/>
                  <a:gd name="T7" fmla="*/ 928 h 1019"/>
                  <a:gd name="T8" fmla="*/ 3295 w 3596"/>
                  <a:gd name="T9" fmla="*/ 629 h 1019"/>
                  <a:gd name="T10" fmla="*/ 2636 w 3596"/>
                  <a:gd name="T11" fmla="*/ 0 h 1019"/>
                  <a:gd name="T12" fmla="*/ 0 w 3596"/>
                  <a:gd name="T13" fmla="*/ 1018 h 1019"/>
                </a:gdLst>
                <a:ahLst/>
                <a:cxnLst>
                  <a:cxn ang="0">
                    <a:pos x="T0" y="T1"/>
                  </a:cxn>
                  <a:cxn ang="0">
                    <a:pos x="T2" y="T3"/>
                  </a:cxn>
                  <a:cxn ang="0">
                    <a:pos x="T4" y="T5"/>
                  </a:cxn>
                  <a:cxn ang="0">
                    <a:pos x="T6" y="T7"/>
                  </a:cxn>
                  <a:cxn ang="0">
                    <a:pos x="T8" y="T9"/>
                  </a:cxn>
                  <a:cxn ang="0">
                    <a:pos x="T10" y="T11"/>
                  </a:cxn>
                  <a:cxn ang="0">
                    <a:pos x="T12" y="T13"/>
                  </a:cxn>
                </a:cxnLst>
                <a:rect l="0" t="0" r="r" b="b"/>
                <a:pathLst>
                  <a:path w="3596" h="1019">
                    <a:moveTo>
                      <a:pt x="0" y="1018"/>
                    </a:moveTo>
                    <a:lnTo>
                      <a:pt x="0" y="1018"/>
                    </a:lnTo>
                    <a:cubicBezTo>
                      <a:pt x="0" y="1018"/>
                      <a:pt x="570" y="1018"/>
                      <a:pt x="1588" y="1018"/>
                    </a:cubicBezTo>
                    <a:cubicBezTo>
                      <a:pt x="2636" y="1018"/>
                      <a:pt x="3595" y="928"/>
                      <a:pt x="3595" y="928"/>
                    </a:cubicBezTo>
                    <a:cubicBezTo>
                      <a:pt x="3295" y="629"/>
                      <a:pt x="3295" y="629"/>
                      <a:pt x="3295" y="629"/>
                    </a:cubicBezTo>
                    <a:cubicBezTo>
                      <a:pt x="2636" y="0"/>
                      <a:pt x="2636" y="0"/>
                      <a:pt x="2636" y="0"/>
                    </a:cubicBezTo>
                    <a:cubicBezTo>
                      <a:pt x="2636" y="0"/>
                      <a:pt x="419" y="60"/>
                      <a:pt x="0" y="1018"/>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7" name="Freeform 36"/>
              <p:cNvSpPr>
                <a:spLocks noChangeArrowheads="1"/>
              </p:cNvSpPr>
              <p:nvPr/>
            </p:nvSpPr>
            <p:spPr bwMode="auto">
              <a:xfrm>
                <a:off x="4366716" y="3207143"/>
                <a:ext cx="2559805" cy="754814"/>
              </a:xfrm>
              <a:custGeom>
                <a:avLst/>
                <a:gdLst>
                  <a:gd name="T0" fmla="*/ 3445 w 3446"/>
                  <a:gd name="T1" fmla="*/ 599 h 1019"/>
                  <a:gd name="T2" fmla="*/ 3445 w 3446"/>
                  <a:gd name="T3" fmla="*/ 599 h 1019"/>
                  <a:gd name="T4" fmla="*/ 2636 w 3446"/>
                  <a:gd name="T5" fmla="*/ 0 h 1019"/>
                  <a:gd name="T6" fmla="*/ 0 w 3446"/>
                  <a:gd name="T7" fmla="*/ 1018 h 1019"/>
                  <a:gd name="T8" fmla="*/ 3445 w 3446"/>
                  <a:gd name="T9" fmla="*/ 599 h 1019"/>
                </a:gdLst>
                <a:ahLst/>
                <a:cxnLst>
                  <a:cxn ang="0">
                    <a:pos x="T0" y="T1"/>
                  </a:cxn>
                  <a:cxn ang="0">
                    <a:pos x="T2" y="T3"/>
                  </a:cxn>
                  <a:cxn ang="0">
                    <a:pos x="T4" y="T5"/>
                  </a:cxn>
                  <a:cxn ang="0">
                    <a:pos x="T6" y="T7"/>
                  </a:cxn>
                  <a:cxn ang="0">
                    <a:pos x="T8" y="T9"/>
                  </a:cxn>
                </a:cxnLst>
                <a:rect l="0" t="0" r="r" b="b"/>
                <a:pathLst>
                  <a:path w="3446" h="1019">
                    <a:moveTo>
                      <a:pt x="3445" y="599"/>
                    </a:moveTo>
                    <a:lnTo>
                      <a:pt x="3445" y="599"/>
                    </a:lnTo>
                    <a:cubicBezTo>
                      <a:pt x="3025" y="240"/>
                      <a:pt x="2636" y="0"/>
                      <a:pt x="2636" y="0"/>
                    </a:cubicBezTo>
                    <a:cubicBezTo>
                      <a:pt x="2636" y="0"/>
                      <a:pt x="419" y="60"/>
                      <a:pt x="0" y="1018"/>
                    </a:cubicBezTo>
                    <a:cubicBezTo>
                      <a:pt x="0" y="1018"/>
                      <a:pt x="1528" y="360"/>
                      <a:pt x="3445" y="599"/>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8" name="Freeform 37"/>
              <p:cNvSpPr>
                <a:spLocks noChangeArrowheads="1"/>
              </p:cNvSpPr>
              <p:nvPr/>
            </p:nvSpPr>
            <p:spPr bwMode="auto">
              <a:xfrm>
                <a:off x="4366716" y="2714873"/>
                <a:ext cx="2293980" cy="1247084"/>
              </a:xfrm>
              <a:custGeom>
                <a:avLst/>
                <a:gdLst>
                  <a:gd name="T0" fmla="*/ 0 w 3087"/>
                  <a:gd name="T1" fmla="*/ 1677 h 1678"/>
                  <a:gd name="T2" fmla="*/ 0 w 3087"/>
                  <a:gd name="T3" fmla="*/ 1677 h 1678"/>
                  <a:gd name="T4" fmla="*/ 3086 w 3087"/>
                  <a:gd name="T5" fmla="*/ 689 h 1678"/>
                  <a:gd name="T6" fmla="*/ 2247 w 3087"/>
                  <a:gd name="T7" fmla="*/ 0 h 1678"/>
                  <a:gd name="T8" fmla="*/ 0 w 3087"/>
                  <a:gd name="T9" fmla="*/ 988 h 1678"/>
                  <a:gd name="T10" fmla="*/ 0 w 3087"/>
                  <a:gd name="T11" fmla="*/ 1677 h 1678"/>
                </a:gdLst>
                <a:ahLst/>
                <a:cxnLst>
                  <a:cxn ang="0">
                    <a:pos x="T0" y="T1"/>
                  </a:cxn>
                  <a:cxn ang="0">
                    <a:pos x="T2" y="T3"/>
                  </a:cxn>
                  <a:cxn ang="0">
                    <a:pos x="T4" y="T5"/>
                  </a:cxn>
                  <a:cxn ang="0">
                    <a:pos x="T6" y="T7"/>
                  </a:cxn>
                  <a:cxn ang="0">
                    <a:pos x="T8" y="T9"/>
                  </a:cxn>
                  <a:cxn ang="0">
                    <a:pos x="T10" y="T11"/>
                  </a:cxn>
                </a:cxnLst>
                <a:rect l="0" t="0" r="r" b="b"/>
                <a:pathLst>
                  <a:path w="3087" h="1678">
                    <a:moveTo>
                      <a:pt x="0" y="1677"/>
                    </a:moveTo>
                    <a:lnTo>
                      <a:pt x="0" y="1677"/>
                    </a:lnTo>
                    <a:cubicBezTo>
                      <a:pt x="0" y="1677"/>
                      <a:pt x="959" y="809"/>
                      <a:pt x="3086" y="689"/>
                    </a:cubicBezTo>
                    <a:cubicBezTo>
                      <a:pt x="3086" y="689"/>
                      <a:pt x="2636" y="269"/>
                      <a:pt x="2247" y="0"/>
                    </a:cubicBezTo>
                    <a:cubicBezTo>
                      <a:pt x="1707" y="30"/>
                      <a:pt x="570" y="210"/>
                      <a:pt x="0" y="988"/>
                    </a:cubicBezTo>
                    <a:lnTo>
                      <a:pt x="0" y="1677"/>
                    </a:ln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grpSp>
        <p:grpSp>
          <p:nvGrpSpPr>
            <p:cNvPr id="29" name="Group 28"/>
            <p:cNvGrpSpPr/>
            <p:nvPr/>
          </p:nvGrpSpPr>
          <p:grpSpPr>
            <a:xfrm>
              <a:off x="4366716" y="2714873"/>
              <a:ext cx="2671387" cy="1624491"/>
              <a:chOff x="4366716" y="2714873"/>
              <a:chExt cx="2671387" cy="1624491"/>
            </a:xfrm>
            <a:grpFill/>
          </p:grpSpPr>
          <p:sp>
            <p:nvSpPr>
              <p:cNvPr id="31" name="Freeform 30"/>
              <p:cNvSpPr>
                <a:spLocks noChangeArrowheads="1"/>
              </p:cNvSpPr>
              <p:nvPr/>
            </p:nvSpPr>
            <p:spPr bwMode="auto">
              <a:xfrm>
                <a:off x="4366716" y="3896321"/>
                <a:ext cx="2671387" cy="443043"/>
              </a:xfrm>
              <a:custGeom>
                <a:avLst/>
                <a:gdLst>
                  <a:gd name="T0" fmla="*/ 3595 w 3596"/>
                  <a:gd name="T1" fmla="*/ 0 h 600"/>
                  <a:gd name="T2" fmla="*/ 3595 w 3596"/>
                  <a:gd name="T3" fmla="*/ 0 h 600"/>
                  <a:gd name="T4" fmla="*/ 3565 w 3596"/>
                  <a:gd name="T5" fmla="*/ 599 h 600"/>
                  <a:gd name="T6" fmla="*/ 0 w 3596"/>
                  <a:gd name="T7" fmla="*/ 599 h 600"/>
                  <a:gd name="T8" fmla="*/ 0 w 3596"/>
                  <a:gd name="T9" fmla="*/ 90 h 600"/>
                  <a:gd name="T10" fmla="*/ 1588 w 3596"/>
                  <a:gd name="T11" fmla="*/ 90 h 600"/>
                  <a:gd name="T12" fmla="*/ 3595 w 3596"/>
                  <a:gd name="T13" fmla="*/ 0 h 600"/>
                </a:gdLst>
                <a:ahLst/>
                <a:cxnLst>
                  <a:cxn ang="0">
                    <a:pos x="T0" y="T1"/>
                  </a:cxn>
                  <a:cxn ang="0">
                    <a:pos x="T2" y="T3"/>
                  </a:cxn>
                  <a:cxn ang="0">
                    <a:pos x="T4" y="T5"/>
                  </a:cxn>
                  <a:cxn ang="0">
                    <a:pos x="T6" y="T7"/>
                  </a:cxn>
                  <a:cxn ang="0">
                    <a:pos x="T8" y="T9"/>
                  </a:cxn>
                  <a:cxn ang="0">
                    <a:pos x="T10" y="T11"/>
                  </a:cxn>
                  <a:cxn ang="0">
                    <a:pos x="T12" y="T13"/>
                  </a:cxn>
                </a:cxnLst>
                <a:rect l="0" t="0" r="r" b="b"/>
                <a:pathLst>
                  <a:path w="3596" h="600">
                    <a:moveTo>
                      <a:pt x="3595" y="0"/>
                    </a:moveTo>
                    <a:lnTo>
                      <a:pt x="3595" y="0"/>
                    </a:lnTo>
                    <a:cubicBezTo>
                      <a:pt x="3565" y="599"/>
                      <a:pt x="3565" y="599"/>
                      <a:pt x="3565" y="599"/>
                    </a:cubicBezTo>
                    <a:cubicBezTo>
                      <a:pt x="0" y="599"/>
                      <a:pt x="0" y="599"/>
                      <a:pt x="0" y="599"/>
                    </a:cubicBezTo>
                    <a:cubicBezTo>
                      <a:pt x="0" y="90"/>
                      <a:pt x="0" y="90"/>
                      <a:pt x="0" y="90"/>
                    </a:cubicBezTo>
                    <a:cubicBezTo>
                      <a:pt x="0" y="90"/>
                      <a:pt x="570" y="90"/>
                      <a:pt x="1588" y="90"/>
                    </a:cubicBezTo>
                    <a:cubicBezTo>
                      <a:pt x="2636" y="90"/>
                      <a:pt x="3595" y="0"/>
                      <a:pt x="3595" y="0"/>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2" name="Freeform 31"/>
              <p:cNvSpPr>
                <a:spLocks noChangeArrowheads="1"/>
              </p:cNvSpPr>
              <p:nvPr/>
            </p:nvSpPr>
            <p:spPr bwMode="auto">
              <a:xfrm>
                <a:off x="4366716" y="3207143"/>
                <a:ext cx="2671387" cy="754814"/>
              </a:xfrm>
              <a:custGeom>
                <a:avLst/>
                <a:gdLst>
                  <a:gd name="T0" fmla="*/ 0 w 3596"/>
                  <a:gd name="T1" fmla="*/ 1018 h 1019"/>
                  <a:gd name="T2" fmla="*/ 0 w 3596"/>
                  <a:gd name="T3" fmla="*/ 1018 h 1019"/>
                  <a:gd name="T4" fmla="*/ 1588 w 3596"/>
                  <a:gd name="T5" fmla="*/ 1018 h 1019"/>
                  <a:gd name="T6" fmla="*/ 3595 w 3596"/>
                  <a:gd name="T7" fmla="*/ 928 h 1019"/>
                  <a:gd name="T8" fmla="*/ 3295 w 3596"/>
                  <a:gd name="T9" fmla="*/ 629 h 1019"/>
                  <a:gd name="T10" fmla="*/ 2636 w 3596"/>
                  <a:gd name="T11" fmla="*/ 0 h 1019"/>
                  <a:gd name="T12" fmla="*/ 0 w 3596"/>
                  <a:gd name="T13" fmla="*/ 1018 h 1019"/>
                </a:gdLst>
                <a:ahLst/>
                <a:cxnLst>
                  <a:cxn ang="0">
                    <a:pos x="T0" y="T1"/>
                  </a:cxn>
                  <a:cxn ang="0">
                    <a:pos x="T2" y="T3"/>
                  </a:cxn>
                  <a:cxn ang="0">
                    <a:pos x="T4" y="T5"/>
                  </a:cxn>
                  <a:cxn ang="0">
                    <a:pos x="T6" y="T7"/>
                  </a:cxn>
                  <a:cxn ang="0">
                    <a:pos x="T8" y="T9"/>
                  </a:cxn>
                  <a:cxn ang="0">
                    <a:pos x="T10" y="T11"/>
                  </a:cxn>
                  <a:cxn ang="0">
                    <a:pos x="T12" y="T13"/>
                  </a:cxn>
                </a:cxnLst>
                <a:rect l="0" t="0" r="r" b="b"/>
                <a:pathLst>
                  <a:path w="3596" h="1019">
                    <a:moveTo>
                      <a:pt x="0" y="1018"/>
                    </a:moveTo>
                    <a:lnTo>
                      <a:pt x="0" y="1018"/>
                    </a:lnTo>
                    <a:cubicBezTo>
                      <a:pt x="0" y="1018"/>
                      <a:pt x="570" y="1018"/>
                      <a:pt x="1588" y="1018"/>
                    </a:cubicBezTo>
                    <a:cubicBezTo>
                      <a:pt x="2636" y="1018"/>
                      <a:pt x="3595" y="928"/>
                      <a:pt x="3595" y="928"/>
                    </a:cubicBezTo>
                    <a:cubicBezTo>
                      <a:pt x="3295" y="629"/>
                      <a:pt x="3295" y="629"/>
                      <a:pt x="3295" y="629"/>
                    </a:cubicBezTo>
                    <a:cubicBezTo>
                      <a:pt x="2636" y="0"/>
                      <a:pt x="2636" y="0"/>
                      <a:pt x="2636" y="0"/>
                    </a:cubicBezTo>
                    <a:cubicBezTo>
                      <a:pt x="2636" y="0"/>
                      <a:pt x="419" y="60"/>
                      <a:pt x="0" y="1018"/>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3" name="Freeform 32"/>
              <p:cNvSpPr>
                <a:spLocks noChangeArrowheads="1"/>
              </p:cNvSpPr>
              <p:nvPr/>
            </p:nvSpPr>
            <p:spPr bwMode="auto">
              <a:xfrm>
                <a:off x="4366716" y="3207143"/>
                <a:ext cx="2559805" cy="754814"/>
              </a:xfrm>
              <a:custGeom>
                <a:avLst/>
                <a:gdLst>
                  <a:gd name="T0" fmla="*/ 3445 w 3446"/>
                  <a:gd name="T1" fmla="*/ 599 h 1019"/>
                  <a:gd name="T2" fmla="*/ 3445 w 3446"/>
                  <a:gd name="T3" fmla="*/ 599 h 1019"/>
                  <a:gd name="T4" fmla="*/ 2636 w 3446"/>
                  <a:gd name="T5" fmla="*/ 0 h 1019"/>
                  <a:gd name="T6" fmla="*/ 0 w 3446"/>
                  <a:gd name="T7" fmla="*/ 1018 h 1019"/>
                  <a:gd name="T8" fmla="*/ 3445 w 3446"/>
                  <a:gd name="T9" fmla="*/ 599 h 1019"/>
                </a:gdLst>
                <a:ahLst/>
                <a:cxnLst>
                  <a:cxn ang="0">
                    <a:pos x="T0" y="T1"/>
                  </a:cxn>
                  <a:cxn ang="0">
                    <a:pos x="T2" y="T3"/>
                  </a:cxn>
                  <a:cxn ang="0">
                    <a:pos x="T4" y="T5"/>
                  </a:cxn>
                  <a:cxn ang="0">
                    <a:pos x="T6" y="T7"/>
                  </a:cxn>
                  <a:cxn ang="0">
                    <a:pos x="T8" y="T9"/>
                  </a:cxn>
                </a:cxnLst>
                <a:rect l="0" t="0" r="r" b="b"/>
                <a:pathLst>
                  <a:path w="3446" h="1019">
                    <a:moveTo>
                      <a:pt x="3445" y="599"/>
                    </a:moveTo>
                    <a:lnTo>
                      <a:pt x="3445" y="599"/>
                    </a:lnTo>
                    <a:cubicBezTo>
                      <a:pt x="3025" y="240"/>
                      <a:pt x="2636" y="0"/>
                      <a:pt x="2636" y="0"/>
                    </a:cubicBezTo>
                    <a:cubicBezTo>
                      <a:pt x="2636" y="0"/>
                      <a:pt x="419" y="60"/>
                      <a:pt x="0" y="1018"/>
                    </a:cubicBezTo>
                    <a:cubicBezTo>
                      <a:pt x="0" y="1018"/>
                      <a:pt x="1528" y="360"/>
                      <a:pt x="3445" y="599"/>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4" name="Freeform 33"/>
              <p:cNvSpPr>
                <a:spLocks noChangeArrowheads="1"/>
              </p:cNvSpPr>
              <p:nvPr/>
            </p:nvSpPr>
            <p:spPr bwMode="auto">
              <a:xfrm>
                <a:off x="4366716" y="2714873"/>
                <a:ext cx="2293980" cy="1247084"/>
              </a:xfrm>
              <a:custGeom>
                <a:avLst/>
                <a:gdLst>
                  <a:gd name="T0" fmla="*/ 0 w 3087"/>
                  <a:gd name="T1" fmla="*/ 1677 h 1678"/>
                  <a:gd name="T2" fmla="*/ 0 w 3087"/>
                  <a:gd name="T3" fmla="*/ 1677 h 1678"/>
                  <a:gd name="T4" fmla="*/ 3086 w 3087"/>
                  <a:gd name="T5" fmla="*/ 689 h 1678"/>
                  <a:gd name="T6" fmla="*/ 2247 w 3087"/>
                  <a:gd name="T7" fmla="*/ 0 h 1678"/>
                  <a:gd name="T8" fmla="*/ 0 w 3087"/>
                  <a:gd name="T9" fmla="*/ 988 h 1678"/>
                  <a:gd name="T10" fmla="*/ 0 w 3087"/>
                  <a:gd name="T11" fmla="*/ 1677 h 1678"/>
                </a:gdLst>
                <a:ahLst/>
                <a:cxnLst>
                  <a:cxn ang="0">
                    <a:pos x="T0" y="T1"/>
                  </a:cxn>
                  <a:cxn ang="0">
                    <a:pos x="T2" y="T3"/>
                  </a:cxn>
                  <a:cxn ang="0">
                    <a:pos x="T4" y="T5"/>
                  </a:cxn>
                  <a:cxn ang="0">
                    <a:pos x="T6" y="T7"/>
                  </a:cxn>
                  <a:cxn ang="0">
                    <a:pos x="T8" y="T9"/>
                  </a:cxn>
                  <a:cxn ang="0">
                    <a:pos x="T10" y="T11"/>
                  </a:cxn>
                </a:cxnLst>
                <a:rect l="0" t="0" r="r" b="b"/>
                <a:pathLst>
                  <a:path w="3087" h="1678">
                    <a:moveTo>
                      <a:pt x="0" y="1677"/>
                    </a:moveTo>
                    <a:lnTo>
                      <a:pt x="0" y="1677"/>
                    </a:lnTo>
                    <a:cubicBezTo>
                      <a:pt x="0" y="1677"/>
                      <a:pt x="959" y="809"/>
                      <a:pt x="3086" y="689"/>
                    </a:cubicBezTo>
                    <a:cubicBezTo>
                      <a:pt x="3086" y="689"/>
                      <a:pt x="2636" y="269"/>
                      <a:pt x="2247" y="0"/>
                    </a:cubicBezTo>
                    <a:cubicBezTo>
                      <a:pt x="1707" y="30"/>
                      <a:pt x="570" y="210"/>
                      <a:pt x="0" y="988"/>
                    </a:cubicBezTo>
                    <a:lnTo>
                      <a:pt x="0" y="1677"/>
                    </a:ln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grpSp>
        <p:sp>
          <p:nvSpPr>
            <p:cNvPr id="30" name="Freeform 29"/>
            <p:cNvSpPr>
              <a:spLocks noChangeArrowheads="1"/>
            </p:cNvSpPr>
            <p:nvPr/>
          </p:nvSpPr>
          <p:spPr bwMode="auto">
            <a:xfrm>
              <a:off x="1669075" y="3965239"/>
              <a:ext cx="5392000" cy="420070"/>
            </a:xfrm>
            <a:custGeom>
              <a:avLst/>
              <a:gdLst>
                <a:gd name="T0" fmla="*/ 3684 w 7249"/>
                <a:gd name="T1" fmla="*/ 450 h 571"/>
                <a:gd name="T2" fmla="*/ 3684 w 7249"/>
                <a:gd name="T3" fmla="*/ 450 h 571"/>
                <a:gd name="T4" fmla="*/ 3684 w 7249"/>
                <a:gd name="T5" fmla="*/ 0 h 571"/>
                <a:gd name="T6" fmla="*/ 3595 w 7249"/>
                <a:gd name="T7" fmla="*/ 0 h 571"/>
                <a:gd name="T8" fmla="*/ 3595 w 7249"/>
                <a:gd name="T9" fmla="*/ 450 h 571"/>
                <a:gd name="T10" fmla="*/ 0 w 7249"/>
                <a:gd name="T11" fmla="*/ 450 h 571"/>
                <a:gd name="T12" fmla="*/ 0 w 7249"/>
                <a:gd name="T13" fmla="*/ 570 h 571"/>
                <a:gd name="T14" fmla="*/ 3595 w 7249"/>
                <a:gd name="T15" fmla="*/ 570 h 571"/>
                <a:gd name="T16" fmla="*/ 3624 w 7249"/>
                <a:gd name="T17" fmla="*/ 540 h 571"/>
                <a:gd name="T18" fmla="*/ 3654 w 7249"/>
                <a:gd name="T19" fmla="*/ 570 h 571"/>
                <a:gd name="T20" fmla="*/ 7248 w 7249"/>
                <a:gd name="T21" fmla="*/ 570 h 571"/>
                <a:gd name="T22" fmla="*/ 7248 w 7249"/>
                <a:gd name="T23" fmla="*/ 450 h 571"/>
                <a:gd name="T24" fmla="*/ 3684 w 7249"/>
                <a:gd name="T25" fmla="*/ 45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49" h="571">
                  <a:moveTo>
                    <a:pt x="3684" y="450"/>
                  </a:moveTo>
                  <a:lnTo>
                    <a:pt x="3684" y="450"/>
                  </a:lnTo>
                  <a:cubicBezTo>
                    <a:pt x="3684" y="0"/>
                    <a:pt x="3684" y="0"/>
                    <a:pt x="3684" y="0"/>
                  </a:cubicBezTo>
                  <a:cubicBezTo>
                    <a:pt x="3595" y="0"/>
                    <a:pt x="3595" y="0"/>
                    <a:pt x="3595" y="0"/>
                  </a:cubicBezTo>
                  <a:cubicBezTo>
                    <a:pt x="3595" y="450"/>
                    <a:pt x="3595" y="450"/>
                    <a:pt x="3595" y="450"/>
                  </a:cubicBezTo>
                  <a:cubicBezTo>
                    <a:pt x="0" y="450"/>
                    <a:pt x="0" y="450"/>
                    <a:pt x="0" y="450"/>
                  </a:cubicBezTo>
                  <a:cubicBezTo>
                    <a:pt x="0" y="570"/>
                    <a:pt x="0" y="570"/>
                    <a:pt x="0" y="570"/>
                  </a:cubicBezTo>
                  <a:cubicBezTo>
                    <a:pt x="3595" y="570"/>
                    <a:pt x="3595" y="570"/>
                    <a:pt x="3595" y="570"/>
                  </a:cubicBezTo>
                  <a:cubicBezTo>
                    <a:pt x="3595" y="570"/>
                    <a:pt x="3595" y="540"/>
                    <a:pt x="3624" y="540"/>
                  </a:cubicBezTo>
                  <a:cubicBezTo>
                    <a:pt x="3654" y="540"/>
                    <a:pt x="3654" y="570"/>
                    <a:pt x="3654" y="570"/>
                  </a:cubicBezTo>
                  <a:cubicBezTo>
                    <a:pt x="7248" y="570"/>
                    <a:pt x="7248" y="570"/>
                    <a:pt x="7248" y="570"/>
                  </a:cubicBezTo>
                  <a:cubicBezTo>
                    <a:pt x="7248" y="450"/>
                    <a:pt x="7248" y="450"/>
                    <a:pt x="7248" y="450"/>
                  </a:cubicBezTo>
                  <a:lnTo>
                    <a:pt x="3684" y="450"/>
                  </a:ln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grpSp>
      <p:sp>
        <p:nvSpPr>
          <p:cNvPr id="42" name="TextBox 41"/>
          <p:cNvSpPr txBox="1"/>
          <p:nvPr/>
        </p:nvSpPr>
        <p:spPr>
          <a:xfrm>
            <a:off x="371833" y="271387"/>
            <a:ext cx="5850951" cy="477054"/>
          </a:xfrm>
          <a:prstGeom prst="rect">
            <a:avLst/>
          </a:prstGeom>
          <a:noFill/>
        </p:spPr>
        <p:txBody>
          <a:bodyPr wrap="square" rtlCol="0">
            <a:normAutofit/>
          </a:bodyPr>
          <a:lstStyle/>
          <a:p>
            <a:r>
              <a:rPr lang="en-US" sz="2500" dirty="0">
                <a:solidFill>
                  <a:schemeClr val="accent5"/>
                </a:solidFill>
              </a:rPr>
              <a:t>The Gibeonites Appeal 6</a:t>
            </a:r>
          </a:p>
        </p:txBody>
      </p:sp>
      <p:sp>
        <p:nvSpPr>
          <p:cNvPr id="43" name="TextBox 42"/>
          <p:cNvSpPr txBox="1"/>
          <p:nvPr/>
        </p:nvSpPr>
        <p:spPr>
          <a:xfrm>
            <a:off x="390502" y="673921"/>
            <a:ext cx="4663241" cy="338554"/>
          </a:xfrm>
          <a:prstGeom prst="rect">
            <a:avLst/>
          </a:prstGeom>
          <a:noFill/>
        </p:spPr>
        <p:txBody>
          <a:bodyPr wrap="square" rtlCol="0">
            <a:normAutofit/>
          </a:bodyPr>
          <a:lstStyle/>
          <a:p>
            <a:r>
              <a:rPr lang="en-US" sz="1600" dirty="0">
                <a:solidFill>
                  <a:schemeClr val="accent5">
                    <a:lumMod val="50000"/>
                  </a:schemeClr>
                </a:solidFill>
              </a:rPr>
              <a:t>Verses 1-25</a:t>
            </a:r>
          </a:p>
        </p:txBody>
      </p:sp>
      <p:grpSp>
        <p:nvGrpSpPr>
          <p:cNvPr id="5" name="Group 4">
            <a:extLst>
              <a:ext uri="{FF2B5EF4-FFF2-40B4-BE49-F238E27FC236}">
                <a16:creationId xmlns:a16="http://schemas.microsoft.com/office/drawing/2014/main" id="{208535A2-9D8E-4C8F-82A8-079A47359B31}"/>
              </a:ext>
            </a:extLst>
          </p:cNvPr>
          <p:cNvGrpSpPr/>
          <p:nvPr/>
        </p:nvGrpSpPr>
        <p:grpSpPr>
          <a:xfrm>
            <a:off x="2408739" y="1240711"/>
            <a:ext cx="778778" cy="672873"/>
            <a:chOff x="5324295" y="1239888"/>
            <a:chExt cx="972958" cy="840647"/>
          </a:xfrm>
        </p:grpSpPr>
        <p:sp>
          <p:nvSpPr>
            <p:cNvPr id="25" name="Freeform 24"/>
            <p:cNvSpPr>
              <a:spLocks noChangeArrowheads="1"/>
            </p:cNvSpPr>
            <p:nvPr/>
          </p:nvSpPr>
          <p:spPr bwMode="auto">
            <a:xfrm>
              <a:off x="5324295" y="1239888"/>
              <a:ext cx="972958" cy="838927"/>
            </a:xfrm>
            <a:custGeom>
              <a:avLst/>
              <a:gdLst>
                <a:gd name="T0" fmla="*/ 210 w 870"/>
                <a:gd name="T1" fmla="*/ 0 h 750"/>
                <a:gd name="T2" fmla="*/ 629 w 870"/>
                <a:gd name="T3" fmla="*/ 0 h 750"/>
                <a:gd name="T4" fmla="*/ 869 w 870"/>
                <a:gd name="T5" fmla="*/ 360 h 750"/>
                <a:gd name="T6" fmla="*/ 629 w 870"/>
                <a:gd name="T7" fmla="*/ 749 h 750"/>
                <a:gd name="T8" fmla="*/ 210 w 870"/>
                <a:gd name="T9" fmla="*/ 749 h 750"/>
                <a:gd name="T10" fmla="*/ 0 w 870"/>
                <a:gd name="T11" fmla="*/ 360 h 750"/>
                <a:gd name="T12" fmla="*/ 210 w 870"/>
                <a:gd name="T13" fmla="*/ 0 h 750"/>
              </a:gdLst>
              <a:ahLst/>
              <a:cxnLst>
                <a:cxn ang="0">
                  <a:pos x="T0" y="T1"/>
                </a:cxn>
                <a:cxn ang="0">
                  <a:pos x="T2" y="T3"/>
                </a:cxn>
                <a:cxn ang="0">
                  <a:pos x="T4" y="T5"/>
                </a:cxn>
                <a:cxn ang="0">
                  <a:pos x="T6" y="T7"/>
                </a:cxn>
                <a:cxn ang="0">
                  <a:pos x="T8" y="T9"/>
                </a:cxn>
                <a:cxn ang="0">
                  <a:pos x="T10" y="T11"/>
                </a:cxn>
                <a:cxn ang="0">
                  <a:pos x="T12" y="T13"/>
                </a:cxn>
              </a:cxnLst>
              <a:rect l="0" t="0" r="r" b="b"/>
              <a:pathLst>
                <a:path w="870" h="750">
                  <a:moveTo>
                    <a:pt x="210" y="0"/>
                  </a:moveTo>
                  <a:lnTo>
                    <a:pt x="629" y="0"/>
                  </a:lnTo>
                  <a:lnTo>
                    <a:pt x="869" y="360"/>
                  </a:lnTo>
                  <a:lnTo>
                    <a:pt x="629" y="749"/>
                  </a:lnTo>
                  <a:lnTo>
                    <a:pt x="210" y="749"/>
                  </a:lnTo>
                  <a:lnTo>
                    <a:pt x="0" y="360"/>
                  </a:lnTo>
                  <a:lnTo>
                    <a:pt x="210" y="0"/>
                  </a:lnTo>
                </a:path>
              </a:pathLst>
            </a:cu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a:p>
          </p:txBody>
        </p:sp>
        <p:sp>
          <p:nvSpPr>
            <p:cNvPr id="45" name="Rectangle 44"/>
            <p:cNvSpPr/>
            <p:nvPr/>
          </p:nvSpPr>
          <p:spPr>
            <a:xfrm>
              <a:off x="5417693" y="1357260"/>
              <a:ext cx="805091" cy="723275"/>
            </a:xfrm>
            <a:prstGeom prst="rect">
              <a:avLst/>
            </a:prstGeom>
          </p:spPr>
          <p:txBody>
            <a:bodyPr wrap="square">
              <a:normAutofit/>
            </a:bodyPr>
            <a:lstStyle/>
            <a:p>
              <a:pPr algn="ctr"/>
              <a:r>
                <a:rPr lang="en-US" sz="2500" b="1" dirty="0">
                  <a:solidFill>
                    <a:schemeClr val="bg2">
                      <a:lumMod val="10000"/>
                    </a:schemeClr>
                  </a:solidFill>
                </a:rPr>
                <a:t>B</a:t>
              </a:r>
            </a:p>
          </p:txBody>
        </p:sp>
      </p:grpSp>
      <p:sp>
        <p:nvSpPr>
          <p:cNvPr id="67" name="TextBox 66"/>
          <p:cNvSpPr txBox="1"/>
          <p:nvPr/>
        </p:nvSpPr>
        <p:spPr>
          <a:xfrm>
            <a:off x="365942" y="1116503"/>
            <a:ext cx="2374316" cy="3643565"/>
          </a:xfrm>
          <a:prstGeom prst="rect">
            <a:avLst/>
          </a:prstGeom>
          <a:noFill/>
        </p:spPr>
        <p:txBody>
          <a:bodyPr wrap="square" rtlCol="0">
            <a:noAutofit/>
          </a:bodyPr>
          <a:lstStyle/>
          <a:p>
            <a:r>
              <a:rPr lang="en-US" sz="2000" b="1" baseline="30000" dirty="0"/>
              <a:t>A. The Enemy Assembles 1- 5</a:t>
            </a:r>
          </a:p>
          <a:p>
            <a:endParaRPr lang="en-US" sz="2000" b="1" baseline="30000" dirty="0"/>
          </a:p>
          <a:p>
            <a:r>
              <a:rPr lang="en-US" sz="2000" b="1" baseline="30000" dirty="0"/>
              <a:t>B. The Gibeonites Appeal 6</a:t>
            </a:r>
          </a:p>
          <a:p>
            <a:endParaRPr lang="en-US" sz="2000" b="1" baseline="30000" dirty="0"/>
          </a:p>
          <a:p>
            <a:r>
              <a:rPr lang="en-US" sz="2000" b="1" baseline="30000" dirty="0"/>
              <a:t>C. Joshua Ascends 7</a:t>
            </a:r>
          </a:p>
          <a:p>
            <a:endParaRPr lang="en-US" sz="2000" b="1" baseline="30000" dirty="0"/>
          </a:p>
          <a:p>
            <a:r>
              <a:rPr lang="en-US" sz="2000" b="1" baseline="30000" dirty="0"/>
              <a:t>D. The Lord Assures 8</a:t>
            </a:r>
          </a:p>
          <a:p>
            <a:endParaRPr lang="en-US" sz="2000" b="1" baseline="30000" dirty="0"/>
          </a:p>
          <a:p>
            <a:r>
              <a:rPr lang="en-US" sz="2000" b="1" baseline="30000" dirty="0"/>
              <a:t>E. The Battle Approaches 9</a:t>
            </a:r>
          </a:p>
          <a:p>
            <a:endParaRPr lang="en-US" sz="2000" b="1" baseline="30000" dirty="0"/>
          </a:p>
          <a:p>
            <a:r>
              <a:rPr lang="en-US" sz="2000" b="1" baseline="30000" dirty="0"/>
              <a:t>F. The Lord Attacks 10-11</a:t>
            </a:r>
          </a:p>
          <a:p>
            <a:endParaRPr lang="en-US" sz="2000" b="1" baseline="30000" dirty="0"/>
          </a:p>
          <a:p>
            <a:r>
              <a:rPr lang="en-US" sz="2000" b="1" baseline="30000" dirty="0"/>
              <a:t>G. Joshua Appropriates 12-14</a:t>
            </a:r>
          </a:p>
          <a:p>
            <a:endParaRPr lang="en-US" sz="2000" b="1" baseline="30000" dirty="0"/>
          </a:p>
          <a:p>
            <a:r>
              <a:rPr lang="en-US" sz="2000" b="1" baseline="30000" dirty="0"/>
              <a:t>H. The Kings Evacuate 15-21</a:t>
            </a:r>
          </a:p>
          <a:p>
            <a:endParaRPr lang="en-US" sz="2000" b="1" baseline="30000" dirty="0"/>
          </a:p>
          <a:p>
            <a:r>
              <a:rPr lang="en-US" sz="2000" b="1" baseline="30000" dirty="0"/>
              <a:t>I. The Elders Participate 22-25</a:t>
            </a:r>
            <a:endParaRPr lang="en-US" sz="1800" b="1" baseline="30000" dirty="0">
              <a:solidFill>
                <a:schemeClr val="bg2">
                  <a:lumMod val="25000"/>
                </a:schemeClr>
              </a:solidFill>
            </a:endParaRPr>
          </a:p>
        </p:txBody>
      </p:sp>
      <p:sp>
        <p:nvSpPr>
          <p:cNvPr id="26" name="TextBox 25">
            <a:extLst>
              <a:ext uri="{FF2B5EF4-FFF2-40B4-BE49-F238E27FC236}">
                <a16:creationId xmlns:a16="http://schemas.microsoft.com/office/drawing/2014/main" id="{639070F8-FF76-437D-8A82-1AEE14EE0A84}"/>
              </a:ext>
            </a:extLst>
          </p:cNvPr>
          <p:cNvSpPr txBox="1"/>
          <p:nvPr/>
        </p:nvSpPr>
        <p:spPr>
          <a:xfrm>
            <a:off x="3134787" y="702841"/>
            <a:ext cx="5516844" cy="3411959"/>
          </a:xfrm>
          <a:prstGeom prst="rect">
            <a:avLst/>
          </a:prstGeom>
          <a:noFill/>
        </p:spPr>
        <p:txBody>
          <a:bodyPr wrap="square" rtlCol="0">
            <a:noAutofit/>
          </a:bodyPr>
          <a:lstStyle/>
          <a:p>
            <a:pPr marL="285750" indent="-285750">
              <a:buFont typeface="Arial" panose="020B0604020202020204" pitchFamily="34" charset="0"/>
              <a:buChar char="•"/>
            </a:pPr>
            <a:r>
              <a:rPr lang="en-US" sz="1800" b="1" dirty="0">
                <a:solidFill>
                  <a:schemeClr val="bg2">
                    <a:lumMod val="25000"/>
                  </a:schemeClr>
                </a:solidFill>
              </a:rPr>
              <a:t>We cannot change the </a:t>
            </a:r>
            <a:r>
              <a:rPr lang="en-US" sz="1800" b="1" i="1" dirty="0">
                <a:solidFill>
                  <a:schemeClr val="bg2">
                    <a:lumMod val="25000"/>
                  </a:schemeClr>
                </a:solidFill>
              </a:rPr>
              <a:t>past</a:t>
            </a:r>
            <a:r>
              <a:rPr lang="en-US" sz="1800" b="1" dirty="0">
                <a:solidFill>
                  <a:schemeClr val="bg2">
                    <a:lumMod val="25000"/>
                  </a:schemeClr>
                </a:solidFill>
              </a:rPr>
              <a:t> and we should go the extra mile to maintain our </a:t>
            </a:r>
            <a:r>
              <a:rPr lang="en-US" sz="1800" b="1" i="1" dirty="0">
                <a:solidFill>
                  <a:schemeClr val="bg2">
                    <a:lumMod val="25000"/>
                  </a:schemeClr>
                </a:solidFill>
              </a:rPr>
              <a:t>present </a:t>
            </a:r>
            <a:r>
              <a:rPr lang="en-US" sz="1800" b="1" dirty="0">
                <a:solidFill>
                  <a:schemeClr val="bg2">
                    <a:lumMod val="25000"/>
                  </a:schemeClr>
                </a:solidFill>
              </a:rPr>
              <a:t>integrity.  This teacher has seen many folks who have honored their obligations even though they had been defrauded or taken advantage of.</a:t>
            </a:r>
          </a:p>
          <a:p>
            <a:endParaRPr lang="en-US" sz="1800" b="1" dirty="0">
              <a:solidFill>
                <a:schemeClr val="bg2">
                  <a:lumMod val="25000"/>
                </a:schemeClr>
              </a:solidFill>
            </a:endParaRPr>
          </a:p>
          <a:p>
            <a:pPr marL="285750" indent="-285750">
              <a:buFont typeface="Arial" panose="020B0604020202020204" pitchFamily="34" charset="0"/>
              <a:buChar char="•"/>
            </a:pPr>
            <a:r>
              <a:rPr lang="en-US" sz="1800" b="1" dirty="0">
                <a:solidFill>
                  <a:schemeClr val="bg2">
                    <a:lumMod val="25000"/>
                  </a:schemeClr>
                </a:solidFill>
              </a:rPr>
              <a:t>Even so, there is a larger lesson. </a:t>
            </a:r>
            <a:r>
              <a:rPr lang="en-US" sz="1800" b="1" u="sng" dirty="0">
                <a:solidFill>
                  <a:schemeClr val="bg2">
                    <a:lumMod val="25000"/>
                  </a:schemeClr>
                </a:solidFill>
              </a:rPr>
              <a:t>Alliances</a:t>
            </a:r>
            <a:r>
              <a:rPr lang="en-US" sz="1800" b="1" dirty="0">
                <a:solidFill>
                  <a:schemeClr val="bg2">
                    <a:lumMod val="25000"/>
                  </a:schemeClr>
                </a:solidFill>
              </a:rPr>
              <a:t> can be very dangerous things. We must never mutually obligate ourselves to others with about absolute confidence that God is in it.  He has never looked lightly on alliances of any form. Can you think of any place in scripture where God approves an alliance?</a:t>
            </a:r>
          </a:p>
          <a:p>
            <a:endParaRPr lang="en-US" sz="1400" b="1" dirty="0">
              <a:solidFill>
                <a:schemeClr val="bg2">
                  <a:lumMod val="25000"/>
                </a:schemeClr>
              </a:solidFill>
            </a:endParaRPr>
          </a:p>
        </p:txBody>
      </p:sp>
    </p:spTree>
    <p:extLst>
      <p:ext uri="{BB962C8B-B14F-4D97-AF65-F5344CB8AC3E}">
        <p14:creationId xmlns:p14="http://schemas.microsoft.com/office/powerpoint/2010/main" val="337471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3025931" y="3200180"/>
            <a:ext cx="5392000" cy="1670436"/>
            <a:chOff x="1669075" y="2714873"/>
            <a:chExt cx="5392000" cy="1670436"/>
          </a:xfrm>
          <a:solidFill>
            <a:schemeClr val="tx1">
              <a:lumMod val="50000"/>
              <a:lumOff val="50000"/>
              <a:alpha val="10000"/>
            </a:schemeClr>
          </a:solidFill>
        </p:grpSpPr>
        <p:grpSp>
          <p:nvGrpSpPr>
            <p:cNvPr id="28" name="Group 27"/>
            <p:cNvGrpSpPr/>
            <p:nvPr/>
          </p:nvGrpSpPr>
          <p:grpSpPr>
            <a:xfrm flipH="1">
              <a:off x="1719079" y="2714873"/>
              <a:ext cx="2671387" cy="1624491"/>
              <a:chOff x="4366716" y="2714873"/>
              <a:chExt cx="2671387" cy="1624491"/>
            </a:xfrm>
            <a:grpFill/>
          </p:grpSpPr>
          <p:sp>
            <p:nvSpPr>
              <p:cNvPr id="35" name="Freeform 34"/>
              <p:cNvSpPr>
                <a:spLocks noChangeArrowheads="1"/>
              </p:cNvSpPr>
              <p:nvPr/>
            </p:nvSpPr>
            <p:spPr bwMode="auto">
              <a:xfrm>
                <a:off x="4366716" y="3896321"/>
                <a:ext cx="2671387" cy="443043"/>
              </a:xfrm>
              <a:custGeom>
                <a:avLst/>
                <a:gdLst>
                  <a:gd name="T0" fmla="*/ 3595 w 3596"/>
                  <a:gd name="T1" fmla="*/ 0 h 600"/>
                  <a:gd name="T2" fmla="*/ 3595 w 3596"/>
                  <a:gd name="T3" fmla="*/ 0 h 600"/>
                  <a:gd name="T4" fmla="*/ 3565 w 3596"/>
                  <a:gd name="T5" fmla="*/ 599 h 600"/>
                  <a:gd name="T6" fmla="*/ 0 w 3596"/>
                  <a:gd name="T7" fmla="*/ 599 h 600"/>
                  <a:gd name="T8" fmla="*/ 0 w 3596"/>
                  <a:gd name="T9" fmla="*/ 90 h 600"/>
                  <a:gd name="T10" fmla="*/ 1588 w 3596"/>
                  <a:gd name="T11" fmla="*/ 90 h 600"/>
                  <a:gd name="T12" fmla="*/ 3595 w 3596"/>
                  <a:gd name="T13" fmla="*/ 0 h 600"/>
                </a:gdLst>
                <a:ahLst/>
                <a:cxnLst>
                  <a:cxn ang="0">
                    <a:pos x="T0" y="T1"/>
                  </a:cxn>
                  <a:cxn ang="0">
                    <a:pos x="T2" y="T3"/>
                  </a:cxn>
                  <a:cxn ang="0">
                    <a:pos x="T4" y="T5"/>
                  </a:cxn>
                  <a:cxn ang="0">
                    <a:pos x="T6" y="T7"/>
                  </a:cxn>
                  <a:cxn ang="0">
                    <a:pos x="T8" y="T9"/>
                  </a:cxn>
                  <a:cxn ang="0">
                    <a:pos x="T10" y="T11"/>
                  </a:cxn>
                  <a:cxn ang="0">
                    <a:pos x="T12" y="T13"/>
                  </a:cxn>
                </a:cxnLst>
                <a:rect l="0" t="0" r="r" b="b"/>
                <a:pathLst>
                  <a:path w="3596" h="600">
                    <a:moveTo>
                      <a:pt x="3595" y="0"/>
                    </a:moveTo>
                    <a:lnTo>
                      <a:pt x="3595" y="0"/>
                    </a:lnTo>
                    <a:cubicBezTo>
                      <a:pt x="3565" y="599"/>
                      <a:pt x="3565" y="599"/>
                      <a:pt x="3565" y="599"/>
                    </a:cubicBezTo>
                    <a:cubicBezTo>
                      <a:pt x="0" y="599"/>
                      <a:pt x="0" y="599"/>
                      <a:pt x="0" y="599"/>
                    </a:cubicBezTo>
                    <a:cubicBezTo>
                      <a:pt x="0" y="90"/>
                      <a:pt x="0" y="90"/>
                      <a:pt x="0" y="90"/>
                    </a:cubicBezTo>
                    <a:cubicBezTo>
                      <a:pt x="0" y="90"/>
                      <a:pt x="570" y="90"/>
                      <a:pt x="1588" y="90"/>
                    </a:cubicBezTo>
                    <a:cubicBezTo>
                      <a:pt x="2636" y="90"/>
                      <a:pt x="3595" y="0"/>
                      <a:pt x="3595" y="0"/>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6" name="Freeform 35"/>
              <p:cNvSpPr>
                <a:spLocks noChangeArrowheads="1"/>
              </p:cNvSpPr>
              <p:nvPr/>
            </p:nvSpPr>
            <p:spPr bwMode="auto">
              <a:xfrm>
                <a:off x="4366716" y="3207143"/>
                <a:ext cx="2671387" cy="754814"/>
              </a:xfrm>
              <a:custGeom>
                <a:avLst/>
                <a:gdLst>
                  <a:gd name="T0" fmla="*/ 0 w 3596"/>
                  <a:gd name="T1" fmla="*/ 1018 h 1019"/>
                  <a:gd name="T2" fmla="*/ 0 w 3596"/>
                  <a:gd name="T3" fmla="*/ 1018 h 1019"/>
                  <a:gd name="T4" fmla="*/ 1588 w 3596"/>
                  <a:gd name="T5" fmla="*/ 1018 h 1019"/>
                  <a:gd name="T6" fmla="*/ 3595 w 3596"/>
                  <a:gd name="T7" fmla="*/ 928 h 1019"/>
                  <a:gd name="T8" fmla="*/ 3295 w 3596"/>
                  <a:gd name="T9" fmla="*/ 629 h 1019"/>
                  <a:gd name="T10" fmla="*/ 2636 w 3596"/>
                  <a:gd name="T11" fmla="*/ 0 h 1019"/>
                  <a:gd name="T12" fmla="*/ 0 w 3596"/>
                  <a:gd name="T13" fmla="*/ 1018 h 1019"/>
                </a:gdLst>
                <a:ahLst/>
                <a:cxnLst>
                  <a:cxn ang="0">
                    <a:pos x="T0" y="T1"/>
                  </a:cxn>
                  <a:cxn ang="0">
                    <a:pos x="T2" y="T3"/>
                  </a:cxn>
                  <a:cxn ang="0">
                    <a:pos x="T4" y="T5"/>
                  </a:cxn>
                  <a:cxn ang="0">
                    <a:pos x="T6" y="T7"/>
                  </a:cxn>
                  <a:cxn ang="0">
                    <a:pos x="T8" y="T9"/>
                  </a:cxn>
                  <a:cxn ang="0">
                    <a:pos x="T10" y="T11"/>
                  </a:cxn>
                  <a:cxn ang="0">
                    <a:pos x="T12" y="T13"/>
                  </a:cxn>
                </a:cxnLst>
                <a:rect l="0" t="0" r="r" b="b"/>
                <a:pathLst>
                  <a:path w="3596" h="1019">
                    <a:moveTo>
                      <a:pt x="0" y="1018"/>
                    </a:moveTo>
                    <a:lnTo>
                      <a:pt x="0" y="1018"/>
                    </a:lnTo>
                    <a:cubicBezTo>
                      <a:pt x="0" y="1018"/>
                      <a:pt x="570" y="1018"/>
                      <a:pt x="1588" y="1018"/>
                    </a:cubicBezTo>
                    <a:cubicBezTo>
                      <a:pt x="2636" y="1018"/>
                      <a:pt x="3595" y="928"/>
                      <a:pt x="3595" y="928"/>
                    </a:cubicBezTo>
                    <a:cubicBezTo>
                      <a:pt x="3295" y="629"/>
                      <a:pt x="3295" y="629"/>
                      <a:pt x="3295" y="629"/>
                    </a:cubicBezTo>
                    <a:cubicBezTo>
                      <a:pt x="2636" y="0"/>
                      <a:pt x="2636" y="0"/>
                      <a:pt x="2636" y="0"/>
                    </a:cubicBezTo>
                    <a:cubicBezTo>
                      <a:pt x="2636" y="0"/>
                      <a:pt x="419" y="60"/>
                      <a:pt x="0" y="1018"/>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7" name="Freeform 36"/>
              <p:cNvSpPr>
                <a:spLocks noChangeArrowheads="1"/>
              </p:cNvSpPr>
              <p:nvPr/>
            </p:nvSpPr>
            <p:spPr bwMode="auto">
              <a:xfrm>
                <a:off x="4366716" y="3207143"/>
                <a:ext cx="2559805" cy="754814"/>
              </a:xfrm>
              <a:custGeom>
                <a:avLst/>
                <a:gdLst>
                  <a:gd name="T0" fmla="*/ 3445 w 3446"/>
                  <a:gd name="T1" fmla="*/ 599 h 1019"/>
                  <a:gd name="T2" fmla="*/ 3445 w 3446"/>
                  <a:gd name="T3" fmla="*/ 599 h 1019"/>
                  <a:gd name="T4" fmla="*/ 2636 w 3446"/>
                  <a:gd name="T5" fmla="*/ 0 h 1019"/>
                  <a:gd name="T6" fmla="*/ 0 w 3446"/>
                  <a:gd name="T7" fmla="*/ 1018 h 1019"/>
                  <a:gd name="T8" fmla="*/ 3445 w 3446"/>
                  <a:gd name="T9" fmla="*/ 599 h 1019"/>
                </a:gdLst>
                <a:ahLst/>
                <a:cxnLst>
                  <a:cxn ang="0">
                    <a:pos x="T0" y="T1"/>
                  </a:cxn>
                  <a:cxn ang="0">
                    <a:pos x="T2" y="T3"/>
                  </a:cxn>
                  <a:cxn ang="0">
                    <a:pos x="T4" y="T5"/>
                  </a:cxn>
                  <a:cxn ang="0">
                    <a:pos x="T6" y="T7"/>
                  </a:cxn>
                  <a:cxn ang="0">
                    <a:pos x="T8" y="T9"/>
                  </a:cxn>
                </a:cxnLst>
                <a:rect l="0" t="0" r="r" b="b"/>
                <a:pathLst>
                  <a:path w="3446" h="1019">
                    <a:moveTo>
                      <a:pt x="3445" y="599"/>
                    </a:moveTo>
                    <a:lnTo>
                      <a:pt x="3445" y="599"/>
                    </a:lnTo>
                    <a:cubicBezTo>
                      <a:pt x="3025" y="240"/>
                      <a:pt x="2636" y="0"/>
                      <a:pt x="2636" y="0"/>
                    </a:cubicBezTo>
                    <a:cubicBezTo>
                      <a:pt x="2636" y="0"/>
                      <a:pt x="419" y="60"/>
                      <a:pt x="0" y="1018"/>
                    </a:cubicBezTo>
                    <a:cubicBezTo>
                      <a:pt x="0" y="1018"/>
                      <a:pt x="1528" y="360"/>
                      <a:pt x="3445" y="599"/>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8" name="Freeform 37"/>
              <p:cNvSpPr>
                <a:spLocks noChangeArrowheads="1"/>
              </p:cNvSpPr>
              <p:nvPr/>
            </p:nvSpPr>
            <p:spPr bwMode="auto">
              <a:xfrm>
                <a:off x="4366716" y="2714873"/>
                <a:ext cx="2293980" cy="1247084"/>
              </a:xfrm>
              <a:custGeom>
                <a:avLst/>
                <a:gdLst>
                  <a:gd name="T0" fmla="*/ 0 w 3087"/>
                  <a:gd name="T1" fmla="*/ 1677 h 1678"/>
                  <a:gd name="T2" fmla="*/ 0 w 3087"/>
                  <a:gd name="T3" fmla="*/ 1677 h 1678"/>
                  <a:gd name="T4" fmla="*/ 3086 w 3087"/>
                  <a:gd name="T5" fmla="*/ 689 h 1678"/>
                  <a:gd name="T6" fmla="*/ 2247 w 3087"/>
                  <a:gd name="T7" fmla="*/ 0 h 1678"/>
                  <a:gd name="T8" fmla="*/ 0 w 3087"/>
                  <a:gd name="T9" fmla="*/ 988 h 1678"/>
                  <a:gd name="T10" fmla="*/ 0 w 3087"/>
                  <a:gd name="T11" fmla="*/ 1677 h 1678"/>
                </a:gdLst>
                <a:ahLst/>
                <a:cxnLst>
                  <a:cxn ang="0">
                    <a:pos x="T0" y="T1"/>
                  </a:cxn>
                  <a:cxn ang="0">
                    <a:pos x="T2" y="T3"/>
                  </a:cxn>
                  <a:cxn ang="0">
                    <a:pos x="T4" y="T5"/>
                  </a:cxn>
                  <a:cxn ang="0">
                    <a:pos x="T6" y="T7"/>
                  </a:cxn>
                  <a:cxn ang="0">
                    <a:pos x="T8" y="T9"/>
                  </a:cxn>
                  <a:cxn ang="0">
                    <a:pos x="T10" y="T11"/>
                  </a:cxn>
                </a:cxnLst>
                <a:rect l="0" t="0" r="r" b="b"/>
                <a:pathLst>
                  <a:path w="3087" h="1678">
                    <a:moveTo>
                      <a:pt x="0" y="1677"/>
                    </a:moveTo>
                    <a:lnTo>
                      <a:pt x="0" y="1677"/>
                    </a:lnTo>
                    <a:cubicBezTo>
                      <a:pt x="0" y="1677"/>
                      <a:pt x="959" y="809"/>
                      <a:pt x="3086" y="689"/>
                    </a:cubicBezTo>
                    <a:cubicBezTo>
                      <a:pt x="3086" y="689"/>
                      <a:pt x="2636" y="269"/>
                      <a:pt x="2247" y="0"/>
                    </a:cubicBezTo>
                    <a:cubicBezTo>
                      <a:pt x="1707" y="30"/>
                      <a:pt x="570" y="210"/>
                      <a:pt x="0" y="988"/>
                    </a:cubicBezTo>
                    <a:lnTo>
                      <a:pt x="0" y="1677"/>
                    </a:ln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grpSp>
        <p:grpSp>
          <p:nvGrpSpPr>
            <p:cNvPr id="29" name="Group 28"/>
            <p:cNvGrpSpPr/>
            <p:nvPr/>
          </p:nvGrpSpPr>
          <p:grpSpPr>
            <a:xfrm>
              <a:off x="4366716" y="2714873"/>
              <a:ext cx="2671387" cy="1624491"/>
              <a:chOff x="4366716" y="2714873"/>
              <a:chExt cx="2671387" cy="1624491"/>
            </a:xfrm>
            <a:grpFill/>
          </p:grpSpPr>
          <p:sp>
            <p:nvSpPr>
              <p:cNvPr id="31" name="Freeform 30"/>
              <p:cNvSpPr>
                <a:spLocks noChangeArrowheads="1"/>
              </p:cNvSpPr>
              <p:nvPr/>
            </p:nvSpPr>
            <p:spPr bwMode="auto">
              <a:xfrm>
                <a:off x="4366716" y="3896321"/>
                <a:ext cx="2671387" cy="443043"/>
              </a:xfrm>
              <a:custGeom>
                <a:avLst/>
                <a:gdLst>
                  <a:gd name="T0" fmla="*/ 3595 w 3596"/>
                  <a:gd name="T1" fmla="*/ 0 h 600"/>
                  <a:gd name="T2" fmla="*/ 3595 w 3596"/>
                  <a:gd name="T3" fmla="*/ 0 h 600"/>
                  <a:gd name="T4" fmla="*/ 3565 w 3596"/>
                  <a:gd name="T5" fmla="*/ 599 h 600"/>
                  <a:gd name="T6" fmla="*/ 0 w 3596"/>
                  <a:gd name="T7" fmla="*/ 599 h 600"/>
                  <a:gd name="T8" fmla="*/ 0 w 3596"/>
                  <a:gd name="T9" fmla="*/ 90 h 600"/>
                  <a:gd name="T10" fmla="*/ 1588 w 3596"/>
                  <a:gd name="T11" fmla="*/ 90 h 600"/>
                  <a:gd name="T12" fmla="*/ 3595 w 3596"/>
                  <a:gd name="T13" fmla="*/ 0 h 600"/>
                </a:gdLst>
                <a:ahLst/>
                <a:cxnLst>
                  <a:cxn ang="0">
                    <a:pos x="T0" y="T1"/>
                  </a:cxn>
                  <a:cxn ang="0">
                    <a:pos x="T2" y="T3"/>
                  </a:cxn>
                  <a:cxn ang="0">
                    <a:pos x="T4" y="T5"/>
                  </a:cxn>
                  <a:cxn ang="0">
                    <a:pos x="T6" y="T7"/>
                  </a:cxn>
                  <a:cxn ang="0">
                    <a:pos x="T8" y="T9"/>
                  </a:cxn>
                  <a:cxn ang="0">
                    <a:pos x="T10" y="T11"/>
                  </a:cxn>
                  <a:cxn ang="0">
                    <a:pos x="T12" y="T13"/>
                  </a:cxn>
                </a:cxnLst>
                <a:rect l="0" t="0" r="r" b="b"/>
                <a:pathLst>
                  <a:path w="3596" h="600">
                    <a:moveTo>
                      <a:pt x="3595" y="0"/>
                    </a:moveTo>
                    <a:lnTo>
                      <a:pt x="3595" y="0"/>
                    </a:lnTo>
                    <a:cubicBezTo>
                      <a:pt x="3565" y="599"/>
                      <a:pt x="3565" y="599"/>
                      <a:pt x="3565" y="599"/>
                    </a:cubicBezTo>
                    <a:cubicBezTo>
                      <a:pt x="0" y="599"/>
                      <a:pt x="0" y="599"/>
                      <a:pt x="0" y="599"/>
                    </a:cubicBezTo>
                    <a:cubicBezTo>
                      <a:pt x="0" y="90"/>
                      <a:pt x="0" y="90"/>
                      <a:pt x="0" y="90"/>
                    </a:cubicBezTo>
                    <a:cubicBezTo>
                      <a:pt x="0" y="90"/>
                      <a:pt x="570" y="90"/>
                      <a:pt x="1588" y="90"/>
                    </a:cubicBezTo>
                    <a:cubicBezTo>
                      <a:pt x="2636" y="90"/>
                      <a:pt x="3595" y="0"/>
                      <a:pt x="3595" y="0"/>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2" name="Freeform 31"/>
              <p:cNvSpPr>
                <a:spLocks noChangeArrowheads="1"/>
              </p:cNvSpPr>
              <p:nvPr/>
            </p:nvSpPr>
            <p:spPr bwMode="auto">
              <a:xfrm>
                <a:off x="4366716" y="3207143"/>
                <a:ext cx="2671387" cy="754814"/>
              </a:xfrm>
              <a:custGeom>
                <a:avLst/>
                <a:gdLst>
                  <a:gd name="T0" fmla="*/ 0 w 3596"/>
                  <a:gd name="T1" fmla="*/ 1018 h 1019"/>
                  <a:gd name="T2" fmla="*/ 0 w 3596"/>
                  <a:gd name="T3" fmla="*/ 1018 h 1019"/>
                  <a:gd name="T4" fmla="*/ 1588 w 3596"/>
                  <a:gd name="T5" fmla="*/ 1018 h 1019"/>
                  <a:gd name="T6" fmla="*/ 3595 w 3596"/>
                  <a:gd name="T7" fmla="*/ 928 h 1019"/>
                  <a:gd name="T8" fmla="*/ 3295 w 3596"/>
                  <a:gd name="T9" fmla="*/ 629 h 1019"/>
                  <a:gd name="T10" fmla="*/ 2636 w 3596"/>
                  <a:gd name="T11" fmla="*/ 0 h 1019"/>
                  <a:gd name="T12" fmla="*/ 0 w 3596"/>
                  <a:gd name="T13" fmla="*/ 1018 h 1019"/>
                </a:gdLst>
                <a:ahLst/>
                <a:cxnLst>
                  <a:cxn ang="0">
                    <a:pos x="T0" y="T1"/>
                  </a:cxn>
                  <a:cxn ang="0">
                    <a:pos x="T2" y="T3"/>
                  </a:cxn>
                  <a:cxn ang="0">
                    <a:pos x="T4" y="T5"/>
                  </a:cxn>
                  <a:cxn ang="0">
                    <a:pos x="T6" y="T7"/>
                  </a:cxn>
                  <a:cxn ang="0">
                    <a:pos x="T8" y="T9"/>
                  </a:cxn>
                  <a:cxn ang="0">
                    <a:pos x="T10" y="T11"/>
                  </a:cxn>
                  <a:cxn ang="0">
                    <a:pos x="T12" y="T13"/>
                  </a:cxn>
                </a:cxnLst>
                <a:rect l="0" t="0" r="r" b="b"/>
                <a:pathLst>
                  <a:path w="3596" h="1019">
                    <a:moveTo>
                      <a:pt x="0" y="1018"/>
                    </a:moveTo>
                    <a:lnTo>
                      <a:pt x="0" y="1018"/>
                    </a:lnTo>
                    <a:cubicBezTo>
                      <a:pt x="0" y="1018"/>
                      <a:pt x="570" y="1018"/>
                      <a:pt x="1588" y="1018"/>
                    </a:cubicBezTo>
                    <a:cubicBezTo>
                      <a:pt x="2636" y="1018"/>
                      <a:pt x="3595" y="928"/>
                      <a:pt x="3595" y="928"/>
                    </a:cubicBezTo>
                    <a:cubicBezTo>
                      <a:pt x="3295" y="629"/>
                      <a:pt x="3295" y="629"/>
                      <a:pt x="3295" y="629"/>
                    </a:cubicBezTo>
                    <a:cubicBezTo>
                      <a:pt x="2636" y="0"/>
                      <a:pt x="2636" y="0"/>
                      <a:pt x="2636" y="0"/>
                    </a:cubicBezTo>
                    <a:cubicBezTo>
                      <a:pt x="2636" y="0"/>
                      <a:pt x="419" y="60"/>
                      <a:pt x="0" y="1018"/>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3" name="Freeform 32"/>
              <p:cNvSpPr>
                <a:spLocks noChangeArrowheads="1"/>
              </p:cNvSpPr>
              <p:nvPr/>
            </p:nvSpPr>
            <p:spPr bwMode="auto">
              <a:xfrm>
                <a:off x="4366716" y="3207143"/>
                <a:ext cx="2559805" cy="754814"/>
              </a:xfrm>
              <a:custGeom>
                <a:avLst/>
                <a:gdLst>
                  <a:gd name="T0" fmla="*/ 3445 w 3446"/>
                  <a:gd name="T1" fmla="*/ 599 h 1019"/>
                  <a:gd name="T2" fmla="*/ 3445 w 3446"/>
                  <a:gd name="T3" fmla="*/ 599 h 1019"/>
                  <a:gd name="T4" fmla="*/ 2636 w 3446"/>
                  <a:gd name="T5" fmla="*/ 0 h 1019"/>
                  <a:gd name="T6" fmla="*/ 0 w 3446"/>
                  <a:gd name="T7" fmla="*/ 1018 h 1019"/>
                  <a:gd name="T8" fmla="*/ 3445 w 3446"/>
                  <a:gd name="T9" fmla="*/ 599 h 1019"/>
                </a:gdLst>
                <a:ahLst/>
                <a:cxnLst>
                  <a:cxn ang="0">
                    <a:pos x="T0" y="T1"/>
                  </a:cxn>
                  <a:cxn ang="0">
                    <a:pos x="T2" y="T3"/>
                  </a:cxn>
                  <a:cxn ang="0">
                    <a:pos x="T4" y="T5"/>
                  </a:cxn>
                  <a:cxn ang="0">
                    <a:pos x="T6" y="T7"/>
                  </a:cxn>
                  <a:cxn ang="0">
                    <a:pos x="T8" y="T9"/>
                  </a:cxn>
                </a:cxnLst>
                <a:rect l="0" t="0" r="r" b="b"/>
                <a:pathLst>
                  <a:path w="3446" h="1019">
                    <a:moveTo>
                      <a:pt x="3445" y="599"/>
                    </a:moveTo>
                    <a:lnTo>
                      <a:pt x="3445" y="599"/>
                    </a:lnTo>
                    <a:cubicBezTo>
                      <a:pt x="3025" y="240"/>
                      <a:pt x="2636" y="0"/>
                      <a:pt x="2636" y="0"/>
                    </a:cubicBezTo>
                    <a:cubicBezTo>
                      <a:pt x="2636" y="0"/>
                      <a:pt x="419" y="60"/>
                      <a:pt x="0" y="1018"/>
                    </a:cubicBezTo>
                    <a:cubicBezTo>
                      <a:pt x="0" y="1018"/>
                      <a:pt x="1528" y="360"/>
                      <a:pt x="3445" y="599"/>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4" name="Freeform 33"/>
              <p:cNvSpPr>
                <a:spLocks noChangeArrowheads="1"/>
              </p:cNvSpPr>
              <p:nvPr/>
            </p:nvSpPr>
            <p:spPr bwMode="auto">
              <a:xfrm>
                <a:off x="4366716" y="2714873"/>
                <a:ext cx="2293980" cy="1247084"/>
              </a:xfrm>
              <a:custGeom>
                <a:avLst/>
                <a:gdLst>
                  <a:gd name="T0" fmla="*/ 0 w 3087"/>
                  <a:gd name="T1" fmla="*/ 1677 h 1678"/>
                  <a:gd name="T2" fmla="*/ 0 w 3087"/>
                  <a:gd name="T3" fmla="*/ 1677 h 1678"/>
                  <a:gd name="T4" fmla="*/ 3086 w 3087"/>
                  <a:gd name="T5" fmla="*/ 689 h 1678"/>
                  <a:gd name="T6" fmla="*/ 2247 w 3087"/>
                  <a:gd name="T7" fmla="*/ 0 h 1678"/>
                  <a:gd name="T8" fmla="*/ 0 w 3087"/>
                  <a:gd name="T9" fmla="*/ 988 h 1678"/>
                  <a:gd name="T10" fmla="*/ 0 w 3087"/>
                  <a:gd name="T11" fmla="*/ 1677 h 1678"/>
                </a:gdLst>
                <a:ahLst/>
                <a:cxnLst>
                  <a:cxn ang="0">
                    <a:pos x="T0" y="T1"/>
                  </a:cxn>
                  <a:cxn ang="0">
                    <a:pos x="T2" y="T3"/>
                  </a:cxn>
                  <a:cxn ang="0">
                    <a:pos x="T4" y="T5"/>
                  </a:cxn>
                  <a:cxn ang="0">
                    <a:pos x="T6" y="T7"/>
                  </a:cxn>
                  <a:cxn ang="0">
                    <a:pos x="T8" y="T9"/>
                  </a:cxn>
                  <a:cxn ang="0">
                    <a:pos x="T10" y="T11"/>
                  </a:cxn>
                </a:cxnLst>
                <a:rect l="0" t="0" r="r" b="b"/>
                <a:pathLst>
                  <a:path w="3087" h="1678">
                    <a:moveTo>
                      <a:pt x="0" y="1677"/>
                    </a:moveTo>
                    <a:lnTo>
                      <a:pt x="0" y="1677"/>
                    </a:lnTo>
                    <a:cubicBezTo>
                      <a:pt x="0" y="1677"/>
                      <a:pt x="959" y="809"/>
                      <a:pt x="3086" y="689"/>
                    </a:cubicBezTo>
                    <a:cubicBezTo>
                      <a:pt x="3086" y="689"/>
                      <a:pt x="2636" y="269"/>
                      <a:pt x="2247" y="0"/>
                    </a:cubicBezTo>
                    <a:cubicBezTo>
                      <a:pt x="1707" y="30"/>
                      <a:pt x="570" y="210"/>
                      <a:pt x="0" y="988"/>
                    </a:cubicBezTo>
                    <a:lnTo>
                      <a:pt x="0" y="1677"/>
                    </a:ln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grpSp>
        <p:sp>
          <p:nvSpPr>
            <p:cNvPr id="30" name="Freeform 29"/>
            <p:cNvSpPr>
              <a:spLocks noChangeArrowheads="1"/>
            </p:cNvSpPr>
            <p:nvPr/>
          </p:nvSpPr>
          <p:spPr bwMode="auto">
            <a:xfrm>
              <a:off x="1669075" y="3965239"/>
              <a:ext cx="5392000" cy="420070"/>
            </a:xfrm>
            <a:custGeom>
              <a:avLst/>
              <a:gdLst>
                <a:gd name="T0" fmla="*/ 3684 w 7249"/>
                <a:gd name="T1" fmla="*/ 450 h 571"/>
                <a:gd name="T2" fmla="*/ 3684 w 7249"/>
                <a:gd name="T3" fmla="*/ 450 h 571"/>
                <a:gd name="T4" fmla="*/ 3684 w 7249"/>
                <a:gd name="T5" fmla="*/ 0 h 571"/>
                <a:gd name="T6" fmla="*/ 3595 w 7249"/>
                <a:gd name="T7" fmla="*/ 0 h 571"/>
                <a:gd name="T8" fmla="*/ 3595 w 7249"/>
                <a:gd name="T9" fmla="*/ 450 h 571"/>
                <a:gd name="T10" fmla="*/ 0 w 7249"/>
                <a:gd name="T11" fmla="*/ 450 h 571"/>
                <a:gd name="T12" fmla="*/ 0 w 7249"/>
                <a:gd name="T13" fmla="*/ 570 h 571"/>
                <a:gd name="T14" fmla="*/ 3595 w 7249"/>
                <a:gd name="T15" fmla="*/ 570 h 571"/>
                <a:gd name="T16" fmla="*/ 3624 w 7249"/>
                <a:gd name="T17" fmla="*/ 540 h 571"/>
                <a:gd name="T18" fmla="*/ 3654 w 7249"/>
                <a:gd name="T19" fmla="*/ 570 h 571"/>
                <a:gd name="T20" fmla="*/ 7248 w 7249"/>
                <a:gd name="T21" fmla="*/ 570 h 571"/>
                <a:gd name="T22" fmla="*/ 7248 w 7249"/>
                <a:gd name="T23" fmla="*/ 450 h 571"/>
                <a:gd name="T24" fmla="*/ 3684 w 7249"/>
                <a:gd name="T25" fmla="*/ 45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49" h="571">
                  <a:moveTo>
                    <a:pt x="3684" y="450"/>
                  </a:moveTo>
                  <a:lnTo>
                    <a:pt x="3684" y="450"/>
                  </a:lnTo>
                  <a:cubicBezTo>
                    <a:pt x="3684" y="0"/>
                    <a:pt x="3684" y="0"/>
                    <a:pt x="3684" y="0"/>
                  </a:cubicBezTo>
                  <a:cubicBezTo>
                    <a:pt x="3595" y="0"/>
                    <a:pt x="3595" y="0"/>
                    <a:pt x="3595" y="0"/>
                  </a:cubicBezTo>
                  <a:cubicBezTo>
                    <a:pt x="3595" y="450"/>
                    <a:pt x="3595" y="450"/>
                    <a:pt x="3595" y="450"/>
                  </a:cubicBezTo>
                  <a:cubicBezTo>
                    <a:pt x="0" y="450"/>
                    <a:pt x="0" y="450"/>
                    <a:pt x="0" y="450"/>
                  </a:cubicBezTo>
                  <a:cubicBezTo>
                    <a:pt x="0" y="570"/>
                    <a:pt x="0" y="570"/>
                    <a:pt x="0" y="570"/>
                  </a:cubicBezTo>
                  <a:cubicBezTo>
                    <a:pt x="3595" y="570"/>
                    <a:pt x="3595" y="570"/>
                    <a:pt x="3595" y="570"/>
                  </a:cubicBezTo>
                  <a:cubicBezTo>
                    <a:pt x="3595" y="570"/>
                    <a:pt x="3595" y="540"/>
                    <a:pt x="3624" y="540"/>
                  </a:cubicBezTo>
                  <a:cubicBezTo>
                    <a:pt x="3654" y="540"/>
                    <a:pt x="3654" y="570"/>
                    <a:pt x="3654" y="570"/>
                  </a:cubicBezTo>
                  <a:cubicBezTo>
                    <a:pt x="7248" y="570"/>
                    <a:pt x="7248" y="570"/>
                    <a:pt x="7248" y="570"/>
                  </a:cubicBezTo>
                  <a:cubicBezTo>
                    <a:pt x="7248" y="450"/>
                    <a:pt x="7248" y="450"/>
                    <a:pt x="7248" y="450"/>
                  </a:cubicBezTo>
                  <a:lnTo>
                    <a:pt x="3684" y="450"/>
                  </a:ln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grpSp>
      <p:sp>
        <p:nvSpPr>
          <p:cNvPr id="42" name="TextBox 41"/>
          <p:cNvSpPr txBox="1"/>
          <p:nvPr/>
        </p:nvSpPr>
        <p:spPr>
          <a:xfrm>
            <a:off x="371833" y="271387"/>
            <a:ext cx="5850951" cy="477054"/>
          </a:xfrm>
          <a:prstGeom prst="rect">
            <a:avLst/>
          </a:prstGeom>
          <a:noFill/>
        </p:spPr>
        <p:txBody>
          <a:bodyPr wrap="square" rtlCol="0">
            <a:normAutofit/>
          </a:bodyPr>
          <a:lstStyle/>
          <a:p>
            <a:r>
              <a:rPr lang="en-US" sz="2500" dirty="0">
                <a:solidFill>
                  <a:schemeClr val="accent5"/>
                </a:solidFill>
              </a:rPr>
              <a:t>Joshua Ascends 7</a:t>
            </a:r>
          </a:p>
        </p:txBody>
      </p:sp>
      <p:sp>
        <p:nvSpPr>
          <p:cNvPr id="43" name="TextBox 42"/>
          <p:cNvSpPr txBox="1"/>
          <p:nvPr/>
        </p:nvSpPr>
        <p:spPr>
          <a:xfrm>
            <a:off x="390502" y="673921"/>
            <a:ext cx="4663241" cy="338554"/>
          </a:xfrm>
          <a:prstGeom prst="rect">
            <a:avLst/>
          </a:prstGeom>
          <a:noFill/>
        </p:spPr>
        <p:txBody>
          <a:bodyPr wrap="square" rtlCol="0">
            <a:normAutofit/>
          </a:bodyPr>
          <a:lstStyle/>
          <a:p>
            <a:r>
              <a:rPr lang="en-US" sz="1600" dirty="0">
                <a:solidFill>
                  <a:schemeClr val="accent5">
                    <a:lumMod val="50000"/>
                  </a:schemeClr>
                </a:solidFill>
              </a:rPr>
              <a:t>Verses 1-25</a:t>
            </a:r>
          </a:p>
        </p:txBody>
      </p:sp>
      <p:grpSp>
        <p:nvGrpSpPr>
          <p:cNvPr id="4" name="Group 3">
            <a:extLst>
              <a:ext uri="{FF2B5EF4-FFF2-40B4-BE49-F238E27FC236}">
                <a16:creationId xmlns:a16="http://schemas.microsoft.com/office/drawing/2014/main" id="{0C411430-3AAF-430F-B1CF-A164801A033B}"/>
              </a:ext>
            </a:extLst>
          </p:cNvPr>
          <p:cNvGrpSpPr/>
          <p:nvPr/>
        </p:nvGrpSpPr>
        <p:grpSpPr>
          <a:xfrm>
            <a:off x="1890355" y="1691260"/>
            <a:ext cx="804297" cy="693500"/>
            <a:chOff x="6336965" y="1845505"/>
            <a:chExt cx="972958" cy="838927"/>
          </a:xfrm>
        </p:grpSpPr>
        <p:sp>
          <p:nvSpPr>
            <p:cNvPr id="23" name="Freeform 22"/>
            <p:cNvSpPr>
              <a:spLocks noChangeArrowheads="1"/>
            </p:cNvSpPr>
            <p:nvPr/>
          </p:nvSpPr>
          <p:spPr bwMode="auto">
            <a:xfrm>
              <a:off x="6336965" y="1845505"/>
              <a:ext cx="972958" cy="838927"/>
            </a:xfrm>
            <a:custGeom>
              <a:avLst/>
              <a:gdLst>
                <a:gd name="T0" fmla="*/ 209 w 870"/>
                <a:gd name="T1" fmla="*/ 0 h 750"/>
                <a:gd name="T2" fmla="*/ 629 w 870"/>
                <a:gd name="T3" fmla="*/ 0 h 750"/>
                <a:gd name="T4" fmla="*/ 869 w 870"/>
                <a:gd name="T5" fmla="*/ 390 h 750"/>
                <a:gd name="T6" fmla="*/ 629 w 870"/>
                <a:gd name="T7" fmla="*/ 749 h 750"/>
                <a:gd name="T8" fmla="*/ 209 w 870"/>
                <a:gd name="T9" fmla="*/ 749 h 750"/>
                <a:gd name="T10" fmla="*/ 0 w 870"/>
                <a:gd name="T11" fmla="*/ 390 h 750"/>
                <a:gd name="T12" fmla="*/ 209 w 870"/>
                <a:gd name="T13" fmla="*/ 0 h 750"/>
              </a:gdLst>
              <a:ahLst/>
              <a:cxnLst>
                <a:cxn ang="0">
                  <a:pos x="T0" y="T1"/>
                </a:cxn>
                <a:cxn ang="0">
                  <a:pos x="T2" y="T3"/>
                </a:cxn>
                <a:cxn ang="0">
                  <a:pos x="T4" y="T5"/>
                </a:cxn>
                <a:cxn ang="0">
                  <a:pos x="T6" y="T7"/>
                </a:cxn>
                <a:cxn ang="0">
                  <a:pos x="T8" y="T9"/>
                </a:cxn>
                <a:cxn ang="0">
                  <a:pos x="T10" y="T11"/>
                </a:cxn>
                <a:cxn ang="0">
                  <a:pos x="T12" y="T13"/>
                </a:cxn>
              </a:cxnLst>
              <a:rect l="0" t="0" r="r" b="b"/>
              <a:pathLst>
                <a:path w="870" h="750">
                  <a:moveTo>
                    <a:pt x="209" y="0"/>
                  </a:moveTo>
                  <a:lnTo>
                    <a:pt x="629" y="0"/>
                  </a:lnTo>
                  <a:lnTo>
                    <a:pt x="869" y="390"/>
                  </a:lnTo>
                  <a:lnTo>
                    <a:pt x="629" y="749"/>
                  </a:lnTo>
                  <a:lnTo>
                    <a:pt x="209" y="749"/>
                  </a:lnTo>
                  <a:lnTo>
                    <a:pt x="0" y="390"/>
                  </a:lnTo>
                  <a:lnTo>
                    <a:pt x="209" y="0"/>
                  </a:lnTo>
                </a:path>
              </a:pathLst>
            </a:custGeom>
            <a:gradFill flip="none" rotWithShape="1">
              <a:gsLst>
                <a:gs pos="0">
                  <a:schemeClr val="accent5">
                    <a:lumMod val="60000"/>
                    <a:lumOff val="40000"/>
                  </a:schemeClr>
                </a:gs>
                <a:gs pos="48000">
                  <a:schemeClr val="tx2">
                    <a:lumMod val="60000"/>
                    <a:lumOff val="40000"/>
                  </a:schemeClr>
                </a:gs>
                <a:gs pos="100000">
                  <a:schemeClr val="accent5">
                    <a:lumMod val="20000"/>
                    <a:lumOff val="80000"/>
                  </a:schemeClr>
                </a:gs>
              </a:gsLst>
              <a:lin ang="16200000" scaled="1"/>
              <a:tileRect/>
            </a:grad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a:p>
          </p:txBody>
        </p:sp>
        <p:sp>
          <p:nvSpPr>
            <p:cNvPr id="65" name="Rectangle 64"/>
            <p:cNvSpPr/>
            <p:nvPr/>
          </p:nvSpPr>
          <p:spPr>
            <a:xfrm>
              <a:off x="6430818" y="1906554"/>
              <a:ext cx="805091" cy="723275"/>
            </a:xfrm>
            <a:prstGeom prst="rect">
              <a:avLst/>
            </a:prstGeom>
          </p:spPr>
          <p:txBody>
            <a:bodyPr wrap="square">
              <a:normAutofit/>
            </a:bodyPr>
            <a:lstStyle/>
            <a:p>
              <a:pPr algn="ctr"/>
              <a:r>
                <a:rPr lang="en-US" sz="2500" b="1" dirty="0">
                  <a:solidFill>
                    <a:schemeClr val="bg2">
                      <a:lumMod val="10000"/>
                    </a:schemeClr>
                  </a:solidFill>
                </a:rPr>
                <a:t>C</a:t>
              </a:r>
            </a:p>
          </p:txBody>
        </p:sp>
      </p:grpSp>
      <p:sp>
        <p:nvSpPr>
          <p:cNvPr id="67" name="TextBox 66"/>
          <p:cNvSpPr txBox="1"/>
          <p:nvPr/>
        </p:nvSpPr>
        <p:spPr>
          <a:xfrm>
            <a:off x="365942" y="1116503"/>
            <a:ext cx="2374316" cy="3643565"/>
          </a:xfrm>
          <a:prstGeom prst="rect">
            <a:avLst/>
          </a:prstGeom>
          <a:noFill/>
        </p:spPr>
        <p:txBody>
          <a:bodyPr wrap="square" rtlCol="0">
            <a:noAutofit/>
          </a:bodyPr>
          <a:lstStyle/>
          <a:p>
            <a:r>
              <a:rPr lang="en-US" sz="2000" b="1" baseline="30000" dirty="0"/>
              <a:t>A. The Enemy Assembles 1- 5</a:t>
            </a:r>
          </a:p>
          <a:p>
            <a:endParaRPr lang="en-US" sz="2000" b="1" baseline="30000" dirty="0"/>
          </a:p>
          <a:p>
            <a:r>
              <a:rPr lang="en-US" sz="2000" b="1" baseline="30000" dirty="0"/>
              <a:t>B. The Gibeonites Appeal 6</a:t>
            </a:r>
          </a:p>
          <a:p>
            <a:endParaRPr lang="en-US" sz="2000" b="1" baseline="30000" dirty="0"/>
          </a:p>
          <a:p>
            <a:r>
              <a:rPr lang="en-US" sz="2000" b="1" baseline="30000" dirty="0"/>
              <a:t>C. Joshua Ascends 7</a:t>
            </a:r>
          </a:p>
          <a:p>
            <a:endParaRPr lang="en-US" sz="2000" b="1" baseline="30000" dirty="0"/>
          </a:p>
          <a:p>
            <a:r>
              <a:rPr lang="en-US" sz="2000" b="1" baseline="30000" dirty="0"/>
              <a:t>D. The Lord Assures 8</a:t>
            </a:r>
          </a:p>
          <a:p>
            <a:endParaRPr lang="en-US" sz="2000" b="1" baseline="30000" dirty="0"/>
          </a:p>
          <a:p>
            <a:r>
              <a:rPr lang="en-US" sz="2000" b="1" baseline="30000" dirty="0"/>
              <a:t>E. The Battle Approaches 9</a:t>
            </a:r>
          </a:p>
          <a:p>
            <a:endParaRPr lang="en-US" sz="2000" b="1" baseline="30000" dirty="0"/>
          </a:p>
          <a:p>
            <a:r>
              <a:rPr lang="en-US" sz="2000" b="1" baseline="30000" dirty="0"/>
              <a:t>F. The Lord Attacks 10-11</a:t>
            </a:r>
          </a:p>
          <a:p>
            <a:endParaRPr lang="en-US" sz="2000" b="1" baseline="30000" dirty="0"/>
          </a:p>
          <a:p>
            <a:r>
              <a:rPr lang="en-US" sz="2000" b="1" baseline="30000" dirty="0"/>
              <a:t>G. Joshua Appropriates 12-14</a:t>
            </a:r>
          </a:p>
          <a:p>
            <a:endParaRPr lang="en-US" sz="2000" b="1" baseline="30000" dirty="0"/>
          </a:p>
          <a:p>
            <a:r>
              <a:rPr lang="en-US" sz="2000" b="1" baseline="30000" dirty="0"/>
              <a:t>H. The Kings Evacuate 15-21</a:t>
            </a:r>
          </a:p>
          <a:p>
            <a:endParaRPr lang="en-US" sz="2000" b="1" baseline="30000" dirty="0"/>
          </a:p>
          <a:p>
            <a:r>
              <a:rPr lang="en-US" sz="2000" b="1" baseline="30000" dirty="0"/>
              <a:t>I. The Elders Participate 22-25</a:t>
            </a:r>
            <a:endParaRPr lang="en-US" sz="1800" b="1" baseline="30000" dirty="0">
              <a:solidFill>
                <a:schemeClr val="bg2">
                  <a:lumMod val="25000"/>
                </a:schemeClr>
              </a:solidFill>
            </a:endParaRPr>
          </a:p>
        </p:txBody>
      </p:sp>
      <p:sp>
        <p:nvSpPr>
          <p:cNvPr id="26" name="TextBox 25">
            <a:extLst>
              <a:ext uri="{FF2B5EF4-FFF2-40B4-BE49-F238E27FC236}">
                <a16:creationId xmlns:a16="http://schemas.microsoft.com/office/drawing/2014/main" id="{4531B205-A871-4099-9A8A-A26DEA044DB3}"/>
              </a:ext>
            </a:extLst>
          </p:cNvPr>
          <p:cNvSpPr txBox="1"/>
          <p:nvPr/>
        </p:nvSpPr>
        <p:spPr>
          <a:xfrm>
            <a:off x="3075935" y="280491"/>
            <a:ext cx="5516844" cy="4360520"/>
          </a:xfrm>
          <a:prstGeom prst="rect">
            <a:avLst/>
          </a:prstGeom>
          <a:noFill/>
        </p:spPr>
        <p:txBody>
          <a:bodyPr wrap="square" rtlCol="0">
            <a:noAutofit/>
          </a:bodyPr>
          <a:lstStyle/>
          <a:p>
            <a:r>
              <a:rPr lang="en-US" sz="1600" b="1" dirty="0">
                <a:solidFill>
                  <a:schemeClr val="bg2">
                    <a:lumMod val="25000"/>
                  </a:schemeClr>
                </a:solidFill>
              </a:rPr>
              <a:t>The big picture: The Lord is gracious and slow to anger. He waited four generations to fulfil His promise to Abraham (Genesis 15:16). Joshua was now obeying a specific commandment given by God through Moses. </a:t>
            </a:r>
          </a:p>
          <a:p>
            <a:endParaRPr lang="en-US" sz="1600" b="1" dirty="0">
              <a:solidFill>
                <a:schemeClr val="bg2">
                  <a:lumMod val="25000"/>
                </a:schemeClr>
              </a:solidFill>
            </a:endParaRPr>
          </a:p>
          <a:p>
            <a:pPr marL="285750" indent="-285750">
              <a:buFont typeface="Arial" panose="020B0604020202020204" pitchFamily="34" charset="0"/>
              <a:buChar char="•"/>
            </a:pPr>
            <a:r>
              <a:rPr lang="en-US" sz="1600" b="1" dirty="0">
                <a:solidFill>
                  <a:schemeClr val="accent2">
                    <a:lumMod val="75000"/>
                  </a:schemeClr>
                </a:solidFill>
              </a:rPr>
              <a:t>“Though the mills of God grind slowly; Yet they grind exceeding small; Though with patience He stands waiting, With exactness grinds He all.”  </a:t>
            </a:r>
            <a:r>
              <a:rPr lang="en-US" sz="1400" b="1" dirty="0">
                <a:solidFill>
                  <a:schemeClr val="bg2">
                    <a:lumMod val="25000"/>
                  </a:schemeClr>
                </a:solidFill>
              </a:rPr>
              <a:t>George Herbert - 1652</a:t>
            </a:r>
          </a:p>
          <a:p>
            <a:endParaRPr lang="en-US" sz="1600" b="1" dirty="0">
              <a:solidFill>
                <a:schemeClr val="bg2">
                  <a:lumMod val="25000"/>
                </a:schemeClr>
              </a:solidFill>
            </a:endParaRPr>
          </a:p>
          <a:p>
            <a:r>
              <a:rPr lang="en-US" sz="1600" b="1" dirty="0">
                <a:solidFill>
                  <a:schemeClr val="bg2">
                    <a:lumMod val="25000"/>
                  </a:schemeClr>
                </a:solidFill>
              </a:rPr>
              <a:t>Joshua is doing more than just keeping his word to Gibeon. He is obeying God’s direct command and claiming His promise.</a:t>
            </a:r>
          </a:p>
          <a:p>
            <a:endParaRPr lang="en-US" sz="1600" b="1" dirty="0">
              <a:solidFill>
                <a:schemeClr val="bg2">
                  <a:lumMod val="25000"/>
                </a:schemeClr>
              </a:solidFill>
            </a:endParaRPr>
          </a:p>
          <a:p>
            <a:r>
              <a:rPr lang="en-US" sz="1600" b="1" dirty="0">
                <a:solidFill>
                  <a:schemeClr val="bg2">
                    <a:lumMod val="25000"/>
                  </a:schemeClr>
                </a:solidFill>
              </a:rPr>
              <a:t>Some older folks have noticed how glib younger generations can be when speaking about the great depression. Recent events have added a new sobriety to this discussion. In the same way, we can be glib when we picture Joshua running off to battle. This was a major encounter which would have petrified any of us. </a:t>
            </a:r>
          </a:p>
        </p:txBody>
      </p:sp>
    </p:spTree>
    <p:extLst>
      <p:ext uri="{BB962C8B-B14F-4D97-AF65-F5344CB8AC3E}">
        <p14:creationId xmlns:p14="http://schemas.microsoft.com/office/powerpoint/2010/main" val="217131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3025931" y="3200180"/>
            <a:ext cx="5392000" cy="1670436"/>
            <a:chOff x="1669075" y="2714873"/>
            <a:chExt cx="5392000" cy="1670436"/>
          </a:xfrm>
          <a:solidFill>
            <a:schemeClr val="tx1">
              <a:lumMod val="50000"/>
              <a:lumOff val="50000"/>
              <a:alpha val="8000"/>
            </a:schemeClr>
          </a:solidFill>
        </p:grpSpPr>
        <p:grpSp>
          <p:nvGrpSpPr>
            <p:cNvPr id="28" name="Group 27"/>
            <p:cNvGrpSpPr/>
            <p:nvPr/>
          </p:nvGrpSpPr>
          <p:grpSpPr>
            <a:xfrm flipH="1">
              <a:off x="1719079" y="2714873"/>
              <a:ext cx="2671387" cy="1624491"/>
              <a:chOff x="4366716" y="2714873"/>
              <a:chExt cx="2671387" cy="1624491"/>
            </a:xfrm>
            <a:grpFill/>
          </p:grpSpPr>
          <p:sp>
            <p:nvSpPr>
              <p:cNvPr id="35" name="Freeform 34"/>
              <p:cNvSpPr>
                <a:spLocks noChangeArrowheads="1"/>
              </p:cNvSpPr>
              <p:nvPr/>
            </p:nvSpPr>
            <p:spPr bwMode="auto">
              <a:xfrm>
                <a:off x="4366716" y="3896321"/>
                <a:ext cx="2671387" cy="443043"/>
              </a:xfrm>
              <a:custGeom>
                <a:avLst/>
                <a:gdLst>
                  <a:gd name="T0" fmla="*/ 3595 w 3596"/>
                  <a:gd name="T1" fmla="*/ 0 h 600"/>
                  <a:gd name="T2" fmla="*/ 3595 w 3596"/>
                  <a:gd name="T3" fmla="*/ 0 h 600"/>
                  <a:gd name="T4" fmla="*/ 3565 w 3596"/>
                  <a:gd name="T5" fmla="*/ 599 h 600"/>
                  <a:gd name="T6" fmla="*/ 0 w 3596"/>
                  <a:gd name="T7" fmla="*/ 599 h 600"/>
                  <a:gd name="T8" fmla="*/ 0 w 3596"/>
                  <a:gd name="T9" fmla="*/ 90 h 600"/>
                  <a:gd name="T10" fmla="*/ 1588 w 3596"/>
                  <a:gd name="T11" fmla="*/ 90 h 600"/>
                  <a:gd name="T12" fmla="*/ 3595 w 3596"/>
                  <a:gd name="T13" fmla="*/ 0 h 600"/>
                </a:gdLst>
                <a:ahLst/>
                <a:cxnLst>
                  <a:cxn ang="0">
                    <a:pos x="T0" y="T1"/>
                  </a:cxn>
                  <a:cxn ang="0">
                    <a:pos x="T2" y="T3"/>
                  </a:cxn>
                  <a:cxn ang="0">
                    <a:pos x="T4" y="T5"/>
                  </a:cxn>
                  <a:cxn ang="0">
                    <a:pos x="T6" y="T7"/>
                  </a:cxn>
                  <a:cxn ang="0">
                    <a:pos x="T8" y="T9"/>
                  </a:cxn>
                  <a:cxn ang="0">
                    <a:pos x="T10" y="T11"/>
                  </a:cxn>
                  <a:cxn ang="0">
                    <a:pos x="T12" y="T13"/>
                  </a:cxn>
                </a:cxnLst>
                <a:rect l="0" t="0" r="r" b="b"/>
                <a:pathLst>
                  <a:path w="3596" h="600">
                    <a:moveTo>
                      <a:pt x="3595" y="0"/>
                    </a:moveTo>
                    <a:lnTo>
                      <a:pt x="3595" y="0"/>
                    </a:lnTo>
                    <a:cubicBezTo>
                      <a:pt x="3565" y="599"/>
                      <a:pt x="3565" y="599"/>
                      <a:pt x="3565" y="599"/>
                    </a:cubicBezTo>
                    <a:cubicBezTo>
                      <a:pt x="0" y="599"/>
                      <a:pt x="0" y="599"/>
                      <a:pt x="0" y="599"/>
                    </a:cubicBezTo>
                    <a:cubicBezTo>
                      <a:pt x="0" y="90"/>
                      <a:pt x="0" y="90"/>
                      <a:pt x="0" y="90"/>
                    </a:cubicBezTo>
                    <a:cubicBezTo>
                      <a:pt x="0" y="90"/>
                      <a:pt x="570" y="90"/>
                      <a:pt x="1588" y="90"/>
                    </a:cubicBezTo>
                    <a:cubicBezTo>
                      <a:pt x="2636" y="90"/>
                      <a:pt x="3595" y="0"/>
                      <a:pt x="3595" y="0"/>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6" name="Freeform 35"/>
              <p:cNvSpPr>
                <a:spLocks noChangeArrowheads="1"/>
              </p:cNvSpPr>
              <p:nvPr/>
            </p:nvSpPr>
            <p:spPr bwMode="auto">
              <a:xfrm>
                <a:off x="4366716" y="3207143"/>
                <a:ext cx="2671387" cy="754814"/>
              </a:xfrm>
              <a:custGeom>
                <a:avLst/>
                <a:gdLst>
                  <a:gd name="T0" fmla="*/ 0 w 3596"/>
                  <a:gd name="T1" fmla="*/ 1018 h 1019"/>
                  <a:gd name="T2" fmla="*/ 0 w 3596"/>
                  <a:gd name="T3" fmla="*/ 1018 h 1019"/>
                  <a:gd name="T4" fmla="*/ 1588 w 3596"/>
                  <a:gd name="T5" fmla="*/ 1018 h 1019"/>
                  <a:gd name="T6" fmla="*/ 3595 w 3596"/>
                  <a:gd name="T7" fmla="*/ 928 h 1019"/>
                  <a:gd name="T8" fmla="*/ 3295 w 3596"/>
                  <a:gd name="T9" fmla="*/ 629 h 1019"/>
                  <a:gd name="T10" fmla="*/ 2636 w 3596"/>
                  <a:gd name="T11" fmla="*/ 0 h 1019"/>
                  <a:gd name="T12" fmla="*/ 0 w 3596"/>
                  <a:gd name="T13" fmla="*/ 1018 h 1019"/>
                </a:gdLst>
                <a:ahLst/>
                <a:cxnLst>
                  <a:cxn ang="0">
                    <a:pos x="T0" y="T1"/>
                  </a:cxn>
                  <a:cxn ang="0">
                    <a:pos x="T2" y="T3"/>
                  </a:cxn>
                  <a:cxn ang="0">
                    <a:pos x="T4" y="T5"/>
                  </a:cxn>
                  <a:cxn ang="0">
                    <a:pos x="T6" y="T7"/>
                  </a:cxn>
                  <a:cxn ang="0">
                    <a:pos x="T8" y="T9"/>
                  </a:cxn>
                  <a:cxn ang="0">
                    <a:pos x="T10" y="T11"/>
                  </a:cxn>
                  <a:cxn ang="0">
                    <a:pos x="T12" y="T13"/>
                  </a:cxn>
                </a:cxnLst>
                <a:rect l="0" t="0" r="r" b="b"/>
                <a:pathLst>
                  <a:path w="3596" h="1019">
                    <a:moveTo>
                      <a:pt x="0" y="1018"/>
                    </a:moveTo>
                    <a:lnTo>
                      <a:pt x="0" y="1018"/>
                    </a:lnTo>
                    <a:cubicBezTo>
                      <a:pt x="0" y="1018"/>
                      <a:pt x="570" y="1018"/>
                      <a:pt x="1588" y="1018"/>
                    </a:cubicBezTo>
                    <a:cubicBezTo>
                      <a:pt x="2636" y="1018"/>
                      <a:pt x="3595" y="928"/>
                      <a:pt x="3595" y="928"/>
                    </a:cubicBezTo>
                    <a:cubicBezTo>
                      <a:pt x="3295" y="629"/>
                      <a:pt x="3295" y="629"/>
                      <a:pt x="3295" y="629"/>
                    </a:cubicBezTo>
                    <a:cubicBezTo>
                      <a:pt x="2636" y="0"/>
                      <a:pt x="2636" y="0"/>
                      <a:pt x="2636" y="0"/>
                    </a:cubicBezTo>
                    <a:cubicBezTo>
                      <a:pt x="2636" y="0"/>
                      <a:pt x="419" y="60"/>
                      <a:pt x="0" y="1018"/>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7" name="Freeform 36"/>
              <p:cNvSpPr>
                <a:spLocks noChangeArrowheads="1"/>
              </p:cNvSpPr>
              <p:nvPr/>
            </p:nvSpPr>
            <p:spPr bwMode="auto">
              <a:xfrm>
                <a:off x="4366716" y="3207143"/>
                <a:ext cx="2559805" cy="754814"/>
              </a:xfrm>
              <a:custGeom>
                <a:avLst/>
                <a:gdLst>
                  <a:gd name="T0" fmla="*/ 3445 w 3446"/>
                  <a:gd name="T1" fmla="*/ 599 h 1019"/>
                  <a:gd name="T2" fmla="*/ 3445 w 3446"/>
                  <a:gd name="T3" fmla="*/ 599 h 1019"/>
                  <a:gd name="T4" fmla="*/ 2636 w 3446"/>
                  <a:gd name="T5" fmla="*/ 0 h 1019"/>
                  <a:gd name="T6" fmla="*/ 0 w 3446"/>
                  <a:gd name="T7" fmla="*/ 1018 h 1019"/>
                  <a:gd name="T8" fmla="*/ 3445 w 3446"/>
                  <a:gd name="T9" fmla="*/ 599 h 1019"/>
                </a:gdLst>
                <a:ahLst/>
                <a:cxnLst>
                  <a:cxn ang="0">
                    <a:pos x="T0" y="T1"/>
                  </a:cxn>
                  <a:cxn ang="0">
                    <a:pos x="T2" y="T3"/>
                  </a:cxn>
                  <a:cxn ang="0">
                    <a:pos x="T4" y="T5"/>
                  </a:cxn>
                  <a:cxn ang="0">
                    <a:pos x="T6" y="T7"/>
                  </a:cxn>
                  <a:cxn ang="0">
                    <a:pos x="T8" y="T9"/>
                  </a:cxn>
                </a:cxnLst>
                <a:rect l="0" t="0" r="r" b="b"/>
                <a:pathLst>
                  <a:path w="3446" h="1019">
                    <a:moveTo>
                      <a:pt x="3445" y="599"/>
                    </a:moveTo>
                    <a:lnTo>
                      <a:pt x="3445" y="599"/>
                    </a:lnTo>
                    <a:cubicBezTo>
                      <a:pt x="3025" y="240"/>
                      <a:pt x="2636" y="0"/>
                      <a:pt x="2636" y="0"/>
                    </a:cubicBezTo>
                    <a:cubicBezTo>
                      <a:pt x="2636" y="0"/>
                      <a:pt x="419" y="60"/>
                      <a:pt x="0" y="1018"/>
                    </a:cubicBezTo>
                    <a:cubicBezTo>
                      <a:pt x="0" y="1018"/>
                      <a:pt x="1528" y="360"/>
                      <a:pt x="3445" y="599"/>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8" name="Freeform 37"/>
              <p:cNvSpPr>
                <a:spLocks noChangeArrowheads="1"/>
              </p:cNvSpPr>
              <p:nvPr/>
            </p:nvSpPr>
            <p:spPr bwMode="auto">
              <a:xfrm>
                <a:off x="4366716" y="2714873"/>
                <a:ext cx="2293980" cy="1247084"/>
              </a:xfrm>
              <a:custGeom>
                <a:avLst/>
                <a:gdLst>
                  <a:gd name="T0" fmla="*/ 0 w 3087"/>
                  <a:gd name="T1" fmla="*/ 1677 h 1678"/>
                  <a:gd name="T2" fmla="*/ 0 w 3087"/>
                  <a:gd name="T3" fmla="*/ 1677 h 1678"/>
                  <a:gd name="T4" fmla="*/ 3086 w 3087"/>
                  <a:gd name="T5" fmla="*/ 689 h 1678"/>
                  <a:gd name="T6" fmla="*/ 2247 w 3087"/>
                  <a:gd name="T7" fmla="*/ 0 h 1678"/>
                  <a:gd name="T8" fmla="*/ 0 w 3087"/>
                  <a:gd name="T9" fmla="*/ 988 h 1678"/>
                  <a:gd name="T10" fmla="*/ 0 w 3087"/>
                  <a:gd name="T11" fmla="*/ 1677 h 1678"/>
                </a:gdLst>
                <a:ahLst/>
                <a:cxnLst>
                  <a:cxn ang="0">
                    <a:pos x="T0" y="T1"/>
                  </a:cxn>
                  <a:cxn ang="0">
                    <a:pos x="T2" y="T3"/>
                  </a:cxn>
                  <a:cxn ang="0">
                    <a:pos x="T4" y="T5"/>
                  </a:cxn>
                  <a:cxn ang="0">
                    <a:pos x="T6" y="T7"/>
                  </a:cxn>
                  <a:cxn ang="0">
                    <a:pos x="T8" y="T9"/>
                  </a:cxn>
                  <a:cxn ang="0">
                    <a:pos x="T10" y="T11"/>
                  </a:cxn>
                </a:cxnLst>
                <a:rect l="0" t="0" r="r" b="b"/>
                <a:pathLst>
                  <a:path w="3087" h="1678">
                    <a:moveTo>
                      <a:pt x="0" y="1677"/>
                    </a:moveTo>
                    <a:lnTo>
                      <a:pt x="0" y="1677"/>
                    </a:lnTo>
                    <a:cubicBezTo>
                      <a:pt x="0" y="1677"/>
                      <a:pt x="959" y="809"/>
                      <a:pt x="3086" y="689"/>
                    </a:cubicBezTo>
                    <a:cubicBezTo>
                      <a:pt x="3086" y="689"/>
                      <a:pt x="2636" y="269"/>
                      <a:pt x="2247" y="0"/>
                    </a:cubicBezTo>
                    <a:cubicBezTo>
                      <a:pt x="1707" y="30"/>
                      <a:pt x="570" y="210"/>
                      <a:pt x="0" y="988"/>
                    </a:cubicBezTo>
                    <a:lnTo>
                      <a:pt x="0" y="1677"/>
                    </a:ln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grpSp>
        <p:grpSp>
          <p:nvGrpSpPr>
            <p:cNvPr id="29" name="Group 28"/>
            <p:cNvGrpSpPr/>
            <p:nvPr/>
          </p:nvGrpSpPr>
          <p:grpSpPr>
            <a:xfrm>
              <a:off x="4366716" y="2714873"/>
              <a:ext cx="2671387" cy="1624491"/>
              <a:chOff x="4366716" y="2714873"/>
              <a:chExt cx="2671387" cy="1624491"/>
            </a:xfrm>
            <a:grpFill/>
          </p:grpSpPr>
          <p:sp>
            <p:nvSpPr>
              <p:cNvPr id="31" name="Freeform 30"/>
              <p:cNvSpPr>
                <a:spLocks noChangeArrowheads="1"/>
              </p:cNvSpPr>
              <p:nvPr/>
            </p:nvSpPr>
            <p:spPr bwMode="auto">
              <a:xfrm>
                <a:off x="4366716" y="3896321"/>
                <a:ext cx="2671387" cy="443043"/>
              </a:xfrm>
              <a:custGeom>
                <a:avLst/>
                <a:gdLst>
                  <a:gd name="T0" fmla="*/ 3595 w 3596"/>
                  <a:gd name="T1" fmla="*/ 0 h 600"/>
                  <a:gd name="T2" fmla="*/ 3595 w 3596"/>
                  <a:gd name="T3" fmla="*/ 0 h 600"/>
                  <a:gd name="T4" fmla="*/ 3565 w 3596"/>
                  <a:gd name="T5" fmla="*/ 599 h 600"/>
                  <a:gd name="T6" fmla="*/ 0 w 3596"/>
                  <a:gd name="T7" fmla="*/ 599 h 600"/>
                  <a:gd name="T8" fmla="*/ 0 w 3596"/>
                  <a:gd name="T9" fmla="*/ 90 h 600"/>
                  <a:gd name="T10" fmla="*/ 1588 w 3596"/>
                  <a:gd name="T11" fmla="*/ 90 h 600"/>
                  <a:gd name="T12" fmla="*/ 3595 w 3596"/>
                  <a:gd name="T13" fmla="*/ 0 h 600"/>
                </a:gdLst>
                <a:ahLst/>
                <a:cxnLst>
                  <a:cxn ang="0">
                    <a:pos x="T0" y="T1"/>
                  </a:cxn>
                  <a:cxn ang="0">
                    <a:pos x="T2" y="T3"/>
                  </a:cxn>
                  <a:cxn ang="0">
                    <a:pos x="T4" y="T5"/>
                  </a:cxn>
                  <a:cxn ang="0">
                    <a:pos x="T6" y="T7"/>
                  </a:cxn>
                  <a:cxn ang="0">
                    <a:pos x="T8" y="T9"/>
                  </a:cxn>
                  <a:cxn ang="0">
                    <a:pos x="T10" y="T11"/>
                  </a:cxn>
                  <a:cxn ang="0">
                    <a:pos x="T12" y="T13"/>
                  </a:cxn>
                </a:cxnLst>
                <a:rect l="0" t="0" r="r" b="b"/>
                <a:pathLst>
                  <a:path w="3596" h="600">
                    <a:moveTo>
                      <a:pt x="3595" y="0"/>
                    </a:moveTo>
                    <a:lnTo>
                      <a:pt x="3595" y="0"/>
                    </a:lnTo>
                    <a:cubicBezTo>
                      <a:pt x="3565" y="599"/>
                      <a:pt x="3565" y="599"/>
                      <a:pt x="3565" y="599"/>
                    </a:cubicBezTo>
                    <a:cubicBezTo>
                      <a:pt x="0" y="599"/>
                      <a:pt x="0" y="599"/>
                      <a:pt x="0" y="599"/>
                    </a:cubicBezTo>
                    <a:cubicBezTo>
                      <a:pt x="0" y="90"/>
                      <a:pt x="0" y="90"/>
                      <a:pt x="0" y="90"/>
                    </a:cubicBezTo>
                    <a:cubicBezTo>
                      <a:pt x="0" y="90"/>
                      <a:pt x="570" y="90"/>
                      <a:pt x="1588" y="90"/>
                    </a:cubicBezTo>
                    <a:cubicBezTo>
                      <a:pt x="2636" y="90"/>
                      <a:pt x="3595" y="0"/>
                      <a:pt x="3595" y="0"/>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2" name="Freeform 31"/>
              <p:cNvSpPr>
                <a:spLocks noChangeArrowheads="1"/>
              </p:cNvSpPr>
              <p:nvPr/>
            </p:nvSpPr>
            <p:spPr bwMode="auto">
              <a:xfrm>
                <a:off x="4366716" y="3207143"/>
                <a:ext cx="2671387" cy="754814"/>
              </a:xfrm>
              <a:custGeom>
                <a:avLst/>
                <a:gdLst>
                  <a:gd name="T0" fmla="*/ 0 w 3596"/>
                  <a:gd name="T1" fmla="*/ 1018 h 1019"/>
                  <a:gd name="T2" fmla="*/ 0 w 3596"/>
                  <a:gd name="T3" fmla="*/ 1018 h 1019"/>
                  <a:gd name="T4" fmla="*/ 1588 w 3596"/>
                  <a:gd name="T5" fmla="*/ 1018 h 1019"/>
                  <a:gd name="T6" fmla="*/ 3595 w 3596"/>
                  <a:gd name="T7" fmla="*/ 928 h 1019"/>
                  <a:gd name="T8" fmla="*/ 3295 w 3596"/>
                  <a:gd name="T9" fmla="*/ 629 h 1019"/>
                  <a:gd name="T10" fmla="*/ 2636 w 3596"/>
                  <a:gd name="T11" fmla="*/ 0 h 1019"/>
                  <a:gd name="T12" fmla="*/ 0 w 3596"/>
                  <a:gd name="T13" fmla="*/ 1018 h 1019"/>
                </a:gdLst>
                <a:ahLst/>
                <a:cxnLst>
                  <a:cxn ang="0">
                    <a:pos x="T0" y="T1"/>
                  </a:cxn>
                  <a:cxn ang="0">
                    <a:pos x="T2" y="T3"/>
                  </a:cxn>
                  <a:cxn ang="0">
                    <a:pos x="T4" y="T5"/>
                  </a:cxn>
                  <a:cxn ang="0">
                    <a:pos x="T6" y="T7"/>
                  </a:cxn>
                  <a:cxn ang="0">
                    <a:pos x="T8" y="T9"/>
                  </a:cxn>
                  <a:cxn ang="0">
                    <a:pos x="T10" y="T11"/>
                  </a:cxn>
                  <a:cxn ang="0">
                    <a:pos x="T12" y="T13"/>
                  </a:cxn>
                </a:cxnLst>
                <a:rect l="0" t="0" r="r" b="b"/>
                <a:pathLst>
                  <a:path w="3596" h="1019">
                    <a:moveTo>
                      <a:pt x="0" y="1018"/>
                    </a:moveTo>
                    <a:lnTo>
                      <a:pt x="0" y="1018"/>
                    </a:lnTo>
                    <a:cubicBezTo>
                      <a:pt x="0" y="1018"/>
                      <a:pt x="570" y="1018"/>
                      <a:pt x="1588" y="1018"/>
                    </a:cubicBezTo>
                    <a:cubicBezTo>
                      <a:pt x="2636" y="1018"/>
                      <a:pt x="3595" y="928"/>
                      <a:pt x="3595" y="928"/>
                    </a:cubicBezTo>
                    <a:cubicBezTo>
                      <a:pt x="3295" y="629"/>
                      <a:pt x="3295" y="629"/>
                      <a:pt x="3295" y="629"/>
                    </a:cubicBezTo>
                    <a:cubicBezTo>
                      <a:pt x="2636" y="0"/>
                      <a:pt x="2636" y="0"/>
                      <a:pt x="2636" y="0"/>
                    </a:cubicBezTo>
                    <a:cubicBezTo>
                      <a:pt x="2636" y="0"/>
                      <a:pt x="419" y="60"/>
                      <a:pt x="0" y="1018"/>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3" name="Freeform 32"/>
              <p:cNvSpPr>
                <a:spLocks noChangeArrowheads="1"/>
              </p:cNvSpPr>
              <p:nvPr/>
            </p:nvSpPr>
            <p:spPr bwMode="auto">
              <a:xfrm>
                <a:off x="4366716" y="3207143"/>
                <a:ext cx="2559805" cy="754814"/>
              </a:xfrm>
              <a:custGeom>
                <a:avLst/>
                <a:gdLst>
                  <a:gd name="T0" fmla="*/ 3445 w 3446"/>
                  <a:gd name="T1" fmla="*/ 599 h 1019"/>
                  <a:gd name="T2" fmla="*/ 3445 w 3446"/>
                  <a:gd name="T3" fmla="*/ 599 h 1019"/>
                  <a:gd name="T4" fmla="*/ 2636 w 3446"/>
                  <a:gd name="T5" fmla="*/ 0 h 1019"/>
                  <a:gd name="T6" fmla="*/ 0 w 3446"/>
                  <a:gd name="T7" fmla="*/ 1018 h 1019"/>
                  <a:gd name="T8" fmla="*/ 3445 w 3446"/>
                  <a:gd name="T9" fmla="*/ 599 h 1019"/>
                </a:gdLst>
                <a:ahLst/>
                <a:cxnLst>
                  <a:cxn ang="0">
                    <a:pos x="T0" y="T1"/>
                  </a:cxn>
                  <a:cxn ang="0">
                    <a:pos x="T2" y="T3"/>
                  </a:cxn>
                  <a:cxn ang="0">
                    <a:pos x="T4" y="T5"/>
                  </a:cxn>
                  <a:cxn ang="0">
                    <a:pos x="T6" y="T7"/>
                  </a:cxn>
                  <a:cxn ang="0">
                    <a:pos x="T8" y="T9"/>
                  </a:cxn>
                </a:cxnLst>
                <a:rect l="0" t="0" r="r" b="b"/>
                <a:pathLst>
                  <a:path w="3446" h="1019">
                    <a:moveTo>
                      <a:pt x="3445" y="599"/>
                    </a:moveTo>
                    <a:lnTo>
                      <a:pt x="3445" y="599"/>
                    </a:lnTo>
                    <a:cubicBezTo>
                      <a:pt x="3025" y="240"/>
                      <a:pt x="2636" y="0"/>
                      <a:pt x="2636" y="0"/>
                    </a:cubicBezTo>
                    <a:cubicBezTo>
                      <a:pt x="2636" y="0"/>
                      <a:pt x="419" y="60"/>
                      <a:pt x="0" y="1018"/>
                    </a:cubicBezTo>
                    <a:cubicBezTo>
                      <a:pt x="0" y="1018"/>
                      <a:pt x="1528" y="360"/>
                      <a:pt x="3445" y="599"/>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4" name="Freeform 33"/>
              <p:cNvSpPr>
                <a:spLocks noChangeArrowheads="1"/>
              </p:cNvSpPr>
              <p:nvPr/>
            </p:nvSpPr>
            <p:spPr bwMode="auto">
              <a:xfrm>
                <a:off x="4366716" y="2714873"/>
                <a:ext cx="2293980" cy="1247084"/>
              </a:xfrm>
              <a:custGeom>
                <a:avLst/>
                <a:gdLst>
                  <a:gd name="T0" fmla="*/ 0 w 3087"/>
                  <a:gd name="T1" fmla="*/ 1677 h 1678"/>
                  <a:gd name="T2" fmla="*/ 0 w 3087"/>
                  <a:gd name="T3" fmla="*/ 1677 h 1678"/>
                  <a:gd name="T4" fmla="*/ 3086 w 3087"/>
                  <a:gd name="T5" fmla="*/ 689 h 1678"/>
                  <a:gd name="T6" fmla="*/ 2247 w 3087"/>
                  <a:gd name="T7" fmla="*/ 0 h 1678"/>
                  <a:gd name="T8" fmla="*/ 0 w 3087"/>
                  <a:gd name="T9" fmla="*/ 988 h 1678"/>
                  <a:gd name="T10" fmla="*/ 0 w 3087"/>
                  <a:gd name="T11" fmla="*/ 1677 h 1678"/>
                </a:gdLst>
                <a:ahLst/>
                <a:cxnLst>
                  <a:cxn ang="0">
                    <a:pos x="T0" y="T1"/>
                  </a:cxn>
                  <a:cxn ang="0">
                    <a:pos x="T2" y="T3"/>
                  </a:cxn>
                  <a:cxn ang="0">
                    <a:pos x="T4" y="T5"/>
                  </a:cxn>
                  <a:cxn ang="0">
                    <a:pos x="T6" y="T7"/>
                  </a:cxn>
                  <a:cxn ang="0">
                    <a:pos x="T8" y="T9"/>
                  </a:cxn>
                  <a:cxn ang="0">
                    <a:pos x="T10" y="T11"/>
                  </a:cxn>
                </a:cxnLst>
                <a:rect l="0" t="0" r="r" b="b"/>
                <a:pathLst>
                  <a:path w="3087" h="1678">
                    <a:moveTo>
                      <a:pt x="0" y="1677"/>
                    </a:moveTo>
                    <a:lnTo>
                      <a:pt x="0" y="1677"/>
                    </a:lnTo>
                    <a:cubicBezTo>
                      <a:pt x="0" y="1677"/>
                      <a:pt x="959" y="809"/>
                      <a:pt x="3086" y="689"/>
                    </a:cubicBezTo>
                    <a:cubicBezTo>
                      <a:pt x="3086" y="689"/>
                      <a:pt x="2636" y="269"/>
                      <a:pt x="2247" y="0"/>
                    </a:cubicBezTo>
                    <a:cubicBezTo>
                      <a:pt x="1707" y="30"/>
                      <a:pt x="570" y="210"/>
                      <a:pt x="0" y="988"/>
                    </a:cubicBezTo>
                    <a:lnTo>
                      <a:pt x="0" y="1677"/>
                    </a:ln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grpSp>
        <p:sp>
          <p:nvSpPr>
            <p:cNvPr id="30" name="Freeform 29"/>
            <p:cNvSpPr>
              <a:spLocks noChangeArrowheads="1"/>
            </p:cNvSpPr>
            <p:nvPr/>
          </p:nvSpPr>
          <p:spPr bwMode="auto">
            <a:xfrm>
              <a:off x="1669075" y="3965239"/>
              <a:ext cx="5392000" cy="420070"/>
            </a:xfrm>
            <a:custGeom>
              <a:avLst/>
              <a:gdLst>
                <a:gd name="T0" fmla="*/ 3684 w 7249"/>
                <a:gd name="T1" fmla="*/ 450 h 571"/>
                <a:gd name="T2" fmla="*/ 3684 w 7249"/>
                <a:gd name="T3" fmla="*/ 450 h 571"/>
                <a:gd name="T4" fmla="*/ 3684 w 7249"/>
                <a:gd name="T5" fmla="*/ 0 h 571"/>
                <a:gd name="T6" fmla="*/ 3595 w 7249"/>
                <a:gd name="T7" fmla="*/ 0 h 571"/>
                <a:gd name="T8" fmla="*/ 3595 w 7249"/>
                <a:gd name="T9" fmla="*/ 450 h 571"/>
                <a:gd name="T10" fmla="*/ 0 w 7249"/>
                <a:gd name="T11" fmla="*/ 450 h 571"/>
                <a:gd name="T12" fmla="*/ 0 w 7249"/>
                <a:gd name="T13" fmla="*/ 570 h 571"/>
                <a:gd name="T14" fmla="*/ 3595 w 7249"/>
                <a:gd name="T15" fmla="*/ 570 h 571"/>
                <a:gd name="T16" fmla="*/ 3624 w 7249"/>
                <a:gd name="T17" fmla="*/ 540 h 571"/>
                <a:gd name="T18" fmla="*/ 3654 w 7249"/>
                <a:gd name="T19" fmla="*/ 570 h 571"/>
                <a:gd name="T20" fmla="*/ 7248 w 7249"/>
                <a:gd name="T21" fmla="*/ 570 h 571"/>
                <a:gd name="T22" fmla="*/ 7248 w 7249"/>
                <a:gd name="T23" fmla="*/ 450 h 571"/>
                <a:gd name="T24" fmla="*/ 3684 w 7249"/>
                <a:gd name="T25" fmla="*/ 45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49" h="571">
                  <a:moveTo>
                    <a:pt x="3684" y="450"/>
                  </a:moveTo>
                  <a:lnTo>
                    <a:pt x="3684" y="450"/>
                  </a:lnTo>
                  <a:cubicBezTo>
                    <a:pt x="3684" y="0"/>
                    <a:pt x="3684" y="0"/>
                    <a:pt x="3684" y="0"/>
                  </a:cubicBezTo>
                  <a:cubicBezTo>
                    <a:pt x="3595" y="0"/>
                    <a:pt x="3595" y="0"/>
                    <a:pt x="3595" y="0"/>
                  </a:cubicBezTo>
                  <a:cubicBezTo>
                    <a:pt x="3595" y="450"/>
                    <a:pt x="3595" y="450"/>
                    <a:pt x="3595" y="450"/>
                  </a:cubicBezTo>
                  <a:cubicBezTo>
                    <a:pt x="0" y="450"/>
                    <a:pt x="0" y="450"/>
                    <a:pt x="0" y="450"/>
                  </a:cubicBezTo>
                  <a:cubicBezTo>
                    <a:pt x="0" y="570"/>
                    <a:pt x="0" y="570"/>
                    <a:pt x="0" y="570"/>
                  </a:cubicBezTo>
                  <a:cubicBezTo>
                    <a:pt x="3595" y="570"/>
                    <a:pt x="3595" y="570"/>
                    <a:pt x="3595" y="570"/>
                  </a:cubicBezTo>
                  <a:cubicBezTo>
                    <a:pt x="3595" y="570"/>
                    <a:pt x="3595" y="540"/>
                    <a:pt x="3624" y="540"/>
                  </a:cubicBezTo>
                  <a:cubicBezTo>
                    <a:pt x="3654" y="540"/>
                    <a:pt x="3654" y="570"/>
                    <a:pt x="3654" y="570"/>
                  </a:cubicBezTo>
                  <a:cubicBezTo>
                    <a:pt x="7248" y="570"/>
                    <a:pt x="7248" y="570"/>
                    <a:pt x="7248" y="570"/>
                  </a:cubicBezTo>
                  <a:cubicBezTo>
                    <a:pt x="7248" y="450"/>
                    <a:pt x="7248" y="450"/>
                    <a:pt x="7248" y="450"/>
                  </a:cubicBezTo>
                  <a:lnTo>
                    <a:pt x="3684" y="450"/>
                  </a:ln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grpSp>
      <p:sp>
        <p:nvSpPr>
          <p:cNvPr id="42" name="TextBox 41"/>
          <p:cNvSpPr txBox="1"/>
          <p:nvPr/>
        </p:nvSpPr>
        <p:spPr>
          <a:xfrm>
            <a:off x="371833" y="271387"/>
            <a:ext cx="5850951" cy="477054"/>
          </a:xfrm>
          <a:prstGeom prst="rect">
            <a:avLst/>
          </a:prstGeom>
          <a:noFill/>
        </p:spPr>
        <p:txBody>
          <a:bodyPr wrap="square" rtlCol="0">
            <a:normAutofit/>
          </a:bodyPr>
          <a:lstStyle/>
          <a:p>
            <a:r>
              <a:rPr lang="en-US" sz="2500" dirty="0">
                <a:solidFill>
                  <a:schemeClr val="accent5"/>
                </a:solidFill>
              </a:rPr>
              <a:t>The Lord Assures 8</a:t>
            </a:r>
          </a:p>
        </p:txBody>
      </p:sp>
      <p:sp>
        <p:nvSpPr>
          <p:cNvPr id="43" name="TextBox 42"/>
          <p:cNvSpPr txBox="1"/>
          <p:nvPr/>
        </p:nvSpPr>
        <p:spPr>
          <a:xfrm>
            <a:off x="390502" y="673921"/>
            <a:ext cx="4663241" cy="338554"/>
          </a:xfrm>
          <a:prstGeom prst="rect">
            <a:avLst/>
          </a:prstGeom>
          <a:noFill/>
        </p:spPr>
        <p:txBody>
          <a:bodyPr wrap="square" rtlCol="0">
            <a:normAutofit/>
          </a:bodyPr>
          <a:lstStyle/>
          <a:p>
            <a:r>
              <a:rPr lang="en-US" sz="1600" dirty="0">
                <a:solidFill>
                  <a:schemeClr val="accent5">
                    <a:lumMod val="50000"/>
                  </a:schemeClr>
                </a:solidFill>
              </a:rPr>
              <a:t>Verses 1-25</a:t>
            </a:r>
          </a:p>
        </p:txBody>
      </p:sp>
      <p:grpSp>
        <p:nvGrpSpPr>
          <p:cNvPr id="11" name="Group 10">
            <a:extLst>
              <a:ext uri="{FF2B5EF4-FFF2-40B4-BE49-F238E27FC236}">
                <a16:creationId xmlns:a16="http://schemas.microsoft.com/office/drawing/2014/main" id="{8AA67226-BC41-433C-9C10-42CA03893B2B}"/>
              </a:ext>
            </a:extLst>
          </p:cNvPr>
          <p:cNvGrpSpPr/>
          <p:nvPr/>
        </p:nvGrpSpPr>
        <p:grpSpPr>
          <a:xfrm>
            <a:off x="2082923" y="2184171"/>
            <a:ext cx="685530" cy="566611"/>
            <a:chOff x="5324295" y="2520618"/>
            <a:chExt cx="972958" cy="804179"/>
          </a:xfrm>
        </p:grpSpPr>
        <p:sp>
          <p:nvSpPr>
            <p:cNvPr id="24" name="Freeform 23"/>
            <p:cNvSpPr>
              <a:spLocks noChangeArrowheads="1"/>
            </p:cNvSpPr>
            <p:nvPr/>
          </p:nvSpPr>
          <p:spPr bwMode="auto">
            <a:xfrm>
              <a:off x="5324295" y="2520618"/>
              <a:ext cx="972958" cy="804179"/>
            </a:xfrm>
            <a:custGeom>
              <a:avLst/>
              <a:gdLst>
                <a:gd name="T0" fmla="*/ 210 w 870"/>
                <a:gd name="T1" fmla="*/ 0 h 720"/>
                <a:gd name="T2" fmla="*/ 629 w 870"/>
                <a:gd name="T3" fmla="*/ 0 h 720"/>
                <a:gd name="T4" fmla="*/ 869 w 870"/>
                <a:gd name="T5" fmla="*/ 359 h 720"/>
                <a:gd name="T6" fmla="*/ 629 w 870"/>
                <a:gd name="T7" fmla="*/ 719 h 720"/>
                <a:gd name="T8" fmla="*/ 210 w 870"/>
                <a:gd name="T9" fmla="*/ 719 h 720"/>
                <a:gd name="T10" fmla="*/ 0 w 870"/>
                <a:gd name="T11" fmla="*/ 359 h 720"/>
                <a:gd name="T12" fmla="*/ 210 w 870"/>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870" h="720">
                  <a:moveTo>
                    <a:pt x="210" y="0"/>
                  </a:moveTo>
                  <a:lnTo>
                    <a:pt x="629" y="0"/>
                  </a:lnTo>
                  <a:lnTo>
                    <a:pt x="869" y="359"/>
                  </a:lnTo>
                  <a:lnTo>
                    <a:pt x="629" y="719"/>
                  </a:lnTo>
                  <a:lnTo>
                    <a:pt x="210" y="719"/>
                  </a:lnTo>
                  <a:lnTo>
                    <a:pt x="0" y="359"/>
                  </a:lnTo>
                  <a:lnTo>
                    <a:pt x="210" y="0"/>
                  </a:lnTo>
                </a:path>
              </a:pathLst>
            </a:cu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a:p>
          </p:txBody>
        </p:sp>
        <p:sp>
          <p:nvSpPr>
            <p:cNvPr id="44" name="Rectangle 43"/>
            <p:cNvSpPr/>
            <p:nvPr/>
          </p:nvSpPr>
          <p:spPr>
            <a:xfrm>
              <a:off x="5417693" y="2587606"/>
              <a:ext cx="805091" cy="723275"/>
            </a:xfrm>
            <a:prstGeom prst="rect">
              <a:avLst/>
            </a:prstGeom>
          </p:spPr>
          <p:txBody>
            <a:bodyPr wrap="square">
              <a:normAutofit/>
            </a:bodyPr>
            <a:lstStyle/>
            <a:p>
              <a:pPr algn="ctr"/>
              <a:r>
                <a:rPr lang="en-US" sz="2500" b="1" dirty="0">
                  <a:solidFill>
                    <a:schemeClr val="bg2">
                      <a:lumMod val="10000"/>
                    </a:schemeClr>
                  </a:solidFill>
                </a:rPr>
                <a:t>D</a:t>
              </a:r>
            </a:p>
          </p:txBody>
        </p:sp>
      </p:grpSp>
      <p:sp>
        <p:nvSpPr>
          <p:cNvPr id="67" name="TextBox 66"/>
          <p:cNvSpPr txBox="1"/>
          <p:nvPr/>
        </p:nvSpPr>
        <p:spPr>
          <a:xfrm>
            <a:off x="394777" y="1133426"/>
            <a:ext cx="2374316" cy="3643565"/>
          </a:xfrm>
          <a:prstGeom prst="rect">
            <a:avLst/>
          </a:prstGeom>
          <a:noFill/>
        </p:spPr>
        <p:txBody>
          <a:bodyPr wrap="square" rtlCol="0">
            <a:noAutofit/>
          </a:bodyPr>
          <a:lstStyle/>
          <a:p>
            <a:r>
              <a:rPr lang="en-US" sz="2000" b="1" baseline="30000" dirty="0"/>
              <a:t>A. The Enemy Assembles 1- 5</a:t>
            </a:r>
          </a:p>
          <a:p>
            <a:endParaRPr lang="en-US" sz="2000" b="1" baseline="30000" dirty="0"/>
          </a:p>
          <a:p>
            <a:r>
              <a:rPr lang="en-US" sz="2000" b="1" baseline="30000" dirty="0"/>
              <a:t>B. The Gibeonites Appeal 6</a:t>
            </a:r>
          </a:p>
          <a:p>
            <a:endParaRPr lang="en-US" sz="2000" b="1" baseline="30000" dirty="0"/>
          </a:p>
          <a:p>
            <a:r>
              <a:rPr lang="en-US" sz="2000" b="1" baseline="30000" dirty="0"/>
              <a:t>C. Joshua Ascends 7</a:t>
            </a:r>
          </a:p>
          <a:p>
            <a:endParaRPr lang="en-US" sz="2000" b="1" baseline="30000" dirty="0"/>
          </a:p>
          <a:p>
            <a:r>
              <a:rPr lang="en-US" sz="2000" b="1" baseline="30000" dirty="0"/>
              <a:t>D. The Lord Assures 8</a:t>
            </a:r>
          </a:p>
          <a:p>
            <a:endParaRPr lang="en-US" sz="2000" b="1" baseline="30000" dirty="0"/>
          </a:p>
          <a:p>
            <a:r>
              <a:rPr lang="en-US" sz="2000" b="1" baseline="30000" dirty="0"/>
              <a:t>E. The Battle Approaches 9</a:t>
            </a:r>
          </a:p>
          <a:p>
            <a:endParaRPr lang="en-US" sz="2000" b="1" baseline="30000" dirty="0"/>
          </a:p>
          <a:p>
            <a:r>
              <a:rPr lang="en-US" sz="2000" b="1" baseline="30000" dirty="0"/>
              <a:t>F. The Lord Attacks 10-11</a:t>
            </a:r>
          </a:p>
          <a:p>
            <a:endParaRPr lang="en-US" sz="2000" b="1" baseline="30000" dirty="0"/>
          </a:p>
          <a:p>
            <a:r>
              <a:rPr lang="en-US" sz="2000" b="1" baseline="30000" dirty="0"/>
              <a:t>G. Joshua Appropriates 12-14</a:t>
            </a:r>
          </a:p>
          <a:p>
            <a:endParaRPr lang="en-US" sz="2000" b="1" baseline="30000" dirty="0"/>
          </a:p>
          <a:p>
            <a:r>
              <a:rPr lang="en-US" sz="2000" b="1" baseline="30000" dirty="0"/>
              <a:t>H. The Kings Evacuate 15-21</a:t>
            </a:r>
          </a:p>
          <a:p>
            <a:endParaRPr lang="en-US" sz="2000" b="1" baseline="30000" dirty="0"/>
          </a:p>
          <a:p>
            <a:r>
              <a:rPr lang="en-US" sz="2000" b="1" baseline="30000" dirty="0"/>
              <a:t>I. The Elders Participate 22-25</a:t>
            </a:r>
            <a:endParaRPr lang="en-US" sz="1800" b="1" baseline="30000" dirty="0">
              <a:solidFill>
                <a:schemeClr val="bg2">
                  <a:lumMod val="25000"/>
                </a:schemeClr>
              </a:solidFill>
            </a:endParaRPr>
          </a:p>
        </p:txBody>
      </p:sp>
      <p:sp>
        <p:nvSpPr>
          <p:cNvPr id="26" name="TextBox 25">
            <a:extLst>
              <a:ext uri="{FF2B5EF4-FFF2-40B4-BE49-F238E27FC236}">
                <a16:creationId xmlns:a16="http://schemas.microsoft.com/office/drawing/2014/main" id="{8B6CE9BA-CCC8-4F21-A64F-FA25EE2A2B48}"/>
              </a:ext>
            </a:extLst>
          </p:cNvPr>
          <p:cNvSpPr txBox="1"/>
          <p:nvPr/>
        </p:nvSpPr>
        <p:spPr>
          <a:xfrm>
            <a:off x="3075935" y="817455"/>
            <a:ext cx="5516844" cy="2038136"/>
          </a:xfrm>
          <a:prstGeom prst="rect">
            <a:avLst/>
          </a:prstGeom>
          <a:noFill/>
        </p:spPr>
        <p:txBody>
          <a:bodyPr wrap="square" rtlCol="0">
            <a:noAutofit/>
          </a:bodyPr>
          <a:lstStyle/>
          <a:p>
            <a:r>
              <a:rPr lang="en-US" sz="2000" b="1" dirty="0">
                <a:solidFill>
                  <a:schemeClr val="bg2">
                    <a:lumMod val="25000"/>
                  </a:schemeClr>
                </a:solidFill>
              </a:rPr>
              <a:t>We too have been blessed with all spiritual blessings in HEAVENLY places - Ephesians 1:3.</a:t>
            </a:r>
          </a:p>
          <a:p>
            <a:endParaRPr lang="en-US" sz="2000" b="1" dirty="0">
              <a:solidFill>
                <a:schemeClr val="bg2">
                  <a:lumMod val="25000"/>
                </a:schemeClr>
              </a:solidFill>
            </a:endParaRPr>
          </a:p>
          <a:p>
            <a:r>
              <a:rPr lang="en-US" sz="2000" b="1" dirty="0">
                <a:solidFill>
                  <a:schemeClr val="bg2">
                    <a:lumMod val="25000"/>
                  </a:schemeClr>
                </a:solidFill>
              </a:rPr>
              <a:t>God always sees the victory as already won - and He expects us to do the same. Sin: We reckon ourselves dead unto sin and alive unto God. We ARE more than conquerors through Him that loves us! </a:t>
            </a:r>
          </a:p>
          <a:p>
            <a:endParaRPr lang="en-US" sz="1400" b="1" dirty="0">
              <a:solidFill>
                <a:schemeClr val="bg2">
                  <a:lumMod val="25000"/>
                </a:schemeClr>
              </a:solidFill>
            </a:endParaRPr>
          </a:p>
        </p:txBody>
      </p:sp>
    </p:spTree>
    <p:extLst>
      <p:ext uri="{BB962C8B-B14F-4D97-AF65-F5344CB8AC3E}">
        <p14:creationId xmlns:p14="http://schemas.microsoft.com/office/powerpoint/2010/main" val="35824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3295291" y="3283626"/>
            <a:ext cx="5122640" cy="1586989"/>
            <a:chOff x="1669075" y="2714873"/>
            <a:chExt cx="5392000" cy="1670436"/>
          </a:xfrm>
          <a:solidFill>
            <a:schemeClr val="tx1">
              <a:lumMod val="50000"/>
              <a:lumOff val="50000"/>
              <a:alpha val="14000"/>
            </a:schemeClr>
          </a:solidFill>
        </p:grpSpPr>
        <p:grpSp>
          <p:nvGrpSpPr>
            <p:cNvPr id="28" name="Group 27"/>
            <p:cNvGrpSpPr/>
            <p:nvPr/>
          </p:nvGrpSpPr>
          <p:grpSpPr>
            <a:xfrm flipH="1">
              <a:off x="1719079" y="2714873"/>
              <a:ext cx="2671387" cy="1624491"/>
              <a:chOff x="4366716" y="2714873"/>
              <a:chExt cx="2671387" cy="1624491"/>
            </a:xfrm>
            <a:grpFill/>
          </p:grpSpPr>
          <p:sp>
            <p:nvSpPr>
              <p:cNvPr id="35" name="Freeform 34"/>
              <p:cNvSpPr>
                <a:spLocks noChangeArrowheads="1"/>
              </p:cNvSpPr>
              <p:nvPr/>
            </p:nvSpPr>
            <p:spPr bwMode="auto">
              <a:xfrm>
                <a:off x="4366716" y="3896321"/>
                <a:ext cx="2671387" cy="443043"/>
              </a:xfrm>
              <a:custGeom>
                <a:avLst/>
                <a:gdLst>
                  <a:gd name="T0" fmla="*/ 3595 w 3596"/>
                  <a:gd name="T1" fmla="*/ 0 h 600"/>
                  <a:gd name="T2" fmla="*/ 3595 w 3596"/>
                  <a:gd name="T3" fmla="*/ 0 h 600"/>
                  <a:gd name="T4" fmla="*/ 3565 w 3596"/>
                  <a:gd name="T5" fmla="*/ 599 h 600"/>
                  <a:gd name="T6" fmla="*/ 0 w 3596"/>
                  <a:gd name="T7" fmla="*/ 599 h 600"/>
                  <a:gd name="T8" fmla="*/ 0 w 3596"/>
                  <a:gd name="T9" fmla="*/ 90 h 600"/>
                  <a:gd name="T10" fmla="*/ 1588 w 3596"/>
                  <a:gd name="T11" fmla="*/ 90 h 600"/>
                  <a:gd name="T12" fmla="*/ 3595 w 3596"/>
                  <a:gd name="T13" fmla="*/ 0 h 600"/>
                </a:gdLst>
                <a:ahLst/>
                <a:cxnLst>
                  <a:cxn ang="0">
                    <a:pos x="T0" y="T1"/>
                  </a:cxn>
                  <a:cxn ang="0">
                    <a:pos x="T2" y="T3"/>
                  </a:cxn>
                  <a:cxn ang="0">
                    <a:pos x="T4" y="T5"/>
                  </a:cxn>
                  <a:cxn ang="0">
                    <a:pos x="T6" y="T7"/>
                  </a:cxn>
                  <a:cxn ang="0">
                    <a:pos x="T8" y="T9"/>
                  </a:cxn>
                  <a:cxn ang="0">
                    <a:pos x="T10" y="T11"/>
                  </a:cxn>
                  <a:cxn ang="0">
                    <a:pos x="T12" y="T13"/>
                  </a:cxn>
                </a:cxnLst>
                <a:rect l="0" t="0" r="r" b="b"/>
                <a:pathLst>
                  <a:path w="3596" h="600">
                    <a:moveTo>
                      <a:pt x="3595" y="0"/>
                    </a:moveTo>
                    <a:lnTo>
                      <a:pt x="3595" y="0"/>
                    </a:lnTo>
                    <a:cubicBezTo>
                      <a:pt x="3565" y="599"/>
                      <a:pt x="3565" y="599"/>
                      <a:pt x="3565" y="599"/>
                    </a:cubicBezTo>
                    <a:cubicBezTo>
                      <a:pt x="0" y="599"/>
                      <a:pt x="0" y="599"/>
                      <a:pt x="0" y="599"/>
                    </a:cubicBezTo>
                    <a:cubicBezTo>
                      <a:pt x="0" y="90"/>
                      <a:pt x="0" y="90"/>
                      <a:pt x="0" y="90"/>
                    </a:cubicBezTo>
                    <a:cubicBezTo>
                      <a:pt x="0" y="90"/>
                      <a:pt x="570" y="90"/>
                      <a:pt x="1588" y="90"/>
                    </a:cubicBezTo>
                    <a:cubicBezTo>
                      <a:pt x="2636" y="90"/>
                      <a:pt x="3595" y="0"/>
                      <a:pt x="3595" y="0"/>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6" name="Freeform 35"/>
              <p:cNvSpPr>
                <a:spLocks noChangeArrowheads="1"/>
              </p:cNvSpPr>
              <p:nvPr/>
            </p:nvSpPr>
            <p:spPr bwMode="auto">
              <a:xfrm>
                <a:off x="4366716" y="3207143"/>
                <a:ext cx="2671387" cy="754814"/>
              </a:xfrm>
              <a:custGeom>
                <a:avLst/>
                <a:gdLst>
                  <a:gd name="T0" fmla="*/ 0 w 3596"/>
                  <a:gd name="T1" fmla="*/ 1018 h 1019"/>
                  <a:gd name="T2" fmla="*/ 0 w 3596"/>
                  <a:gd name="T3" fmla="*/ 1018 h 1019"/>
                  <a:gd name="T4" fmla="*/ 1588 w 3596"/>
                  <a:gd name="T5" fmla="*/ 1018 h 1019"/>
                  <a:gd name="T6" fmla="*/ 3595 w 3596"/>
                  <a:gd name="T7" fmla="*/ 928 h 1019"/>
                  <a:gd name="T8" fmla="*/ 3295 w 3596"/>
                  <a:gd name="T9" fmla="*/ 629 h 1019"/>
                  <a:gd name="T10" fmla="*/ 2636 w 3596"/>
                  <a:gd name="T11" fmla="*/ 0 h 1019"/>
                  <a:gd name="T12" fmla="*/ 0 w 3596"/>
                  <a:gd name="T13" fmla="*/ 1018 h 1019"/>
                </a:gdLst>
                <a:ahLst/>
                <a:cxnLst>
                  <a:cxn ang="0">
                    <a:pos x="T0" y="T1"/>
                  </a:cxn>
                  <a:cxn ang="0">
                    <a:pos x="T2" y="T3"/>
                  </a:cxn>
                  <a:cxn ang="0">
                    <a:pos x="T4" y="T5"/>
                  </a:cxn>
                  <a:cxn ang="0">
                    <a:pos x="T6" y="T7"/>
                  </a:cxn>
                  <a:cxn ang="0">
                    <a:pos x="T8" y="T9"/>
                  </a:cxn>
                  <a:cxn ang="0">
                    <a:pos x="T10" y="T11"/>
                  </a:cxn>
                  <a:cxn ang="0">
                    <a:pos x="T12" y="T13"/>
                  </a:cxn>
                </a:cxnLst>
                <a:rect l="0" t="0" r="r" b="b"/>
                <a:pathLst>
                  <a:path w="3596" h="1019">
                    <a:moveTo>
                      <a:pt x="0" y="1018"/>
                    </a:moveTo>
                    <a:lnTo>
                      <a:pt x="0" y="1018"/>
                    </a:lnTo>
                    <a:cubicBezTo>
                      <a:pt x="0" y="1018"/>
                      <a:pt x="570" y="1018"/>
                      <a:pt x="1588" y="1018"/>
                    </a:cubicBezTo>
                    <a:cubicBezTo>
                      <a:pt x="2636" y="1018"/>
                      <a:pt x="3595" y="928"/>
                      <a:pt x="3595" y="928"/>
                    </a:cubicBezTo>
                    <a:cubicBezTo>
                      <a:pt x="3295" y="629"/>
                      <a:pt x="3295" y="629"/>
                      <a:pt x="3295" y="629"/>
                    </a:cubicBezTo>
                    <a:cubicBezTo>
                      <a:pt x="2636" y="0"/>
                      <a:pt x="2636" y="0"/>
                      <a:pt x="2636" y="0"/>
                    </a:cubicBezTo>
                    <a:cubicBezTo>
                      <a:pt x="2636" y="0"/>
                      <a:pt x="419" y="60"/>
                      <a:pt x="0" y="1018"/>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7" name="Freeform 36"/>
              <p:cNvSpPr>
                <a:spLocks noChangeArrowheads="1"/>
              </p:cNvSpPr>
              <p:nvPr/>
            </p:nvSpPr>
            <p:spPr bwMode="auto">
              <a:xfrm>
                <a:off x="4366716" y="3207143"/>
                <a:ext cx="2559805" cy="754814"/>
              </a:xfrm>
              <a:custGeom>
                <a:avLst/>
                <a:gdLst>
                  <a:gd name="T0" fmla="*/ 3445 w 3446"/>
                  <a:gd name="T1" fmla="*/ 599 h 1019"/>
                  <a:gd name="T2" fmla="*/ 3445 w 3446"/>
                  <a:gd name="T3" fmla="*/ 599 h 1019"/>
                  <a:gd name="T4" fmla="*/ 2636 w 3446"/>
                  <a:gd name="T5" fmla="*/ 0 h 1019"/>
                  <a:gd name="T6" fmla="*/ 0 w 3446"/>
                  <a:gd name="T7" fmla="*/ 1018 h 1019"/>
                  <a:gd name="T8" fmla="*/ 3445 w 3446"/>
                  <a:gd name="T9" fmla="*/ 599 h 1019"/>
                </a:gdLst>
                <a:ahLst/>
                <a:cxnLst>
                  <a:cxn ang="0">
                    <a:pos x="T0" y="T1"/>
                  </a:cxn>
                  <a:cxn ang="0">
                    <a:pos x="T2" y="T3"/>
                  </a:cxn>
                  <a:cxn ang="0">
                    <a:pos x="T4" y="T5"/>
                  </a:cxn>
                  <a:cxn ang="0">
                    <a:pos x="T6" y="T7"/>
                  </a:cxn>
                  <a:cxn ang="0">
                    <a:pos x="T8" y="T9"/>
                  </a:cxn>
                </a:cxnLst>
                <a:rect l="0" t="0" r="r" b="b"/>
                <a:pathLst>
                  <a:path w="3446" h="1019">
                    <a:moveTo>
                      <a:pt x="3445" y="599"/>
                    </a:moveTo>
                    <a:lnTo>
                      <a:pt x="3445" y="599"/>
                    </a:lnTo>
                    <a:cubicBezTo>
                      <a:pt x="3025" y="240"/>
                      <a:pt x="2636" y="0"/>
                      <a:pt x="2636" y="0"/>
                    </a:cubicBezTo>
                    <a:cubicBezTo>
                      <a:pt x="2636" y="0"/>
                      <a:pt x="419" y="60"/>
                      <a:pt x="0" y="1018"/>
                    </a:cubicBezTo>
                    <a:cubicBezTo>
                      <a:pt x="0" y="1018"/>
                      <a:pt x="1528" y="360"/>
                      <a:pt x="3445" y="599"/>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8" name="Freeform 37"/>
              <p:cNvSpPr>
                <a:spLocks noChangeArrowheads="1"/>
              </p:cNvSpPr>
              <p:nvPr/>
            </p:nvSpPr>
            <p:spPr bwMode="auto">
              <a:xfrm>
                <a:off x="4366716" y="2714873"/>
                <a:ext cx="2293980" cy="1247084"/>
              </a:xfrm>
              <a:custGeom>
                <a:avLst/>
                <a:gdLst>
                  <a:gd name="T0" fmla="*/ 0 w 3087"/>
                  <a:gd name="T1" fmla="*/ 1677 h 1678"/>
                  <a:gd name="T2" fmla="*/ 0 w 3087"/>
                  <a:gd name="T3" fmla="*/ 1677 h 1678"/>
                  <a:gd name="T4" fmla="*/ 3086 w 3087"/>
                  <a:gd name="T5" fmla="*/ 689 h 1678"/>
                  <a:gd name="T6" fmla="*/ 2247 w 3087"/>
                  <a:gd name="T7" fmla="*/ 0 h 1678"/>
                  <a:gd name="T8" fmla="*/ 0 w 3087"/>
                  <a:gd name="T9" fmla="*/ 988 h 1678"/>
                  <a:gd name="T10" fmla="*/ 0 w 3087"/>
                  <a:gd name="T11" fmla="*/ 1677 h 1678"/>
                </a:gdLst>
                <a:ahLst/>
                <a:cxnLst>
                  <a:cxn ang="0">
                    <a:pos x="T0" y="T1"/>
                  </a:cxn>
                  <a:cxn ang="0">
                    <a:pos x="T2" y="T3"/>
                  </a:cxn>
                  <a:cxn ang="0">
                    <a:pos x="T4" y="T5"/>
                  </a:cxn>
                  <a:cxn ang="0">
                    <a:pos x="T6" y="T7"/>
                  </a:cxn>
                  <a:cxn ang="0">
                    <a:pos x="T8" y="T9"/>
                  </a:cxn>
                  <a:cxn ang="0">
                    <a:pos x="T10" y="T11"/>
                  </a:cxn>
                </a:cxnLst>
                <a:rect l="0" t="0" r="r" b="b"/>
                <a:pathLst>
                  <a:path w="3087" h="1678">
                    <a:moveTo>
                      <a:pt x="0" y="1677"/>
                    </a:moveTo>
                    <a:lnTo>
                      <a:pt x="0" y="1677"/>
                    </a:lnTo>
                    <a:cubicBezTo>
                      <a:pt x="0" y="1677"/>
                      <a:pt x="959" y="809"/>
                      <a:pt x="3086" y="689"/>
                    </a:cubicBezTo>
                    <a:cubicBezTo>
                      <a:pt x="3086" y="689"/>
                      <a:pt x="2636" y="269"/>
                      <a:pt x="2247" y="0"/>
                    </a:cubicBezTo>
                    <a:cubicBezTo>
                      <a:pt x="1707" y="30"/>
                      <a:pt x="570" y="210"/>
                      <a:pt x="0" y="988"/>
                    </a:cubicBezTo>
                    <a:lnTo>
                      <a:pt x="0" y="1677"/>
                    </a:ln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grpSp>
        <p:grpSp>
          <p:nvGrpSpPr>
            <p:cNvPr id="29" name="Group 28"/>
            <p:cNvGrpSpPr/>
            <p:nvPr/>
          </p:nvGrpSpPr>
          <p:grpSpPr>
            <a:xfrm>
              <a:off x="4366716" y="2714873"/>
              <a:ext cx="2671387" cy="1624491"/>
              <a:chOff x="4366716" y="2714873"/>
              <a:chExt cx="2671387" cy="1624491"/>
            </a:xfrm>
            <a:grpFill/>
          </p:grpSpPr>
          <p:sp>
            <p:nvSpPr>
              <p:cNvPr id="31" name="Freeform 30"/>
              <p:cNvSpPr>
                <a:spLocks noChangeArrowheads="1"/>
              </p:cNvSpPr>
              <p:nvPr/>
            </p:nvSpPr>
            <p:spPr bwMode="auto">
              <a:xfrm>
                <a:off x="4366716" y="3896321"/>
                <a:ext cx="2671387" cy="443043"/>
              </a:xfrm>
              <a:custGeom>
                <a:avLst/>
                <a:gdLst>
                  <a:gd name="T0" fmla="*/ 3595 w 3596"/>
                  <a:gd name="T1" fmla="*/ 0 h 600"/>
                  <a:gd name="T2" fmla="*/ 3595 w 3596"/>
                  <a:gd name="T3" fmla="*/ 0 h 600"/>
                  <a:gd name="T4" fmla="*/ 3565 w 3596"/>
                  <a:gd name="T5" fmla="*/ 599 h 600"/>
                  <a:gd name="T6" fmla="*/ 0 w 3596"/>
                  <a:gd name="T7" fmla="*/ 599 h 600"/>
                  <a:gd name="T8" fmla="*/ 0 w 3596"/>
                  <a:gd name="T9" fmla="*/ 90 h 600"/>
                  <a:gd name="T10" fmla="*/ 1588 w 3596"/>
                  <a:gd name="T11" fmla="*/ 90 h 600"/>
                  <a:gd name="T12" fmla="*/ 3595 w 3596"/>
                  <a:gd name="T13" fmla="*/ 0 h 600"/>
                </a:gdLst>
                <a:ahLst/>
                <a:cxnLst>
                  <a:cxn ang="0">
                    <a:pos x="T0" y="T1"/>
                  </a:cxn>
                  <a:cxn ang="0">
                    <a:pos x="T2" y="T3"/>
                  </a:cxn>
                  <a:cxn ang="0">
                    <a:pos x="T4" y="T5"/>
                  </a:cxn>
                  <a:cxn ang="0">
                    <a:pos x="T6" y="T7"/>
                  </a:cxn>
                  <a:cxn ang="0">
                    <a:pos x="T8" y="T9"/>
                  </a:cxn>
                  <a:cxn ang="0">
                    <a:pos x="T10" y="T11"/>
                  </a:cxn>
                  <a:cxn ang="0">
                    <a:pos x="T12" y="T13"/>
                  </a:cxn>
                </a:cxnLst>
                <a:rect l="0" t="0" r="r" b="b"/>
                <a:pathLst>
                  <a:path w="3596" h="600">
                    <a:moveTo>
                      <a:pt x="3595" y="0"/>
                    </a:moveTo>
                    <a:lnTo>
                      <a:pt x="3595" y="0"/>
                    </a:lnTo>
                    <a:cubicBezTo>
                      <a:pt x="3565" y="599"/>
                      <a:pt x="3565" y="599"/>
                      <a:pt x="3565" y="599"/>
                    </a:cubicBezTo>
                    <a:cubicBezTo>
                      <a:pt x="0" y="599"/>
                      <a:pt x="0" y="599"/>
                      <a:pt x="0" y="599"/>
                    </a:cubicBezTo>
                    <a:cubicBezTo>
                      <a:pt x="0" y="90"/>
                      <a:pt x="0" y="90"/>
                      <a:pt x="0" y="90"/>
                    </a:cubicBezTo>
                    <a:cubicBezTo>
                      <a:pt x="0" y="90"/>
                      <a:pt x="570" y="90"/>
                      <a:pt x="1588" y="90"/>
                    </a:cubicBezTo>
                    <a:cubicBezTo>
                      <a:pt x="2636" y="90"/>
                      <a:pt x="3595" y="0"/>
                      <a:pt x="3595" y="0"/>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2" name="Freeform 31"/>
              <p:cNvSpPr>
                <a:spLocks noChangeArrowheads="1"/>
              </p:cNvSpPr>
              <p:nvPr/>
            </p:nvSpPr>
            <p:spPr bwMode="auto">
              <a:xfrm>
                <a:off x="4366716" y="3207143"/>
                <a:ext cx="2671387" cy="754814"/>
              </a:xfrm>
              <a:custGeom>
                <a:avLst/>
                <a:gdLst>
                  <a:gd name="T0" fmla="*/ 0 w 3596"/>
                  <a:gd name="T1" fmla="*/ 1018 h 1019"/>
                  <a:gd name="T2" fmla="*/ 0 w 3596"/>
                  <a:gd name="T3" fmla="*/ 1018 h 1019"/>
                  <a:gd name="T4" fmla="*/ 1588 w 3596"/>
                  <a:gd name="T5" fmla="*/ 1018 h 1019"/>
                  <a:gd name="T6" fmla="*/ 3595 w 3596"/>
                  <a:gd name="T7" fmla="*/ 928 h 1019"/>
                  <a:gd name="T8" fmla="*/ 3295 w 3596"/>
                  <a:gd name="T9" fmla="*/ 629 h 1019"/>
                  <a:gd name="T10" fmla="*/ 2636 w 3596"/>
                  <a:gd name="T11" fmla="*/ 0 h 1019"/>
                  <a:gd name="T12" fmla="*/ 0 w 3596"/>
                  <a:gd name="T13" fmla="*/ 1018 h 1019"/>
                </a:gdLst>
                <a:ahLst/>
                <a:cxnLst>
                  <a:cxn ang="0">
                    <a:pos x="T0" y="T1"/>
                  </a:cxn>
                  <a:cxn ang="0">
                    <a:pos x="T2" y="T3"/>
                  </a:cxn>
                  <a:cxn ang="0">
                    <a:pos x="T4" y="T5"/>
                  </a:cxn>
                  <a:cxn ang="0">
                    <a:pos x="T6" y="T7"/>
                  </a:cxn>
                  <a:cxn ang="0">
                    <a:pos x="T8" y="T9"/>
                  </a:cxn>
                  <a:cxn ang="0">
                    <a:pos x="T10" y="T11"/>
                  </a:cxn>
                  <a:cxn ang="0">
                    <a:pos x="T12" y="T13"/>
                  </a:cxn>
                </a:cxnLst>
                <a:rect l="0" t="0" r="r" b="b"/>
                <a:pathLst>
                  <a:path w="3596" h="1019">
                    <a:moveTo>
                      <a:pt x="0" y="1018"/>
                    </a:moveTo>
                    <a:lnTo>
                      <a:pt x="0" y="1018"/>
                    </a:lnTo>
                    <a:cubicBezTo>
                      <a:pt x="0" y="1018"/>
                      <a:pt x="570" y="1018"/>
                      <a:pt x="1588" y="1018"/>
                    </a:cubicBezTo>
                    <a:cubicBezTo>
                      <a:pt x="2636" y="1018"/>
                      <a:pt x="3595" y="928"/>
                      <a:pt x="3595" y="928"/>
                    </a:cubicBezTo>
                    <a:cubicBezTo>
                      <a:pt x="3295" y="629"/>
                      <a:pt x="3295" y="629"/>
                      <a:pt x="3295" y="629"/>
                    </a:cubicBezTo>
                    <a:cubicBezTo>
                      <a:pt x="2636" y="0"/>
                      <a:pt x="2636" y="0"/>
                      <a:pt x="2636" y="0"/>
                    </a:cubicBezTo>
                    <a:cubicBezTo>
                      <a:pt x="2636" y="0"/>
                      <a:pt x="419" y="60"/>
                      <a:pt x="0" y="1018"/>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3" name="Freeform 32"/>
              <p:cNvSpPr>
                <a:spLocks noChangeArrowheads="1"/>
              </p:cNvSpPr>
              <p:nvPr/>
            </p:nvSpPr>
            <p:spPr bwMode="auto">
              <a:xfrm>
                <a:off x="4366716" y="3207143"/>
                <a:ext cx="2559805" cy="754814"/>
              </a:xfrm>
              <a:custGeom>
                <a:avLst/>
                <a:gdLst>
                  <a:gd name="T0" fmla="*/ 3445 w 3446"/>
                  <a:gd name="T1" fmla="*/ 599 h 1019"/>
                  <a:gd name="T2" fmla="*/ 3445 w 3446"/>
                  <a:gd name="T3" fmla="*/ 599 h 1019"/>
                  <a:gd name="T4" fmla="*/ 2636 w 3446"/>
                  <a:gd name="T5" fmla="*/ 0 h 1019"/>
                  <a:gd name="T6" fmla="*/ 0 w 3446"/>
                  <a:gd name="T7" fmla="*/ 1018 h 1019"/>
                  <a:gd name="T8" fmla="*/ 3445 w 3446"/>
                  <a:gd name="T9" fmla="*/ 599 h 1019"/>
                </a:gdLst>
                <a:ahLst/>
                <a:cxnLst>
                  <a:cxn ang="0">
                    <a:pos x="T0" y="T1"/>
                  </a:cxn>
                  <a:cxn ang="0">
                    <a:pos x="T2" y="T3"/>
                  </a:cxn>
                  <a:cxn ang="0">
                    <a:pos x="T4" y="T5"/>
                  </a:cxn>
                  <a:cxn ang="0">
                    <a:pos x="T6" y="T7"/>
                  </a:cxn>
                  <a:cxn ang="0">
                    <a:pos x="T8" y="T9"/>
                  </a:cxn>
                </a:cxnLst>
                <a:rect l="0" t="0" r="r" b="b"/>
                <a:pathLst>
                  <a:path w="3446" h="1019">
                    <a:moveTo>
                      <a:pt x="3445" y="599"/>
                    </a:moveTo>
                    <a:lnTo>
                      <a:pt x="3445" y="599"/>
                    </a:lnTo>
                    <a:cubicBezTo>
                      <a:pt x="3025" y="240"/>
                      <a:pt x="2636" y="0"/>
                      <a:pt x="2636" y="0"/>
                    </a:cubicBezTo>
                    <a:cubicBezTo>
                      <a:pt x="2636" y="0"/>
                      <a:pt x="419" y="60"/>
                      <a:pt x="0" y="1018"/>
                    </a:cubicBezTo>
                    <a:cubicBezTo>
                      <a:pt x="0" y="1018"/>
                      <a:pt x="1528" y="360"/>
                      <a:pt x="3445" y="599"/>
                    </a:cubicBez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sp>
            <p:nvSpPr>
              <p:cNvPr id="34" name="Freeform 33"/>
              <p:cNvSpPr>
                <a:spLocks noChangeArrowheads="1"/>
              </p:cNvSpPr>
              <p:nvPr/>
            </p:nvSpPr>
            <p:spPr bwMode="auto">
              <a:xfrm>
                <a:off x="4366716" y="2714873"/>
                <a:ext cx="2293980" cy="1247084"/>
              </a:xfrm>
              <a:custGeom>
                <a:avLst/>
                <a:gdLst>
                  <a:gd name="T0" fmla="*/ 0 w 3087"/>
                  <a:gd name="T1" fmla="*/ 1677 h 1678"/>
                  <a:gd name="T2" fmla="*/ 0 w 3087"/>
                  <a:gd name="T3" fmla="*/ 1677 h 1678"/>
                  <a:gd name="T4" fmla="*/ 3086 w 3087"/>
                  <a:gd name="T5" fmla="*/ 689 h 1678"/>
                  <a:gd name="T6" fmla="*/ 2247 w 3087"/>
                  <a:gd name="T7" fmla="*/ 0 h 1678"/>
                  <a:gd name="T8" fmla="*/ 0 w 3087"/>
                  <a:gd name="T9" fmla="*/ 988 h 1678"/>
                  <a:gd name="T10" fmla="*/ 0 w 3087"/>
                  <a:gd name="T11" fmla="*/ 1677 h 1678"/>
                </a:gdLst>
                <a:ahLst/>
                <a:cxnLst>
                  <a:cxn ang="0">
                    <a:pos x="T0" y="T1"/>
                  </a:cxn>
                  <a:cxn ang="0">
                    <a:pos x="T2" y="T3"/>
                  </a:cxn>
                  <a:cxn ang="0">
                    <a:pos x="T4" y="T5"/>
                  </a:cxn>
                  <a:cxn ang="0">
                    <a:pos x="T6" y="T7"/>
                  </a:cxn>
                  <a:cxn ang="0">
                    <a:pos x="T8" y="T9"/>
                  </a:cxn>
                  <a:cxn ang="0">
                    <a:pos x="T10" y="T11"/>
                  </a:cxn>
                </a:cxnLst>
                <a:rect l="0" t="0" r="r" b="b"/>
                <a:pathLst>
                  <a:path w="3087" h="1678">
                    <a:moveTo>
                      <a:pt x="0" y="1677"/>
                    </a:moveTo>
                    <a:lnTo>
                      <a:pt x="0" y="1677"/>
                    </a:lnTo>
                    <a:cubicBezTo>
                      <a:pt x="0" y="1677"/>
                      <a:pt x="959" y="809"/>
                      <a:pt x="3086" y="689"/>
                    </a:cubicBezTo>
                    <a:cubicBezTo>
                      <a:pt x="3086" y="689"/>
                      <a:pt x="2636" y="269"/>
                      <a:pt x="2247" y="0"/>
                    </a:cubicBezTo>
                    <a:cubicBezTo>
                      <a:pt x="1707" y="30"/>
                      <a:pt x="570" y="210"/>
                      <a:pt x="0" y="988"/>
                    </a:cubicBezTo>
                    <a:lnTo>
                      <a:pt x="0" y="1677"/>
                    </a:ln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grpSp>
        <p:sp>
          <p:nvSpPr>
            <p:cNvPr id="30" name="Freeform 29"/>
            <p:cNvSpPr>
              <a:spLocks noChangeArrowheads="1"/>
            </p:cNvSpPr>
            <p:nvPr/>
          </p:nvSpPr>
          <p:spPr bwMode="auto">
            <a:xfrm>
              <a:off x="1669075" y="3965239"/>
              <a:ext cx="5392000" cy="420070"/>
            </a:xfrm>
            <a:custGeom>
              <a:avLst/>
              <a:gdLst>
                <a:gd name="T0" fmla="*/ 3684 w 7249"/>
                <a:gd name="T1" fmla="*/ 450 h 571"/>
                <a:gd name="T2" fmla="*/ 3684 w 7249"/>
                <a:gd name="T3" fmla="*/ 450 h 571"/>
                <a:gd name="T4" fmla="*/ 3684 w 7249"/>
                <a:gd name="T5" fmla="*/ 0 h 571"/>
                <a:gd name="T6" fmla="*/ 3595 w 7249"/>
                <a:gd name="T7" fmla="*/ 0 h 571"/>
                <a:gd name="T8" fmla="*/ 3595 w 7249"/>
                <a:gd name="T9" fmla="*/ 450 h 571"/>
                <a:gd name="T10" fmla="*/ 0 w 7249"/>
                <a:gd name="T11" fmla="*/ 450 h 571"/>
                <a:gd name="T12" fmla="*/ 0 w 7249"/>
                <a:gd name="T13" fmla="*/ 570 h 571"/>
                <a:gd name="T14" fmla="*/ 3595 w 7249"/>
                <a:gd name="T15" fmla="*/ 570 h 571"/>
                <a:gd name="T16" fmla="*/ 3624 w 7249"/>
                <a:gd name="T17" fmla="*/ 540 h 571"/>
                <a:gd name="T18" fmla="*/ 3654 w 7249"/>
                <a:gd name="T19" fmla="*/ 570 h 571"/>
                <a:gd name="T20" fmla="*/ 7248 w 7249"/>
                <a:gd name="T21" fmla="*/ 570 h 571"/>
                <a:gd name="T22" fmla="*/ 7248 w 7249"/>
                <a:gd name="T23" fmla="*/ 450 h 571"/>
                <a:gd name="T24" fmla="*/ 3684 w 7249"/>
                <a:gd name="T25" fmla="*/ 45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49" h="571">
                  <a:moveTo>
                    <a:pt x="3684" y="450"/>
                  </a:moveTo>
                  <a:lnTo>
                    <a:pt x="3684" y="450"/>
                  </a:lnTo>
                  <a:cubicBezTo>
                    <a:pt x="3684" y="0"/>
                    <a:pt x="3684" y="0"/>
                    <a:pt x="3684" y="0"/>
                  </a:cubicBezTo>
                  <a:cubicBezTo>
                    <a:pt x="3595" y="0"/>
                    <a:pt x="3595" y="0"/>
                    <a:pt x="3595" y="0"/>
                  </a:cubicBezTo>
                  <a:cubicBezTo>
                    <a:pt x="3595" y="450"/>
                    <a:pt x="3595" y="450"/>
                    <a:pt x="3595" y="450"/>
                  </a:cubicBezTo>
                  <a:cubicBezTo>
                    <a:pt x="0" y="450"/>
                    <a:pt x="0" y="450"/>
                    <a:pt x="0" y="450"/>
                  </a:cubicBezTo>
                  <a:cubicBezTo>
                    <a:pt x="0" y="570"/>
                    <a:pt x="0" y="570"/>
                    <a:pt x="0" y="570"/>
                  </a:cubicBezTo>
                  <a:cubicBezTo>
                    <a:pt x="3595" y="570"/>
                    <a:pt x="3595" y="570"/>
                    <a:pt x="3595" y="570"/>
                  </a:cubicBezTo>
                  <a:cubicBezTo>
                    <a:pt x="3595" y="570"/>
                    <a:pt x="3595" y="540"/>
                    <a:pt x="3624" y="540"/>
                  </a:cubicBezTo>
                  <a:cubicBezTo>
                    <a:pt x="3654" y="540"/>
                    <a:pt x="3654" y="570"/>
                    <a:pt x="3654" y="570"/>
                  </a:cubicBezTo>
                  <a:cubicBezTo>
                    <a:pt x="7248" y="570"/>
                    <a:pt x="7248" y="570"/>
                    <a:pt x="7248" y="570"/>
                  </a:cubicBezTo>
                  <a:cubicBezTo>
                    <a:pt x="7248" y="450"/>
                    <a:pt x="7248" y="450"/>
                    <a:pt x="7248" y="450"/>
                  </a:cubicBezTo>
                  <a:lnTo>
                    <a:pt x="3684" y="450"/>
                  </a:lnTo>
                </a:path>
              </a:pathLst>
            </a:custGeom>
            <a:grpFill/>
            <a:ln>
              <a:noFill/>
            </a:ln>
            <a:effectLst>
              <a:outerShdw blurRad="50800" dist="38100" dir="2700000" algn="tl" rotWithShape="0">
                <a:prstClr val="black">
                  <a:alpha val="40000"/>
                </a:prstClr>
              </a:outerShdw>
            </a:effectLst>
          </p:spPr>
          <p:txBody>
            <a:bodyPr wrap="none" anchor="ctr">
              <a:normAutofit/>
            </a:bodyPr>
            <a:lstStyle/>
            <a:p>
              <a:endParaRPr lang="en-US"/>
            </a:p>
          </p:txBody>
        </p:sp>
      </p:grpSp>
      <p:sp>
        <p:nvSpPr>
          <p:cNvPr id="42" name="TextBox 41"/>
          <p:cNvSpPr txBox="1"/>
          <p:nvPr/>
        </p:nvSpPr>
        <p:spPr>
          <a:xfrm>
            <a:off x="371833" y="271387"/>
            <a:ext cx="5850951" cy="477054"/>
          </a:xfrm>
          <a:prstGeom prst="rect">
            <a:avLst/>
          </a:prstGeom>
          <a:noFill/>
        </p:spPr>
        <p:txBody>
          <a:bodyPr wrap="square" rtlCol="0">
            <a:normAutofit/>
          </a:bodyPr>
          <a:lstStyle/>
          <a:p>
            <a:r>
              <a:rPr lang="en-US" sz="2500" dirty="0">
                <a:solidFill>
                  <a:schemeClr val="accent5"/>
                </a:solidFill>
              </a:rPr>
              <a:t>The Battle Approaches 9</a:t>
            </a:r>
          </a:p>
        </p:txBody>
      </p:sp>
      <p:sp>
        <p:nvSpPr>
          <p:cNvPr id="43" name="TextBox 42"/>
          <p:cNvSpPr txBox="1"/>
          <p:nvPr/>
        </p:nvSpPr>
        <p:spPr>
          <a:xfrm>
            <a:off x="390502" y="673921"/>
            <a:ext cx="4663241" cy="338554"/>
          </a:xfrm>
          <a:prstGeom prst="rect">
            <a:avLst/>
          </a:prstGeom>
          <a:noFill/>
        </p:spPr>
        <p:txBody>
          <a:bodyPr wrap="square" rtlCol="0">
            <a:normAutofit/>
          </a:bodyPr>
          <a:lstStyle/>
          <a:p>
            <a:r>
              <a:rPr lang="en-US" sz="1600" dirty="0">
                <a:solidFill>
                  <a:schemeClr val="accent5">
                    <a:lumMod val="50000"/>
                  </a:schemeClr>
                </a:solidFill>
              </a:rPr>
              <a:t>Verses 1-25</a:t>
            </a:r>
          </a:p>
        </p:txBody>
      </p:sp>
      <p:grpSp>
        <p:nvGrpSpPr>
          <p:cNvPr id="8" name="Group 7">
            <a:extLst>
              <a:ext uri="{FF2B5EF4-FFF2-40B4-BE49-F238E27FC236}">
                <a16:creationId xmlns:a16="http://schemas.microsoft.com/office/drawing/2014/main" id="{1B4B5C86-4059-455D-B750-6631A643FE38}"/>
              </a:ext>
            </a:extLst>
          </p:cNvPr>
          <p:cNvGrpSpPr/>
          <p:nvPr/>
        </p:nvGrpSpPr>
        <p:grpSpPr>
          <a:xfrm>
            <a:off x="2457450" y="2582308"/>
            <a:ext cx="541181" cy="483912"/>
            <a:chOff x="4212344" y="3126236"/>
            <a:chExt cx="938209" cy="838927"/>
          </a:xfrm>
        </p:grpSpPr>
        <p:sp>
          <p:nvSpPr>
            <p:cNvPr id="17" name="Freeform 16"/>
            <p:cNvSpPr>
              <a:spLocks noChangeArrowheads="1"/>
            </p:cNvSpPr>
            <p:nvPr/>
          </p:nvSpPr>
          <p:spPr bwMode="auto">
            <a:xfrm>
              <a:off x="4212344" y="3126236"/>
              <a:ext cx="938209" cy="838927"/>
            </a:xfrm>
            <a:custGeom>
              <a:avLst/>
              <a:gdLst>
                <a:gd name="T0" fmla="*/ 629 w 840"/>
                <a:gd name="T1" fmla="*/ 0 h 750"/>
                <a:gd name="T2" fmla="*/ 209 w 840"/>
                <a:gd name="T3" fmla="*/ 0 h 750"/>
                <a:gd name="T4" fmla="*/ 0 w 840"/>
                <a:gd name="T5" fmla="*/ 360 h 750"/>
                <a:gd name="T6" fmla="*/ 209 w 840"/>
                <a:gd name="T7" fmla="*/ 749 h 750"/>
                <a:gd name="T8" fmla="*/ 629 w 840"/>
                <a:gd name="T9" fmla="*/ 749 h 750"/>
                <a:gd name="T10" fmla="*/ 839 w 840"/>
                <a:gd name="T11" fmla="*/ 360 h 750"/>
                <a:gd name="T12" fmla="*/ 629 w 840"/>
                <a:gd name="T13" fmla="*/ 0 h 750"/>
              </a:gdLst>
              <a:ahLst/>
              <a:cxnLst>
                <a:cxn ang="0">
                  <a:pos x="T0" y="T1"/>
                </a:cxn>
                <a:cxn ang="0">
                  <a:pos x="T2" y="T3"/>
                </a:cxn>
                <a:cxn ang="0">
                  <a:pos x="T4" y="T5"/>
                </a:cxn>
                <a:cxn ang="0">
                  <a:pos x="T6" y="T7"/>
                </a:cxn>
                <a:cxn ang="0">
                  <a:pos x="T8" y="T9"/>
                </a:cxn>
                <a:cxn ang="0">
                  <a:pos x="T10" y="T11"/>
                </a:cxn>
                <a:cxn ang="0">
                  <a:pos x="T12" y="T13"/>
                </a:cxn>
              </a:cxnLst>
              <a:rect l="0" t="0" r="r" b="b"/>
              <a:pathLst>
                <a:path w="840" h="750">
                  <a:moveTo>
                    <a:pt x="629" y="0"/>
                  </a:moveTo>
                  <a:lnTo>
                    <a:pt x="209" y="0"/>
                  </a:lnTo>
                  <a:lnTo>
                    <a:pt x="0" y="360"/>
                  </a:lnTo>
                  <a:lnTo>
                    <a:pt x="209" y="749"/>
                  </a:lnTo>
                  <a:lnTo>
                    <a:pt x="629" y="749"/>
                  </a:lnTo>
                  <a:lnTo>
                    <a:pt x="839" y="360"/>
                  </a:lnTo>
                  <a:lnTo>
                    <a:pt x="629" y="0"/>
                  </a:lnTo>
                </a:path>
              </a:pathLst>
            </a:cu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a:p>
          </p:txBody>
        </p:sp>
        <p:sp>
          <p:nvSpPr>
            <p:cNvPr id="41" name="Rectangle 40"/>
            <p:cNvSpPr/>
            <p:nvPr/>
          </p:nvSpPr>
          <p:spPr>
            <a:xfrm>
              <a:off x="4278127" y="3126237"/>
              <a:ext cx="805090" cy="723276"/>
            </a:xfrm>
            <a:prstGeom prst="rect">
              <a:avLst/>
            </a:prstGeom>
          </p:spPr>
          <p:txBody>
            <a:bodyPr wrap="square">
              <a:normAutofit fontScale="62500" lnSpcReduction="20000"/>
            </a:bodyPr>
            <a:lstStyle/>
            <a:p>
              <a:pPr algn="ctr"/>
              <a:endParaRPr lang="en-US" sz="1600" b="1" dirty="0">
                <a:solidFill>
                  <a:schemeClr val="bg2">
                    <a:lumMod val="10000"/>
                  </a:schemeClr>
                </a:solidFill>
              </a:endParaRPr>
            </a:p>
            <a:p>
              <a:pPr algn="ctr"/>
              <a:r>
                <a:rPr lang="en-US" sz="2500" b="1" dirty="0">
                  <a:solidFill>
                    <a:schemeClr val="bg2">
                      <a:lumMod val="10000"/>
                    </a:schemeClr>
                  </a:solidFill>
                </a:rPr>
                <a:t>E</a:t>
              </a:r>
            </a:p>
          </p:txBody>
        </p:sp>
      </p:grpSp>
      <p:sp>
        <p:nvSpPr>
          <p:cNvPr id="67" name="TextBox 66"/>
          <p:cNvSpPr txBox="1"/>
          <p:nvPr/>
        </p:nvSpPr>
        <p:spPr>
          <a:xfrm>
            <a:off x="365942" y="1116503"/>
            <a:ext cx="2374316" cy="3643565"/>
          </a:xfrm>
          <a:prstGeom prst="rect">
            <a:avLst/>
          </a:prstGeom>
          <a:noFill/>
        </p:spPr>
        <p:txBody>
          <a:bodyPr wrap="square" rtlCol="0">
            <a:noAutofit/>
          </a:bodyPr>
          <a:lstStyle/>
          <a:p>
            <a:r>
              <a:rPr lang="en-US" sz="2000" b="1" baseline="30000" dirty="0"/>
              <a:t>A. The Enemy Assembles 1- 5</a:t>
            </a:r>
          </a:p>
          <a:p>
            <a:endParaRPr lang="en-US" sz="2000" b="1" baseline="30000" dirty="0"/>
          </a:p>
          <a:p>
            <a:r>
              <a:rPr lang="en-US" sz="2000" b="1" baseline="30000" dirty="0"/>
              <a:t>B. The Gibeonites Appeal 6</a:t>
            </a:r>
          </a:p>
          <a:p>
            <a:endParaRPr lang="en-US" sz="2000" b="1" baseline="30000" dirty="0"/>
          </a:p>
          <a:p>
            <a:r>
              <a:rPr lang="en-US" sz="2000" b="1" baseline="30000" dirty="0"/>
              <a:t>C. Joshua Ascends 7</a:t>
            </a:r>
          </a:p>
          <a:p>
            <a:endParaRPr lang="en-US" sz="2000" b="1" baseline="30000" dirty="0"/>
          </a:p>
          <a:p>
            <a:r>
              <a:rPr lang="en-US" sz="2000" b="1" baseline="30000" dirty="0"/>
              <a:t>D. The Lord Assures 8</a:t>
            </a:r>
          </a:p>
          <a:p>
            <a:endParaRPr lang="en-US" sz="2000" b="1" baseline="30000" dirty="0"/>
          </a:p>
          <a:p>
            <a:r>
              <a:rPr lang="en-US" sz="2000" b="1" baseline="30000" dirty="0"/>
              <a:t>E. The Battle Approaches 9</a:t>
            </a:r>
          </a:p>
          <a:p>
            <a:endParaRPr lang="en-US" sz="2000" b="1" baseline="30000" dirty="0"/>
          </a:p>
          <a:p>
            <a:r>
              <a:rPr lang="en-US" sz="2000" b="1" baseline="30000" dirty="0"/>
              <a:t>F. The Lord Attacks 10-11</a:t>
            </a:r>
          </a:p>
          <a:p>
            <a:endParaRPr lang="en-US" sz="2000" b="1" baseline="30000" dirty="0"/>
          </a:p>
          <a:p>
            <a:r>
              <a:rPr lang="en-US" sz="2000" b="1" baseline="30000" dirty="0"/>
              <a:t>G. Joshua Appropriates 12-14</a:t>
            </a:r>
          </a:p>
          <a:p>
            <a:endParaRPr lang="en-US" sz="2000" b="1" baseline="30000" dirty="0"/>
          </a:p>
          <a:p>
            <a:r>
              <a:rPr lang="en-US" sz="2000" b="1" baseline="30000" dirty="0"/>
              <a:t>H. The Kings Evacuate 15-21</a:t>
            </a:r>
          </a:p>
          <a:p>
            <a:endParaRPr lang="en-US" sz="2000" b="1" baseline="30000" dirty="0"/>
          </a:p>
          <a:p>
            <a:r>
              <a:rPr lang="en-US" sz="2000" b="1" baseline="30000" dirty="0"/>
              <a:t>I. The Elders Participate 22-25</a:t>
            </a:r>
            <a:endParaRPr lang="en-US" sz="1800" b="1" baseline="30000" dirty="0">
              <a:solidFill>
                <a:schemeClr val="bg2">
                  <a:lumMod val="25000"/>
                </a:schemeClr>
              </a:solidFill>
            </a:endParaRPr>
          </a:p>
        </p:txBody>
      </p:sp>
      <p:sp>
        <p:nvSpPr>
          <p:cNvPr id="26" name="TextBox 25">
            <a:extLst>
              <a:ext uri="{FF2B5EF4-FFF2-40B4-BE49-F238E27FC236}">
                <a16:creationId xmlns:a16="http://schemas.microsoft.com/office/drawing/2014/main" id="{46C5082B-0515-411D-8005-6FCCD7E5544C}"/>
              </a:ext>
            </a:extLst>
          </p:cNvPr>
          <p:cNvSpPr txBox="1"/>
          <p:nvPr/>
        </p:nvSpPr>
        <p:spPr>
          <a:xfrm>
            <a:off x="3134787" y="702841"/>
            <a:ext cx="5516844" cy="3912291"/>
          </a:xfrm>
          <a:prstGeom prst="rect">
            <a:avLst/>
          </a:prstGeom>
          <a:noFill/>
        </p:spPr>
        <p:txBody>
          <a:bodyPr wrap="square" rtlCol="0">
            <a:noAutofit/>
          </a:bodyPr>
          <a:lstStyle/>
          <a:p>
            <a:r>
              <a:rPr lang="en-US" sz="1600" b="1" dirty="0">
                <a:solidFill>
                  <a:schemeClr val="bg2">
                    <a:lumMod val="25000"/>
                  </a:schemeClr>
                </a:solidFill>
              </a:rPr>
              <a:t>Notice the perfect compatibility of the sovereignty of God “I have delivered them” and our responsibility “Joshua came up unto them suddenly.”</a:t>
            </a:r>
          </a:p>
          <a:p>
            <a:endParaRPr lang="en-US" sz="1600" b="1" dirty="0">
              <a:solidFill>
                <a:schemeClr val="bg2">
                  <a:lumMod val="25000"/>
                </a:schemeClr>
              </a:solidFill>
            </a:endParaRPr>
          </a:p>
          <a:p>
            <a:r>
              <a:rPr lang="en-US" sz="1600" b="1" dirty="0">
                <a:solidFill>
                  <a:schemeClr val="bg2">
                    <a:lumMod val="25000"/>
                  </a:schemeClr>
                </a:solidFill>
              </a:rPr>
              <a:t>Consider our present circumstance.  There are those who expose themselves blindly assuming God will protect. There are those who are neutralized by fear. Neither are wise.</a:t>
            </a:r>
          </a:p>
          <a:p>
            <a:endParaRPr lang="en-US" sz="1600" b="1" dirty="0">
              <a:solidFill>
                <a:schemeClr val="bg2">
                  <a:lumMod val="25000"/>
                </a:schemeClr>
              </a:solidFill>
            </a:endParaRPr>
          </a:p>
          <a:p>
            <a:r>
              <a:rPr lang="en-US" sz="1600" b="1" dirty="0">
                <a:solidFill>
                  <a:schemeClr val="bg2">
                    <a:lumMod val="25000"/>
                  </a:schemeClr>
                </a:solidFill>
              </a:rPr>
              <a:t>Remember the P’s (not necessarily in any order) of good success:</a:t>
            </a:r>
          </a:p>
          <a:p>
            <a:pPr lvl="5"/>
            <a:r>
              <a:rPr lang="en-US" sz="1600" b="1" dirty="0">
                <a:solidFill>
                  <a:schemeClr val="bg2">
                    <a:lumMod val="25000"/>
                  </a:schemeClr>
                </a:solidFill>
              </a:rPr>
              <a:t>1. Promise</a:t>
            </a:r>
          </a:p>
          <a:p>
            <a:pPr lvl="5"/>
            <a:r>
              <a:rPr lang="en-US" sz="1600" b="1" dirty="0">
                <a:solidFill>
                  <a:schemeClr val="bg2">
                    <a:lumMod val="25000"/>
                  </a:schemeClr>
                </a:solidFill>
              </a:rPr>
              <a:t>2. Prayer</a:t>
            </a:r>
          </a:p>
          <a:p>
            <a:pPr lvl="5"/>
            <a:r>
              <a:rPr lang="en-US" sz="1600" b="1" dirty="0">
                <a:solidFill>
                  <a:schemeClr val="bg2">
                    <a:lumMod val="25000"/>
                  </a:schemeClr>
                </a:solidFill>
              </a:rPr>
              <a:t>3. Plan</a:t>
            </a:r>
          </a:p>
          <a:p>
            <a:pPr lvl="5"/>
            <a:r>
              <a:rPr lang="en-US" sz="1600" b="1" dirty="0">
                <a:solidFill>
                  <a:schemeClr val="bg2">
                    <a:lumMod val="25000"/>
                  </a:schemeClr>
                </a:solidFill>
              </a:rPr>
              <a:t>4. Perform</a:t>
            </a:r>
          </a:p>
          <a:p>
            <a:pPr lvl="5"/>
            <a:r>
              <a:rPr lang="en-US" sz="1600" b="1" dirty="0">
                <a:solidFill>
                  <a:schemeClr val="bg2">
                    <a:lumMod val="25000"/>
                  </a:schemeClr>
                </a:solidFill>
              </a:rPr>
              <a:t>5. Praise</a:t>
            </a:r>
          </a:p>
        </p:txBody>
      </p:sp>
    </p:spTree>
    <p:extLst>
      <p:ext uri="{BB962C8B-B14F-4D97-AF65-F5344CB8AC3E}">
        <p14:creationId xmlns:p14="http://schemas.microsoft.com/office/powerpoint/2010/main" val="160959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F0558-EEAA-4FA1-8920-D50AB59968C1}"/>
              </a:ext>
            </a:extLst>
          </p:cNvPr>
          <p:cNvSpPr>
            <a:spLocks noGrp="1"/>
          </p:cNvSpPr>
          <p:nvPr>
            <p:ph type="title"/>
          </p:nvPr>
        </p:nvSpPr>
        <p:spPr>
          <a:xfrm>
            <a:off x="628650" y="489504"/>
            <a:ext cx="7886700" cy="994172"/>
          </a:xfrm>
        </p:spPr>
        <p:txBody>
          <a:bodyPr/>
          <a:lstStyle/>
          <a:p>
            <a:r>
              <a:rPr lang="en-US" dirty="0"/>
              <a:t>END OF SESSION 1</a:t>
            </a:r>
          </a:p>
        </p:txBody>
      </p:sp>
      <p:sp>
        <p:nvSpPr>
          <p:cNvPr id="3" name="Content Placeholder 2">
            <a:extLst>
              <a:ext uri="{FF2B5EF4-FFF2-40B4-BE49-F238E27FC236}">
                <a16:creationId xmlns:a16="http://schemas.microsoft.com/office/drawing/2014/main" id="{1E0B4F87-DDB9-43C0-BC92-4F19D592AEF0}"/>
              </a:ext>
            </a:extLst>
          </p:cNvPr>
          <p:cNvSpPr>
            <a:spLocks noGrp="1"/>
          </p:cNvSpPr>
          <p:nvPr>
            <p:ph idx="1"/>
          </p:nvPr>
        </p:nvSpPr>
        <p:spPr>
          <a:xfrm>
            <a:off x="628650" y="3439559"/>
            <a:ext cx="7886700" cy="364690"/>
          </a:xfrm>
        </p:spPr>
        <p:txBody>
          <a:bodyPr>
            <a:normAutofit lnSpcReduction="10000"/>
          </a:bodyPr>
          <a:lstStyle/>
          <a:p>
            <a:pPr marL="0" indent="0">
              <a:buNone/>
            </a:pPr>
            <a:r>
              <a:rPr lang="en-US" dirty="0"/>
              <a:t>Visit Jim at StandingTrue.com</a:t>
            </a:r>
          </a:p>
        </p:txBody>
      </p:sp>
    </p:spTree>
    <p:extLst>
      <p:ext uri="{BB962C8B-B14F-4D97-AF65-F5344CB8AC3E}">
        <p14:creationId xmlns:p14="http://schemas.microsoft.com/office/powerpoint/2010/main" val="288510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3025931" y="3200180"/>
            <a:ext cx="5392000" cy="1670436"/>
            <a:chOff x="1669075" y="2714873"/>
            <a:chExt cx="5392000" cy="1670436"/>
          </a:xfrm>
        </p:grpSpPr>
        <p:grpSp>
          <p:nvGrpSpPr>
            <p:cNvPr id="28" name="Group 27"/>
            <p:cNvGrpSpPr/>
            <p:nvPr/>
          </p:nvGrpSpPr>
          <p:grpSpPr>
            <a:xfrm flipH="1">
              <a:off x="1719079" y="2714873"/>
              <a:ext cx="2671387" cy="1624491"/>
              <a:chOff x="4366716" y="2714873"/>
              <a:chExt cx="2671387" cy="1624491"/>
            </a:xfrm>
          </p:grpSpPr>
          <p:sp>
            <p:nvSpPr>
              <p:cNvPr id="35" name="Freeform 34"/>
              <p:cNvSpPr>
                <a:spLocks noChangeArrowheads="1"/>
              </p:cNvSpPr>
              <p:nvPr/>
            </p:nvSpPr>
            <p:spPr bwMode="auto">
              <a:xfrm>
                <a:off x="4366716" y="3896321"/>
                <a:ext cx="2671387" cy="443043"/>
              </a:xfrm>
              <a:custGeom>
                <a:avLst/>
                <a:gdLst>
                  <a:gd name="T0" fmla="*/ 3595 w 3596"/>
                  <a:gd name="T1" fmla="*/ 0 h 600"/>
                  <a:gd name="T2" fmla="*/ 3595 w 3596"/>
                  <a:gd name="T3" fmla="*/ 0 h 600"/>
                  <a:gd name="T4" fmla="*/ 3565 w 3596"/>
                  <a:gd name="T5" fmla="*/ 599 h 600"/>
                  <a:gd name="T6" fmla="*/ 0 w 3596"/>
                  <a:gd name="T7" fmla="*/ 599 h 600"/>
                  <a:gd name="T8" fmla="*/ 0 w 3596"/>
                  <a:gd name="T9" fmla="*/ 90 h 600"/>
                  <a:gd name="T10" fmla="*/ 1588 w 3596"/>
                  <a:gd name="T11" fmla="*/ 90 h 600"/>
                  <a:gd name="T12" fmla="*/ 3595 w 3596"/>
                  <a:gd name="T13" fmla="*/ 0 h 600"/>
                </a:gdLst>
                <a:ahLst/>
                <a:cxnLst>
                  <a:cxn ang="0">
                    <a:pos x="T0" y="T1"/>
                  </a:cxn>
                  <a:cxn ang="0">
                    <a:pos x="T2" y="T3"/>
                  </a:cxn>
                  <a:cxn ang="0">
                    <a:pos x="T4" y="T5"/>
                  </a:cxn>
                  <a:cxn ang="0">
                    <a:pos x="T6" y="T7"/>
                  </a:cxn>
                  <a:cxn ang="0">
                    <a:pos x="T8" y="T9"/>
                  </a:cxn>
                  <a:cxn ang="0">
                    <a:pos x="T10" y="T11"/>
                  </a:cxn>
                  <a:cxn ang="0">
                    <a:pos x="T12" y="T13"/>
                  </a:cxn>
                </a:cxnLst>
                <a:rect l="0" t="0" r="r" b="b"/>
                <a:pathLst>
                  <a:path w="3596" h="600">
                    <a:moveTo>
                      <a:pt x="3595" y="0"/>
                    </a:moveTo>
                    <a:lnTo>
                      <a:pt x="3595" y="0"/>
                    </a:lnTo>
                    <a:cubicBezTo>
                      <a:pt x="3565" y="599"/>
                      <a:pt x="3565" y="599"/>
                      <a:pt x="3565" y="599"/>
                    </a:cubicBezTo>
                    <a:cubicBezTo>
                      <a:pt x="0" y="599"/>
                      <a:pt x="0" y="599"/>
                      <a:pt x="0" y="599"/>
                    </a:cubicBezTo>
                    <a:cubicBezTo>
                      <a:pt x="0" y="90"/>
                      <a:pt x="0" y="90"/>
                      <a:pt x="0" y="90"/>
                    </a:cubicBezTo>
                    <a:cubicBezTo>
                      <a:pt x="0" y="90"/>
                      <a:pt x="570" y="90"/>
                      <a:pt x="1588" y="90"/>
                    </a:cubicBezTo>
                    <a:cubicBezTo>
                      <a:pt x="2636" y="90"/>
                      <a:pt x="3595" y="0"/>
                      <a:pt x="3595" y="0"/>
                    </a:cubicBez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txBody>
              <a:bodyPr wrap="none" anchor="ct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6" name="Freeform 35"/>
              <p:cNvSpPr>
                <a:spLocks noChangeArrowheads="1"/>
              </p:cNvSpPr>
              <p:nvPr/>
            </p:nvSpPr>
            <p:spPr bwMode="auto">
              <a:xfrm>
                <a:off x="4366716" y="3207143"/>
                <a:ext cx="2671387" cy="754814"/>
              </a:xfrm>
              <a:custGeom>
                <a:avLst/>
                <a:gdLst>
                  <a:gd name="T0" fmla="*/ 0 w 3596"/>
                  <a:gd name="T1" fmla="*/ 1018 h 1019"/>
                  <a:gd name="T2" fmla="*/ 0 w 3596"/>
                  <a:gd name="T3" fmla="*/ 1018 h 1019"/>
                  <a:gd name="T4" fmla="*/ 1588 w 3596"/>
                  <a:gd name="T5" fmla="*/ 1018 h 1019"/>
                  <a:gd name="T6" fmla="*/ 3595 w 3596"/>
                  <a:gd name="T7" fmla="*/ 928 h 1019"/>
                  <a:gd name="T8" fmla="*/ 3295 w 3596"/>
                  <a:gd name="T9" fmla="*/ 629 h 1019"/>
                  <a:gd name="T10" fmla="*/ 2636 w 3596"/>
                  <a:gd name="T11" fmla="*/ 0 h 1019"/>
                  <a:gd name="T12" fmla="*/ 0 w 3596"/>
                  <a:gd name="T13" fmla="*/ 1018 h 1019"/>
                </a:gdLst>
                <a:ahLst/>
                <a:cxnLst>
                  <a:cxn ang="0">
                    <a:pos x="T0" y="T1"/>
                  </a:cxn>
                  <a:cxn ang="0">
                    <a:pos x="T2" y="T3"/>
                  </a:cxn>
                  <a:cxn ang="0">
                    <a:pos x="T4" y="T5"/>
                  </a:cxn>
                  <a:cxn ang="0">
                    <a:pos x="T6" y="T7"/>
                  </a:cxn>
                  <a:cxn ang="0">
                    <a:pos x="T8" y="T9"/>
                  </a:cxn>
                  <a:cxn ang="0">
                    <a:pos x="T10" y="T11"/>
                  </a:cxn>
                  <a:cxn ang="0">
                    <a:pos x="T12" y="T13"/>
                  </a:cxn>
                </a:cxnLst>
                <a:rect l="0" t="0" r="r" b="b"/>
                <a:pathLst>
                  <a:path w="3596" h="1019">
                    <a:moveTo>
                      <a:pt x="0" y="1018"/>
                    </a:moveTo>
                    <a:lnTo>
                      <a:pt x="0" y="1018"/>
                    </a:lnTo>
                    <a:cubicBezTo>
                      <a:pt x="0" y="1018"/>
                      <a:pt x="570" y="1018"/>
                      <a:pt x="1588" y="1018"/>
                    </a:cubicBezTo>
                    <a:cubicBezTo>
                      <a:pt x="2636" y="1018"/>
                      <a:pt x="3595" y="928"/>
                      <a:pt x="3595" y="928"/>
                    </a:cubicBezTo>
                    <a:cubicBezTo>
                      <a:pt x="3295" y="629"/>
                      <a:pt x="3295" y="629"/>
                      <a:pt x="3295" y="629"/>
                    </a:cubicBezTo>
                    <a:cubicBezTo>
                      <a:pt x="2636" y="0"/>
                      <a:pt x="2636" y="0"/>
                      <a:pt x="2636" y="0"/>
                    </a:cubicBezTo>
                    <a:cubicBezTo>
                      <a:pt x="2636" y="0"/>
                      <a:pt x="419" y="60"/>
                      <a:pt x="0" y="1018"/>
                    </a:cubicBezTo>
                  </a:path>
                </a:pathLst>
              </a:custGeom>
              <a:gradFill flip="none" rotWithShape="1">
                <a:gsLst>
                  <a:gs pos="0">
                    <a:schemeClr val="accent3">
                      <a:lumMod val="5000"/>
                      <a:lumOff val="95000"/>
                    </a:schemeClr>
                  </a:gs>
                  <a:gs pos="34000">
                    <a:schemeClr val="accent3">
                      <a:lumMod val="45000"/>
                      <a:lumOff val="55000"/>
                    </a:schemeClr>
                  </a:gs>
                  <a:gs pos="99010">
                    <a:srgbClr val="E4E4E4"/>
                  </a:gs>
                  <a:gs pos="81000">
                    <a:schemeClr val="bg1">
                      <a:lumMod val="75000"/>
                    </a:schemeClr>
                  </a:gs>
                  <a:gs pos="100000">
                    <a:schemeClr val="accent3">
                      <a:lumMod val="30000"/>
                      <a:lumOff val="70000"/>
                    </a:schemeClr>
                  </a:gs>
                </a:gsLst>
                <a:lin ang="0" scaled="1"/>
                <a:tileRect/>
              </a:gradFill>
              <a:ln>
                <a:noFill/>
              </a:ln>
              <a:effectLst>
                <a:outerShdw blurRad="50800" dist="38100" dir="2700000" algn="tl" rotWithShape="0">
                  <a:prstClr val="black">
                    <a:alpha val="40000"/>
                  </a:prstClr>
                </a:outerShdw>
              </a:effectLst>
            </p:spPr>
            <p:txBody>
              <a:bodyPr wrap="none" anchor="ct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7" name="Freeform 36"/>
              <p:cNvSpPr>
                <a:spLocks noChangeArrowheads="1"/>
              </p:cNvSpPr>
              <p:nvPr/>
            </p:nvSpPr>
            <p:spPr bwMode="auto">
              <a:xfrm>
                <a:off x="4366716" y="3207143"/>
                <a:ext cx="2559805" cy="754814"/>
              </a:xfrm>
              <a:custGeom>
                <a:avLst/>
                <a:gdLst>
                  <a:gd name="T0" fmla="*/ 3445 w 3446"/>
                  <a:gd name="T1" fmla="*/ 599 h 1019"/>
                  <a:gd name="T2" fmla="*/ 3445 w 3446"/>
                  <a:gd name="T3" fmla="*/ 599 h 1019"/>
                  <a:gd name="T4" fmla="*/ 2636 w 3446"/>
                  <a:gd name="T5" fmla="*/ 0 h 1019"/>
                  <a:gd name="T6" fmla="*/ 0 w 3446"/>
                  <a:gd name="T7" fmla="*/ 1018 h 1019"/>
                  <a:gd name="T8" fmla="*/ 3445 w 3446"/>
                  <a:gd name="T9" fmla="*/ 599 h 1019"/>
                </a:gdLst>
                <a:ahLst/>
                <a:cxnLst>
                  <a:cxn ang="0">
                    <a:pos x="T0" y="T1"/>
                  </a:cxn>
                  <a:cxn ang="0">
                    <a:pos x="T2" y="T3"/>
                  </a:cxn>
                  <a:cxn ang="0">
                    <a:pos x="T4" y="T5"/>
                  </a:cxn>
                  <a:cxn ang="0">
                    <a:pos x="T6" y="T7"/>
                  </a:cxn>
                  <a:cxn ang="0">
                    <a:pos x="T8" y="T9"/>
                  </a:cxn>
                </a:cxnLst>
                <a:rect l="0" t="0" r="r" b="b"/>
                <a:pathLst>
                  <a:path w="3446" h="1019">
                    <a:moveTo>
                      <a:pt x="3445" y="599"/>
                    </a:moveTo>
                    <a:lnTo>
                      <a:pt x="3445" y="599"/>
                    </a:lnTo>
                    <a:cubicBezTo>
                      <a:pt x="3025" y="240"/>
                      <a:pt x="2636" y="0"/>
                      <a:pt x="2636" y="0"/>
                    </a:cubicBezTo>
                    <a:cubicBezTo>
                      <a:pt x="2636" y="0"/>
                      <a:pt x="419" y="60"/>
                      <a:pt x="0" y="1018"/>
                    </a:cubicBezTo>
                    <a:cubicBezTo>
                      <a:pt x="0" y="1018"/>
                      <a:pt x="1528" y="360"/>
                      <a:pt x="3445" y="599"/>
                    </a:cubicBezTo>
                  </a:path>
                </a:pathLst>
              </a:custGeom>
              <a:gradFill>
                <a:gsLst>
                  <a:gs pos="0">
                    <a:schemeClr val="accent5">
                      <a:lumMod val="5000"/>
                      <a:lumOff val="95000"/>
                    </a:schemeClr>
                  </a:gs>
                  <a:gs pos="74000">
                    <a:schemeClr val="bg1">
                      <a:lumMod val="87000"/>
                    </a:schemeClr>
                  </a:gs>
                  <a:gs pos="100000">
                    <a:schemeClr val="bg1">
                      <a:lumMod val="50000"/>
                    </a:schemeClr>
                  </a:gs>
                </a:gsLst>
                <a:lin ang="5400000" scaled="1"/>
              </a:gradFill>
              <a:ln>
                <a:noFill/>
              </a:ln>
              <a:effectLst>
                <a:outerShdw blurRad="50800" dist="38100" dir="2700000" algn="tl" rotWithShape="0">
                  <a:prstClr val="black">
                    <a:alpha val="40000"/>
                  </a:prstClr>
                </a:outerShdw>
              </a:effectLst>
            </p:spPr>
            <p:txBody>
              <a:bodyPr wrap="none" anchor="ct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8" name="Freeform 37"/>
              <p:cNvSpPr>
                <a:spLocks noChangeArrowheads="1"/>
              </p:cNvSpPr>
              <p:nvPr/>
            </p:nvSpPr>
            <p:spPr bwMode="auto">
              <a:xfrm>
                <a:off x="4366716" y="2714873"/>
                <a:ext cx="2293980" cy="1247084"/>
              </a:xfrm>
              <a:custGeom>
                <a:avLst/>
                <a:gdLst>
                  <a:gd name="T0" fmla="*/ 0 w 3087"/>
                  <a:gd name="T1" fmla="*/ 1677 h 1678"/>
                  <a:gd name="T2" fmla="*/ 0 w 3087"/>
                  <a:gd name="T3" fmla="*/ 1677 h 1678"/>
                  <a:gd name="T4" fmla="*/ 3086 w 3087"/>
                  <a:gd name="T5" fmla="*/ 689 h 1678"/>
                  <a:gd name="T6" fmla="*/ 2247 w 3087"/>
                  <a:gd name="T7" fmla="*/ 0 h 1678"/>
                  <a:gd name="T8" fmla="*/ 0 w 3087"/>
                  <a:gd name="T9" fmla="*/ 988 h 1678"/>
                  <a:gd name="T10" fmla="*/ 0 w 3087"/>
                  <a:gd name="T11" fmla="*/ 1677 h 1678"/>
                </a:gdLst>
                <a:ahLst/>
                <a:cxnLst>
                  <a:cxn ang="0">
                    <a:pos x="T0" y="T1"/>
                  </a:cxn>
                  <a:cxn ang="0">
                    <a:pos x="T2" y="T3"/>
                  </a:cxn>
                  <a:cxn ang="0">
                    <a:pos x="T4" y="T5"/>
                  </a:cxn>
                  <a:cxn ang="0">
                    <a:pos x="T6" y="T7"/>
                  </a:cxn>
                  <a:cxn ang="0">
                    <a:pos x="T8" y="T9"/>
                  </a:cxn>
                  <a:cxn ang="0">
                    <a:pos x="T10" y="T11"/>
                  </a:cxn>
                </a:cxnLst>
                <a:rect l="0" t="0" r="r" b="b"/>
                <a:pathLst>
                  <a:path w="3087" h="1678">
                    <a:moveTo>
                      <a:pt x="0" y="1677"/>
                    </a:moveTo>
                    <a:lnTo>
                      <a:pt x="0" y="1677"/>
                    </a:lnTo>
                    <a:cubicBezTo>
                      <a:pt x="0" y="1677"/>
                      <a:pt x="959" y="809"/>
                      <a:pt x="3086" y="689"/>
                    </a:cubicBezTo>
                    <a:cubicBezTo>
                      <a:pt x="3086" y="689"/>
                      <a:pt x="2636" y="269"/>
                      <a:pt x="2247" y="0"/>
                    </a:cubicBezTo>
                    <a:cubicBezTo>
                      <a:pt x="1707" y="30"/>
                      <a:pt x="570" y="210"/>
                      <a:pt x="0" y="988"/>
                    </a:cubicBezTo>
                    <a:lnTo>
                      <a:pt x="0" y="1677"/>
                    </a:lnTo>
                  </a:path>
                </a:pathLst>
              </a:custGeom>
              <a:gradFill>
                <a:gsLst>
                  <a:gs pos="22000">
                    <a:schemeClr val="bg1"/>
                  </a:gs>
                  <a:gs pos="73000">
                    <a:schemeClr val="bg1">
                      <a:lumMod val="95000"/>
                    </a:schemeClr>
                  </a:gs>
                  <a:gs pos="83000">
                    <a:schemeClr val="bg1">
                      <a:lumMod val="85000"/>
                    </a:schemeClr>
                  </a:gs>
                  <a:gs pos="100000">
                    <a:schemeClr val="bg1">
                      <a:lumMod val="50000"/>
                    </a:schemeClr>
                  </a:gs>
                </a:gsLst>
                <a:lin ang="5400000" scaled="1"/>
              </a:gradFill>
              <a:ln>
                <a:noFill/>
              </a:ln>
              <a:effectLst>
                <a:outerShdw blurRad="50800" dist="38100" dir="2700000" algn="tl" rotWithShape="0">
                  <a:prstClr val="black">
                    <a:alpha val="40000"/>
                  </a:prstClr>
                </a:outerShdw>
              </a:effectLst>
            </p:spPr>
            <p:txBody>
              <a:bodyPr wrap="none" anchor="ct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29" name="Group 28"/>
            <p:cNvGrpSpPr/>
            <p:nvPr/>
          </p:nvGrpSpPr>
          <p:grpSpPr>
            <a:xfrm>
              <a:off x="4366716" y="2714873"/>
              <a:ext cx="2671387" cy="1624491"/>
              <a:chOff x="4366716" y="2714873"/>
              <a:chExt cx="2671387" cy="1624491"/>
            </a:xfrm>
          </p:grpSpPr>
          <p:sp>
            <p:nvSpPr>
              <p:cNvPr id="31" name="Freeform 30"/>
              <p:cNvSpPr>
                <a:spLocks noChangeArrowheads="1"/>
              </p:cNvSpPr>
              <p:nvPr/>
            </p:nvSpPr>
            <p:spPr bwMode="auto">
              <a:xfrm>
                <a:off x="4366716" y="3896321"/>
                <a:ext cx="2671387" cy="443043"/>
              </a:xfrm>
              <a:custGeom>
                <a:avLst/>
                <a:gdLst>
                  <a:gd name="T0" fmla="*/ 3595 w 3596"/>
                  <a:gd name="T1" fmla="*/ 0 h 600"/>
                  <a:gd name="T2" fmla="*/ 3595 w 3596"/>
                  <a:gd name="T3" fmla="*/ 0 h 600"/>
                  <a:gd name="T4" fmla="*/ 3565 w 3596"/>
                  <a:gd name="T5" fmla="*/ 599 h 600"/>
                  <a:gd name="T6" fmla="*/ 0 w 3596"/>
                  <a:gd name="T7" fmla="*/ 599 h 600"/>
                  <a:gd name="T8" fmla="*/ 0 w 3596"/>
                  <a:gd name="T9" fmla="*/ 90 h 600"/>
                  <a:gd name="T10" fmla="*/ 1588 w 3596"/>
                  <a:gd name="T11" fmla="*/ 90 h 600"/>
                  <a:gd name="T12" fmla="*/ 3595 w 3596"/>
                  <a:gd name="T13" fmla="*/ 0 h 600"/>
                </a:gdLst>
                <a:ahLst/>
                <a:cxnLst>
                  <a:cxn ang="0">
                    <a:pos x="T0" y="T1"/>
                  </a:cxn>
                  <a:cxn ang="0">
                    <a:pos x="T2" y="T3"/>
                  </a:cxn>
                  <a:cxn ang="0">
                    <a:pos x="T4" y="T5"/>
                  </a:cxn>
                  <a:cxn ang="0">
                    <a:pos x="T6" y="T7"/>
                  </a:cxn>
                  <a:cxn ang="0">
                    <a:pos x="T8" y="T9"/>
                  </a:cxn>
                  <a:cxn ang="0">
                    <a:pos x="T10" y="T11"/>
                  </a:cxn>
                  <a:cxn ang="0">
                    <a:pos x="T12" y="T13"/>
                  </a:cxn>
                </a:cxnLst>
                <a:rect l="0" t="0" r="r" b="b"/>
                <a:pathLst>
                  <a:path w="3596" h="600">
                    <a:moveTo>
                      <a:pt x="3595" y="0"/>
                    </a:moveTo>
                    <a:lnTo>
                      <a:pt x="3595" y="0"/>
                    </a:lnTo>
                    <a:cubicBezTo>
                      <a:pt x="3565" y="599"/>
                      <a:pt x="3565" y="599"/>
                      <a:pt x="3565" y="599"/>
                    </a:cubicBezTo>
                    <a:cubicBezTo>
                      <a:pt x="0" y="599"/>
                      <a:pt x="0" y="599"/>
                      <a:pt x="0" y="599"/>
                    </a:cubicBezTo>
                    <a:cubicBezTo>
                      <a:pt x="0" y="90"/>
                      <a:pt x="0" y="90"/>
                      <a:pt x="0" y="90"/>
                    </a:cubicBezTo>
                    <a:cubicBezTo>
                      <a:pt x="0" y="90"/>
                      <a:pt x="570" y="90"/>
                      <a:pt x="1588" y="90"/>
                    </a:cubicBezTo>
                    <a:cubicBezTo>
                      <a:pt x="2636" y="90"/>
                      <a:pt x="3595" y="0"/>
                      <a:pt x="3595" y="0"/>
                    </a:cubicBez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txBody>
              <a:bodyPr wrap="none" anchor="ct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2" name="Freeform 31"/>
              <p:cNvSpPr>
                <a:spLocks noChangeArrowheads="1"/>
              </p:cNvSpPr>
              <p:nvPr/>
            </p:nvSpPr>
            <p:spPr bwMode="auto">
              <a:xfrm>
                <a:off x="4366716" y="3207143"/>
                <a:ext cx="2671387" cy="754814"/>
              </a:xfrm>
              <a:custGeom>
                <a:avLst/>
                <a:gdLst>
                  <a:gd name="T0" fmla="*/ 0 w 3596"/>
                  <a:gd name="T1" fmla="*/ 1018 h 1019"/>
                  <a:gd name="T2" fmla="*/ 0 w 3596"/>
                  <a:gd name="T3" fmla="*/ 1018 h 1019"/>
                  <a:gd name="T4" fmla="*/ 1588 w 3596"/>
                  <a:gd name="T5" fmla="*/ 1018 h 1019"/>
                  <a:gd name="T6" fmla="*/ 3595 w 3596"/>
                  <a:gd name="T7" fmla="*/ 928 h 1019"/>
                  <a:gd name="T8" fmla="*/ 3295 w 3596"/>
                  <a:gd name="T9" fmla="*/ 629 h 1019"/>
                  <a:gd name="T10" fmla="*/ 2636 w 3596"/>
                  <a:gd name="T11" fmla="*/ 0 h 1019"/>
                  <a:gd name="T12" fmla="*/ 0 w 3596"/>
                  <a:gd name="T13" fmla="*/ 1018 h 1019"/>
                </a:gdLst>
                <a:ahLst/>
                <a:cxnLst>
                  <a:cxn ang="0">
                    <a:pos x="T0" y="T1"/>
                  </a:cxn>
                  <a:cxn ang="0">
                    <a:pos x="T2" y="T3"/>
                  </a:cxn>
                  <a:cxn ang="0">
                    <a:pos x="T4" y="T5"/>
                  </a:cxn>
                  <a:cxn ang="0">
                    <a:pos x="T6" y="T7"/>
                  </a:cxn>
                  <a:cxn ang="0">
                    <a:pos x="T8" y="T9"/>
                  </a:cxn>
                  <a:cxn ang="0">
                    <a:pos x="T10" y="T11"/>
                  </a:cxn>
                  <a:cxn ang="0">
                    <a:pos x="T12" y="T13"/>
                  </a:cxn>
                </a:cxnLst>
                <a:rect l="0" t="0" r="r" b="b"/>
                <a:pathLst>
                  <a:path w="3596" h="1019">
                    <a:moveTo>
                      <a:pt x="0" y="1018"/>
                    </a:moveTo>
                    <a:lnTo>
                      <a:pt x="0" y="1018"/>
                    </a:lnTo>
                    <a:cubicBezTo>
                      <a:pt x="0" y="1018"/>
                      <a:pt x="570" y="1018"/>
                      <a:pt x="1588" y="1018"/>
                    </a:cubicBezTo>
                    <a:cubicBezTo>
                      <a:pt x="2636" y="1018"/>
                      <a:pt x="3595" y="928"/>
                      <a:pt x="3595" y="928"/>
                    </a:cubicBezTo>
                    <a:cubicBezTo>
                      <a:pt x="3295" y="629"/>
                      <a:pt x="3295" y="629"/>
                      <a:pt x="3295" y="629"/>
                    </a:cubicBezTo>
                    <a:cubicBezTo>
                      <a:pt x="2636" y="0"/>
                      <a:pt x="2636" y="0"/>
                      <a:pt x="2636" y="0"/>
                    </a:cubicBezTo>
                    <a:cubicBezTo>
                      <a:pt x="2636" y="0"/>
                      <a:pt x="419" y="60"/>
                      <a:pt x="0" y="1018"/>
                    </a:cubicBezTo>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40000"/>
                  </a:prstClr>
                </a:outerShdw>
              </a:effectLst>
            </p:spPr>
            <p:txBody>
              <a:bodyPr wrap="none" anchor="ct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 name="Freeform 32"/>
              <p:cNvSpPr>
                <a:spLocks noChangeArrowheads="1"/>
              </p:cNvSpPr>
              <p:nvPr/>
            </p:nvSpPr>
            <p:spPr bwMode="auto">
              <a:xfrm>
                <a:off x="4366716" y="3207143"/>
                <a:ext cx="2559805" cy="754814"/>
              </a:xfrm>
              <a:custGeom>
                <a:avLst/>
                <a:gdLst>
                  <a:gd name="T0" fmla="*/ 3445 w 3446"/>
                  <a:gd name="T1" fmla="*/ 599 h 1019"/>
                  <a:gd name="T2" fmla="*/ 3445 w 3446"/>
                  <a:gd name="T3" fmla="*/ 599 h 1019"/>
                  <a:gd name="T4" fmla="*/ 2636 w 3446"/>
                  <a:gd name="T5" fmla="*/ 0 h 1019"/>
                  <a:gd name="T6" fmla="*/ 0 w 3446"/>
                  <a:gd name="T7" fmla="*/ 1018 h 1019"/>
                  <a:gd name="T8" fmla="*/ 3445 w 3446"/>
                  <a:gd name="T9" fmla="*/ 599 h 1019"/>
                </a:gdLst>
                <a:ahLst/>
                <a:cxnLst>
                  <a:cxn ang="0">
                    <a:pos x="T0" y="T1"/>
                  </a:cxn>
                  <a:cxn ang="0">
                    <a:pos x="T2" y="T3"/>
                  </a:cxn>
                  <a:cxn ang="0">
                    <a:pos x="T4" y="T5"/>
                  </a:cxn>
                  <a:cxn ang="0">
                    <a:pos x="T6" y="T7"/>
                  </a:cxn>
                  <a:cxn ang="0">
                    <a:pos x="T8" y="T9"/>
                  </a:cxn>
                </a:cxnLst>
                <a:rect l="0" t="0" r="r" b="b"/>
                <a:pathLst>
                  <a:path w="3446" h="1019">
                    <a:moveTo>
                      <a:pt x="3445" y="599"/>
                    </a:moveTo>
                    <a:lnTo>
                      <a:pt x="3445" y="599"/>
                    </a:lnTo>
                    <a:cubicBezTo>
                      <a:pt x="3025" y="240"/>
                      <a:pt x="2636" y="0"/>
                      <a:pt x="2636" y="0"/>
                    </a:cubicBezTo>
                    <a:cubicBezTo>
                      <a:pt x="2636" y="0"/>
                      <a:pt x="419" y="60"/>
                      <a:pt x="0" y="1018"/>
                    </a:cubicBezTo>
                    <a:cubicBezTo>
                      <a:pt x="0" y="1018"/>
                      <a:pt x="1528" y="360"/>
                      <a:pt x="3445" y="599"/>
                    </a:cubicBezTo>
                  </a:path>
                </a:pathLst>
              </a:custGeom>
              <a:gradFill>
                <a:gsLst>
                  <a:gs pos="0">
                    <a:schemeClr val="accent5">
                      <a:lumMod val="5000"/>
                      <a:lumOff val="95000"/>
                    </a:schemeClr>
                  </a:gs>
                  <a:gs pos="74000">
                    <a:schemeClr val="bg1">
                      <a:lumMod val="85000"/>
                    </a:schemeClr>
                  </a:gs>
                  <a:gs pos="83000">
                    <a:schemeClr val="bg1">
                      <a:lumMod val="65000"/>
                    </a:schemeClr>
                  </a:gs>
                  <a:gs pos="100000">
                    <a:schemeClr val="bg1">
                      <a:lumMod val="50000"/>
                    </a:schemeClr>
                  </a:gs>
                </a:gsLst>
                <a:lin ang="5400000" scaled="1"/>
              </a:gradFill>
              <a:ln>
                <a:noFill/>
              </a:ln>
              <a:effectLst>
                <a:outerShdw blurRad="50800" dist="38100" dir="2700000" algn="tl" rotWithShape="0">
                  <a:prstClr val="black">
                    <a:alpha val="40000"/>
                  </a:prstClr>
                </a:outerShdw>
              </a:effectLst>
            </p:spPr>
            <p:txBody>
              <a:bodyPr wrap="none" anchor="ct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4" name="Freeform 33"/>
              <p:cNvSpPr>
                <a:spLocks noChangeArrowheads="1"/>
              </p:cNvSpPr>
              <p:nvPr/>
            </p:nvSpPr>
            <p:spPr bwMode="auto">
              <a:xfrm>
                <a:off x="4366716" y="2714873"/>
                <a:ext cx="2293980" cy="1247084"/>
              </a:xfrm>
              <a:custGeom>
                <a:avLst/>
                <a:gdLst>
                  <a:gd name="T0" fmla="*/ 0 w 3087"/>
                  <a:gd name="T1" fmla="*/ 1677 h 1678"/>
                  <a:gd name="T2" fmla="*/ 0 w 3087"/>
                  <a:gd name="T3" fmla="*/ 1677 h 1678"/>
                  <a:gd name="T4" fmla="*/ 3086 w 3087"/>
                  <a:gd name="T5" fmla="*/ 689 h 1678"/>
                  <a:gd name="T6" fmla="*/ 2247 w 3087"/>
                  <a:gd name="T7" fmla="*/ 0 h 1678"/>
                  <a:gd name="T8" fmla="*/ 0 w 3087"/>
                  <a:gd name="T9" fmla="*/ 988 h 1678"/>
                  <a:gd name="T10" fmla="*/ 0 w 3087"/>
                  <a:gd name="T11" fmla="*/ 1677 h 1678"/>
                </a:gdLst>
                <a:ahLst/>
                <a:cxnLst>
                  <a:cxn ang="0">
                    <a:pos x="T0" y="T1"/>
                  </a:cxn>
                  <a:cxn ang="0">
                    <a:pos x="T2" y="T3"/>
                  </a:cxn>
                  <a:cxn ang="0">
                    <a:pos x="T4" y="T5"/>
                  </a:cxn>
                  <a:cxn ang="0">
                    <a:pos x="T6" y="T7"/>
                  </a:cxn>
                  <a:cxn ang="0">
                    <a:pos x="T8" y="T9"/>
                  </a:cxn>
                  <a:cxn ang="0">
                    <a:pos x="T10" y="T11"/>
                  </a:cxn>
                </a:cxnLst>
                <a:rect l="0" t="0" r="r" b="b"/>
                <a:pathLst>
                  <a:path w="3087" h="1678">
                    <a:moveTo>
                      <a:pt x="0" y="1677"/>
                    </a:moveTo>
                    <a:lnTo>
                      <a:pt x="0" y="1677"/>
                    </a:lnTo>
                    <a:cubicBezTo>
                      <a:pt x="0" y="1677"/>
                      <a:pt x="959" y="809"/>
                      <a:pt x="3086" y="689"/>
                    </a:cubicBezTo>
                    <a:cubicBezTo>
                      <a:pt x="3086" y="689"/>
                      <a:pt x="2636" y="269"/>
                      <a:pt x="2247" y="0"/>
                    </a:cubicBezTo>
                    <a:cubicBezTo>
                      <a:pt x="1707" y="30"/>
                      <a:pt x="570" y="210"/>
                      <a:pt x="0" y="988"/>
                    </a:cubicBezTo>
                    <a:lnTo>
                      <a:pt x="0" y="1677"/>
                    </a:lnTo>
                  </a:path>
                </a:pathLst>
              </a:custGeom>
              <a:gradFill>
                <a:gsLst>
                  <a:gs pos="22000">
                    <a:schemeClr val="bg1"/>
                  </a:gs>
                  <a:gs pos="74000">
                    <a:schemeClr val="bg1">
                      <a:lumMod val="85000"/>
                    </a:schemeClr>
                  </a:gs>
                  <a:gs pos="83000">
                    <a:schemeClr val="bg1">
                      <a:lumMod val="75000"/>
                    </a:schemeClr>
                  </a:gs>
                  <a:gs pos="100000">
                    <a:schemeClr val="bg1">
                      <a:lumMod val="50000"/>
                    </a:schemeClr>
                  </a:gs>
                </a:gsLst>
                <a:lin ang="5400000" scaled="1"/>
              </a:gradFill>
              <a:ln>
                <a:noFill/>
              </a:ln>
              <a:effectLst>
                <a:outerShdw blurRad="50800" dist="38100" dir="2700000" algn="tl" rotWithShape="0">
                  <a:prstClr val="black">
                    <a:alpha val="40000"/>
                  </a:prstClr>
                </a:outerShdw>
              </a:effectLst>
            </p:spPr>
            <p:txBody>
              <a:bodyPr wrap="none" anchor="ct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30" name="Freeform 29"/>
            <p:cNvSpPr>
              <a:spLocks noChangeArrowheads="1"/>
            </p:cNvSpPr>
            <p:nvPr/>
          </p:nvSpPr>
          <p:spPr bwMode="auto">
            <a:xfrm>
              <a:off x="1669075" y="3965239"/>
              <a:ext cx="5392000" cy="420070"/>
            </a:xfrm>
            <a:custGeom>
              <a:avLst/>
              <a:gdLst>
                <a:gd name="T0" fmla="*/ 3684 w 7249"/>
                <a:gd name="T1" fmla="*/ 450 h 571"/>
                <a:gd name="T2" fmla="*/ 3684 w 7249"/>
                <a:gd name="T3" fmla="*/ 450 h 571"/>
                <a:gd name="T4" fmla="*/ 3684 w 7249"/>
                <a:gd name="T5" fmla="*/ 0 h 571"/>
                <a:gd name="T6" fmla="*/ 3595 w 7249"/>
                <a:gd name="T7" fmla="*/ 0 h 571"/>
                <a:gd name="T8" fmla="*/ 3595 w 7249"/>
                <a:gd name="T9" fmla="*/ 450 h 571"/>
                <a:gd name="T10" fmla="*/ 0 w 7249"/>
                <a:gd name="T11" fmla="*/ 450 h 571"/>
                <a:gd name="T12" fmla="*/ 0 w 7249"/>
                <a:gd name="T13" fmla="*/ 570 h 571"/>
                <a:gd name="T14" fmla="*/ 3595 w 7249"/>
                <a:gd name="T15" fmla="*/ 570 h 571"/>
                <a:gd name="T16" fmla="*/ 3624 w 7249"/>
                <a:gd name="T17" fmla="*/ 540 h 571"/>
                <a:gd name="T18" fmla="*/ 3654 w 7249"/>
                <a:gd name="T19" fmla="*/ 570 h 571"/>
                <a:gd name="T20" fmla="*/ 7248 w 7249"/>
                <a:gd name="T21" fmla="*/ 570 h 571"/>
                <a:gd name="T22" fmla="*/ 7248 w 7249"/>
                <a:gd name="T23" fmla="*/ 450 h 571"/>
                <a:gd name="T24" fmla="*/ 3684 w 7249"/>
                <a:gd name="T25" fmla="*/ 45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49" h="571">
                  <a:moveTo>
                    <a:pt x="3684" y="450"/>
                  </a:moveTo>
                  <a:lnTo>
                    <a:pt x="3684" y="450"/>
                  </a:lnTo>
                  <a:cubicBezTo>
                    <a:pt x="3684" y="0"/>
                    <a:pt x="3684" y="0"/>
                    <a:pt x="3684" y="0"/>
                  </a:cubicBezTo>
                  <a:cubicBezTo>
                    <a:pt x="3595" y="0"/>
                    <a:pt x="3595" y="0"/>
                    <a:pt x="3595" y="0"/>
                  </a:cubicBezTo>
                  <a:cubicBezTo>
                    <a:pt x="3595" y="450"/>
                    <a:pt x="3595" y="450"/>
                    <a:pt x="3595" y="450"/>
                  </a:cubicBezTo>
                  <a:cubicBezTo>
                    <a:pt x="0" y="450"/>
                    <a:pt x="0" y="450"/>
                    <a:pt x="0" y="450"/>
                  </a:cubicBezTo>
                  <a:cubicBezTo>
                    <a:pt x="0" y="570"/>
                    <a:pt x="0" y="570"/>
                    <a:pt x="0" y="570"/>
                  </a:cubicBezTo>
                  <a:cubicBezTo>
                    <a:pt x="3595" y="570"/>
                    <a:pt x="3595" y="570"/>
                    <a:pt x="3595" y="570"/>
                  </a:cubicBezTo>
                  <a:cubicBezTo>
                    <a:pt x="3595" y="570"/>
                    <a:pt x="3595" y="540"/>
                    <a:pt x="3624" y="540"/>
                  </a:cubicBezTo>
                  <a:cubicBezTo>
                    <a:pt x="3654" y="540"/>
                    <a:pt x="3654" y="570"/>
                    <a:pt x="3654" y="570"/>
                  </a:cubicBezTo>
                  <a:cubicBezTo>
                    <a:pt x="7248" y="570"/>
                    <a:pt x="7248" y="570"/>
                    <a:pt x="7248" y="570"/>
                  </a:cubicBezTo>
                  <a:cubicBezTo>
                    <a:pt x="7248" y="450"/>
                    <a:pt x="7248" y="450"/>
                    <a:pt x="7248" y="450"/>
                  </a:cubicBezTo>
                  <a:lnTo>
                    <a:pt x="3684" y="450"/>
                  </a:lnTo>
                </a:path>
              </a:pathLst>
            </a:custGeom>
            <a:gradFill flip="none" rotWithShape="1">
              <a:gsLst>
                <a:gs pos="0">
                  <a:schemeClr val="accent1">
                    <a:lumMod val="67000"/>
                  </a:schemeClr>
                </a:gs>
                <a:gs pos="48000">
                  <a:schemeClr val="accent1">
                    <a:lumMod val="97000"/>
                    <a:lumOff val="3000"/>
                  </a:schemeClr>
                </a:gs>
                <a:gs pos="100000">
                  <a:schemeClr val="accent1">
                    <a:lumMod val="75000"/>
                  </a:schemeClr>
                </a:gs>
              </a:gsLst>
              <a:lin ang="16200000" scaled="1"/>
              <a:tileRect/>
            </a:gradFill>
            <a:ln>
              <a:noFill/>
            </a:ln>
            <a:effectLst>
              <a:outerShdw blurRad="50800" dist="38100" dir="2700000" algn="tl" rotWithShape="0">
                <a:prstClr val="black">
                  <a:alpha val="40000"/>
                </a:prstClr>
              </a:outerShdw>
            </a:effectLst>
          </p:spPr>
          <p:txBody>
            <a:bodyPr wrap="none" anchor="ct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46" name="Group 45">
            <a:extLst>
              <a:ext uri="{FF2B5EF4-FFF2-40B4-BE49-F238E27FC236}">
                <a16:creationId xmlns:a16="http://schemas.microsoft.com/office/drawing/2014/main" id="{82489159-4314-4CD9-97C0-EE53A0022E30}"/>
              </a:ext>
            </a:extLst>
          </p:cNvPr>
          <p:cNvGrpSpPr/>
          <p:nvPr/>
        </p:nvGrpSpPr>
        <p:grpSpPr>
          <a:xfrm>
            <a:off x="3984506" y="1170391"/>
            <a:ext cx="3405351" cy="2397645"/>
            <a:chOff x="2961398" y="1170391"/>
            <a:chExt cx="3405351" cy="2397645"/>
          </a:xfrm>
        </p:grpSpPr>
        <p:sp>
          <p:nvSpPr>
            <p:cNvPr id="12" name="Line 54"/>
            <p:cNvSpPr>
              <a:spLocks noChangeShapeType="1"/>
            </p:cNvSpPr>
            <p:nvPr/>
          </p:nvSpPr>
          <p:spPr bwMode="auto">
            <a:xfrm>
              <a:off x="5021486" y="2287307"/>
              <a:ext cx="1345263" cy="0"/>
            </a:xfrm>
            <a:prstGeom prst="line">
              <a:avLst/>
            </a:prstGeom>
            <a:noFill/>
            <a:ln w="34925"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ormAutofit fontScale="25000" lnSpcReduction="20000"/>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Line 55"/>
            <p:cNvSpPr>
              <a:spLocks noChangeShapeType="1"/>
            </p:cNvSpPr>
            <p:nvPr/>
          </p:nvSpPr>
          <p:spPr bwMode="auto">
            <a:xfrm>
              <a:off x="2961398" y="2287307"/>
              <a:ext cx="1345263" cy="0"/>
            </a:xfrm>
            <a:prstGeom prst="line">
              <a:avLst/>
            </a:prstGeom>
            <a:noFill/>
            <a:ln w="34925"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ormAutofit fontScale="25000" lnSpcReduction="20000"/>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Line 56"/>
            <p:cNvSpPr>
              <a:spLocks noChangeShapeType="1"/>
            </p:cNvSpPr>
            <p:nvPr/>
          </p:nvSpPr>
          <p:spPr bwMode="auto">
            <a:xfrm flipV="1">
              <a:off x="4683929" y="1170391"/>
              <a:ext cx="0" cy="2397645"/>
            </a:xfrm>
            <a:prstGeom prst="line">
              <a:avLst/>
            </a:prstGeom>
            <a:noFill/>
            <a:ln w="34925"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ormAutofit fontScale="25000" lnSpcReduction="20000"/>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Freeform 14"/>
            <p:cNvSpPr>
              <a:spLocks noChangeArrowheads="1"/>
            </p:cNvSpPr>
            <p:nvPr/>
          </p:nvSpPr>
          <p:spPr bwMode="auto">
            <a:xfrm>
              <a:off x="4649181" y="1810757"/>
              <a:ext cx="938209" cy="972958"/>
            </a:xfrm>
            <a:custGeom>
              <a:avLst/>
              <a:gdLst>
                <a:gd name="T0" fmla="*/ 779 w 840"/>
                <a:gd name="T1" fmla="*/ 0 h 869"/>
                <a:gd name="T2" fmla="*/ 0 w 840"/>
                <a:gd name="T3" fmla="*/ 420 h 869"/>
                <a:gd name="T4" fmla="*/ 839 w 840"/>
                <a:gd name="T5" fmla="*/ 868 h 869"/>
              </a:gdLst>
              <a:ahLst/>
              <a:cxnLst>
                <a:cxn ang="0">
                  <a:pos x="T0" y="T1"/>
                </a:cxn>
                <a:cxn ang="0">
                  <a:pos x="T2" y="T3"/>
                </a:cxn>
                <a:cxn ang="0">
                  <a:pos x="T4" y="T5"/>
                </a:cxn>
              </a:cxnLst>
              <a:rect l="0" t="0" r="r" b="b"/>
              <a:pathLst>
                <a:path w="840" h="869">
                  <a:moveTo>
                    <a:pt x="779" y="0"/>
                  </a:moveTo>
                  <a:lnTo>
                    <a:pt x="0" y="420"/>
                  </a:lnTo>
                  <a:lnTo>
                    <a:pt x="839" y="868"/>
                  </a:lnTo>
                </a:path>
              </a:pathLst>
            </a:custGeom>
            <a:noFill/>
            <a:ln w="34925"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Freeform 15"/>
            <p:cNvSpPr>
              <a:spLocks noChangeArrowheads="1"/>
            </p:cNvSpPr>
            <p:nvPr/>
          </p:nvSpPr>
          <p:spPr bwMode="auto">
            <a:xfrm>
              <a:off x="3775504" y="1810757"/>
              <a:ext cx="972958" cy="972958"/>
            </a:xfrm>
            <a:custGeom>
              <a:avLst/>
              <a:gdLst>
                <a:gd name="T0" fmla="*/ 90 w 870"/>
                <a:gd name="T1" fmla="*/ 0 h 869"/>
                <a:gd name="T2" fmla="*/ 869 w 870"/>
                <a:gd name="T3" fmla="*/ 420 h 869"/>
                <a:gd name="T4" fmla="*/ 0 w 870"/>
                <a:gd name="T5" fmla="*/ 868 h 869"/>
              </a:gdLst>
              <a:ahLst/>
              <a:cxnLst>
                <a:cxn ang="0">
                  <a:pos x="T0" y="T1"/>
                </a:cxn>
                <a:cxn ang="0">
                  <a:pos x="T2" y="T3"/>
                </a:cxn>
                <a:cxn ang="0">
                  <a:pos x="T4" y="T5"/>
                </a:cxn>
              </a:cxnLst>
              <a:rect l="0" t="0" r="r" b="b"/>
              <a:pathLst>
                <a:path w="870" h="869">
                  <a:moveTo>
                    <a:pt x="90" y="0"/>
                  </a:moveTo>
                  <a:lnTo>
                    <a:pt x="869" y="420"/>
                  </a:lnTo>
                  <a:lnTo>
                    <a:pt x="0" y="868"/>
                  </a:lnTo>
                </a:path>
              </a:pathLst>
            </a:custGeom>
            <a:noFill/>
            <a:ln w="34925"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42" name="TextBox 41"/>
          <p:cNvSpPr txBox="1"/>
          <p:nvPr/>
        </p:nvSpPr>
        <p:spPr>
          <a:xfrm>
            <a:off x="371833" y="271387"/>
            <a:ext cx="5850951" cy="477054"/>
          </a:xfrm>
          <a:prstGeom prst="rect">
            <a:avLst/>
          </a:prstGeom>
          <a:noFill/>
        </p:spPr>
        <p:txBody>
          <a:bodyPr wrap="square" rtlCol="0">
            <a:normAutofit fontScale="55000" lnSpcReduction="20000"/>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srgbClr val="00A6DB"/>
                </a:solidFill>
                <a:effectLst/>
                <a:uLnTx/>
                <a:uFillTx/>
                <a:latin typeface="Calibri" panose="020F0502020204030204"/>
                <a:ea typeface="+mn-ea"/>
                <a:cs typeface="+mn-cs"/>
              </a:rPr>
              <a:t>Week TWO </a:t>
            </a:r>
            <a:r>
              <a:rPr kumimoji="0" lang="en-US" sz="2500" b="0" i="0" u="none" strike="noStrike" kern="1200" cap="none" spc="0" normalizeH="0" baseline="0" noProof="0" dirty="0">
                <a:ln>
                  <a:noFill/>
                </a:ln>
                <a:solidFill>
                  <a:srgbClr val="00A6DB"/>
                </a:solidFill>
                <a:effectLst/>
                <a:uLnTx/>
                <a:uFillTx/>
                <a:latin typeface="Calibri" panose="020F0502020204030204"/>
                <a:ea typeface="+mn-ea"/>
                <a:cs typeface="+mn-cs"/>
              </a:rPr>
              <a:t>– </a:t>
            </a:r>
            <a:r>
              <a:rPr kumimoji="0" lang="en-US" sz="2200" b="0" i="1" u="none" strike="noStrike" kern="1200" cap="none" spc="0" normalizeH="0" baseline="0" noProof="0" dirty="0">
                <a:ln>
                  <a:noFill/>
                </a:ln>
                <a:solidFill>
                  <a:srgbClr val="00A6DB"/>
                </a:solidFill>
                <a:effectLst/>
                <a:uLnTx/>
                <a:uFillTx/>
                <a:latin typeface="Calibri" panose="020F0502020204030204"/>
                <a:ea typeface="+mn-ea"/>
                <a:cs typeface="+mn-cs"/>
              </a:rPr>
              <a:t>YAH 5/3/20</a:t>
            </a:r>
          </a:p>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C00000"/>
                </a:solidFill>
                <a:effectLst/>
                <a:uLnTx/>
                <a:uFillTx/>
                <a:latin typeface="Calibri" panose="020F0502020204030204"/>
                <a:ea typeface="+mn-ea"/>
                <a:cs typeface="+mn-cs"/>
              </a:rPr>
              <a:t>Our Chapter Breakout – We left off around point F.</a:t>
            </a:r>
          </a:p>
        </p:txBody>
      </p:sp>
      <p:sp>
        <p:nvSpPr>
          <p:cNvPr id="43" name="TextBox 42"/>
          <p:cNvSpPr txBox="1"/>
          <p:nvPr/>
        </p:nvSpPr>
        <p:spPr>
          <a:xfrm>
            <a:off x="390502" y="673921"/>
            <a:ext cx="4663241" cy="338554"/>
          </a:xfrm>
          <a:prstGeom prst="rect">
            <a:avLst/>
          </a:prstGeom>
          <a:noFill/>
        </p:spPr>
        <p:txBody>
          <a:bodyPr wrap="square" rtlCol="0">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A6DB">
                    <a:lumMod val="50000"/>
                  </a:srgbClr>
                </a:solidFill>
                <a:effectLst/>
                <a:uLnTx/>
                <a:uFillTx/>
                <a:latin typeface="Calibri" panose="020F0502020204030204"/>
                <a:ea typeface="+mn-ea"/>
                <a:cs typeface="+mn-cs"/>
              </a:rPr>
              <a:t>Verses 1-25</a:t>
            </a:r>
          </a:p>
        </p:txBody>
      </p:sp>
      <p:grpSp>
        <p:nvGrpSpPr>
          <p:cNvPr id="6" name="Group 5">
            <a:extLst>
              <a:ext uri="{FF2B5EF4-FFF2-40B4-BE49-F238E27FC236}">
                <a16:creationId xmlns:a16="http://schemas.microsoft.com/office/drawing/2014/main" id="{A700F12A-9ED2-45BF-9BE9-C35B5C923435}"/>
              </a:ext>
            </a:extLst>
          </p:cNvPr>
          <p:cNvGrpSpPr/>
          <p:nvPr/>
        </p:nvGrpSpPr>
        <p:grpSpPr>
          <a:xfrm>
            <a:off x="5235452" y="564775"/>
            <a:ext cx="938209" cy="838927"/>
            <a:chOff x="4212344" y="564775"/>
            <a:chExt cx="938209" cy="838927"/>
          </a:xfrm>
        </p:grpSpPr>
        <p:sp>
          <p:nvSpPr>
            <p:cNvPr id="20" name="Freeform 19"/>
            <p:cNvSpPr>
              <a:spLocks noChangeArrowheads="1"/>
            </p:cNvSpPr>
            <p:nvPr/>
          </p:nvSpPr>
          <p:spPr bwMode="auto">
            <a:xfrm>
              <a:off x="4212344" y="564775"/>
              <a:ext cx="938209" cy="838927"/>
            </a:xfrm>
            <a:custGeom>
              <a:avLst/>
              <a:gdLst>
                <a:gd name="T0" fmla="*/ 629 w 840"/>
                <a:gd name="T1" fmla="*/ 0 h 750"/>
                <a:gd name="T2" fmla="*/ 209 w 840"/>
                <a:gd name="T3" fmla="*/ 0 h 750"/>
                <a:gd name="T4" fmla="*/ 0 w 840"/>
                <a:gd name="T5" fmla="*/ 389 h 750"/>
                <a:gd name="T6" fmla="*/ 209 w 840"/>
                <a:gd name="T7" fmla="*/ 749 h 750"/>
                <a:gd name="T8" fmla="*/ 629 w 840"/>
                <a:gd name="T9" fmla="*/ 749 h 750"/>
                <a:gd name="T10" fmla="*/ 839 w 840"/>
                <a:gd name="T11" fmla="*/ 389 h 750"/>
                <a:gd name="T12" fmla="*/ 629 w 840"/>
                <a:gd name="T13" fmla="*/ 0 h 750"/>
              </a:gdLst>
              <a:ahLst/>
              <a:cxnLst>
                <a:cxn ang="0">
                  <a:pos x="T0" y="T1"/>
                </a:cxn>
                <a:cxn ang="0">
                  <a:pos x="T2" y="T3"/>
                </a:cxn>
                <a:cxn ang="0">
                  <a:pos x="T4" y="T5"/>
                </a:cxn>
                <a:cxn ang="0">
                  <a:pos x="T6" y="T7"/>
                </a:cxn>
                <a:cxn ang="0">
                  <a:pos x="T8" y="T9"/>
                </a:cxn>
                <a:cxn ang="0">
                  <a:pos x="T10" y="T11"/>
                </a:cxn>
                <a:cxn ang="0">
                  <a:pos x="T12" y="T13"/>
                </a:cxn>
              </a:cxnLst>
              <a:rect l="0" t="0" r="r" b="b"/>
              <a:pathLst>
                <a:path w="840" h="750">
                  <a:moveTo>
                    <a:pt x="629" y="0"/>
                  </a:moveTo>
                  <a:lnTo>
                    <a:pt x="209" y="0"/>
                  </a:lnTo>
                  <a:lnTo>
                    <a:pt x="0" y="389"/>
                  </a:lnTo>
                  <a:lnTo>
                    <a:pt x="209" y="749"/>
                  </a:lnTo>
                  <a:lnTo>
                    <a:pt x="629" y="749"/>
                  </a:lnTo>
                  <a:lnTo>
                    <a:pt x="839" y="389"/>
                  </a:lnTo>
                  <a:lnTo>
                    <a:pt x="629" y="0"/>
                  </a:lnTo>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p:cNvSpPr/>
            <p:nvPr/>
          </p:nvSpPr>
          <p:spPr>
            <a:xfrm>
              <a:off x="4296277" y="636702"/>
              <a:ext cx="805091" cy="723275"/>
            </a:xfrm>
            <a:prstGeom prst="rect">
              <a:avLst/>
            </a:prstGeom>
          </p:spPr>
          <p:txBody>
            <a:bodyPr wrap="square">
              <a:norm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E7E6E6">
                      <a:lumMod val="10000"/>
                    </a:srgbClr>
                  </a:solidFill>
                  <a:effectLst/>
                  <a:uLnTx/>
                  <a:uFillTx/>
                  <a:latin typeface="Calibri" panose="020F0502020204030204"/>
                  <a:ea typeface="+mn-ea"/>
                  <a:cs typeface="+mn-cs"/>
                </a:rPr>
                <a:t>A</a:t>
              </a:r>
            </a:p>
          </p:txBody>
        </p:sp>
      </p:grpSp>
      <p:grpSp>
        <p:nvGrpSpPr>
          <p:cNvPr id="3" name="Group 2">
            <a:extLst>
              <a:ext uri="{FF2B5EF4-FFF2-40B4-BE49-F238E27FC236}">
                <a16:creationId xmlns:a16="http://schemas.microsoft.com/office/drawing/2014/main" id="{D70640D5-2F52-4B20-BF20-15F9498C29FF}"/>
              </a:ext>
            </a:extLst>
          </p:cNvPr>
          <p:cNvGrpSpPr/>
          <p:nvPr/>
        </p:nvGrpSpPr>
        <p:grpSpPr>
          <a:xfrm>
            <a:off x="5235452" y="1845505"/>
            <a:ext cx="938209" cy="838927"/>
            <a:chOff x="4212344" y="1845505"/>
            <a:chExt cx="938209" cy="838927"/>
          </a:xfrm>
        </p:grpSpPr>
        <p:sp>
          <p:nvSpPr>
            <p:cNvPr id="18" name="Freeform 17"/>
            <p:cNvSpPr>
              <a:spLocks noChangeArrowheads="1"/>
            </p:cNvSpPr>
            <p:nvPr/>
          </p:nvSpPr>
          <p:spPr bwMode="auto">
            <a:xfrm>
              <a:off x="4212344" y="1845505"/>
              <a:ext cx="938209" cy="838927"/>
            </a:xfrm>
            <a:custGeom>
              <a:avLst/>
              <a:gdLst>
                <a:gd name="T0" fmla="*/ 629 w 840"/>
                <a:gd name="T1" fmla="*/ 0 h 750"/>
                <a:gd name="T2" fmla="*/ 209 w 840"/>
                <a:gd name="T3" fmla="*/ 0 h 750"/>
                <a:gd name="T4" fmla="*/ 0 w 840"/>
                <a:gd name="T5" fmla="*/ 390 h 750"/>
                <a:gd name="T6" fmla="*/ 209 w 840"/>
                <a:gd name="T7" fmla="*/ 749 h 750"/>
                <a:gd name="T8" fmla="*/ 629 w 840"/>
                <a:gd name="T9" fmla="*/ 749 h 750"/>
                <a:gd name="T10" fmla="*/ 839 w 840"/>
                <a:gd name="T11" fmla="*/ 390 h 750"/>
                <a:gd name="T12" fmla="*/ 629 w 840"/>
                <a:gd name="T13" fmla="*/ 0 h 750"/>
              </a:gdLst>
              <a:ahLst/>
              <a:cxnLst>
                <a:cxn ang="0">
                  <a:pos x="T0" y="T1"/>
                </a:cxn>
                <a:cxn ang="0">
                  <a:pos x="T2" y="T3"/>
                </a:cxn>
                <a:cxn ang="0">
                  <a:pos x="T4" y="T5"/>
                </a:cxn>
                <a:cxn ang="0">
                  <a:pos x="T6" y="T7"/>
                </a:cxn>
                <a:cxn ang="0">
                  <a:pos x="T8" y="T9"/>
                </a:cxn>
                <a:cxn ang="0">
                  <a:pos x="T10" y="T11"/>
                </a:cxn>
                <a:cxn ang="0">
                  <a:pos x="T12" y="T13"/>
                </a:cxn>
              </a:cxnLst>
              <a:rect l="0" t="0" r="r" b="b"/>
              <a:pathLst>
                <a:path w="840" h="750">
                  <a:moveTo>
                    <a:pt x="629" y="0"/>
                  </a:moveTo>
                  <a:lnTo>
                    <a:pt x="209" y="0"/>
                  </a:lnTo>
                  <a:lnTo>
                    <a:pt x="0" y="390"/>
                  </a:lnTo>
                  <a:lnTo>
                    <a:pt x="209" y="749"/>
                  </a:lnTo>
                  <a:lnTo>
                    <a:pt x="629" y="749"/>
                  </a:lnTo>
                  <a:lnTo>
                    <a:pt x="839" y="390"/>
                  </a:lnTo>
                  <a:lnTo>
                    <a:pt x="629" y="0"/>
                  </a:lnTo>
                </a:path>
              </a:pathLst>
            </a:cu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0" name="Rectangle 39"/>
            <p:cNvSpPr/>
            <p:nvPr/>
          </p:nvSpPr>
          <p:spPr>
            <a:xfrm>
              <a:off x="4296277" y="1906554"/>
              <a:ext cx="805091" cy="723275"/>
            </a:xfrm>
            <a:prstGeom prst="rect">
              <a:avLst/>
            </a:prstGeom>
          </p:spPr>
          <p:txBody>
            <a:bodyPr wrap="square">
              <a:norm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E7E6E6">
                      <a:lumMod val="10000"/>
                    </a:srgbClr>
                  </a:solidFill>
                  <a:effectLst/>
                  <a:uLnTx/>
                  <a:uFillTx/>
                  <a:latin typeface="Calibri" panose="020F0502020204030204"/>
                  <a:ea typeface="+mn-ea"/>
                  <a:cs typeface="+mn-cs"/>
                </a:rPr>
                <a:t>I</a:t>
              </a:r>
            </a:p>
          </p:txBody>
        </p:sp>
      </p:grpSp>
      <p:grpSp>
        <p:nvGrpSpPr>
          <p:cNvPr id="8" name="Group 7">
            <a:extLst>
              <a:ext uri="{FF2B5EF4-FFF2-40B4-BE49-F238E27FC236}">
                <a16:creationId xmlns:a16="http://schemas.microsoft.com/office/drawing/2014/main" id="{1B4B5C86-4059-455D-B750-6631A643FE38}"/>
              </a:ext>
            </a:extLst>
          </p:cNvPr>
          <p:cNvGrpSpPr/>
          <p:nvPr/>
        </p:nvGrpSpPr>
        <p:grpSpPr>
          <a:xfrm>
            <a:off x="5235452" y="3126236"/>
            <a:ext cx="938209" cy="838927"/>
            <a:chOff x="4212344" y="3126236"/>
            <a:chExt cx="938209" cy="838927"/>
          </a:xfrm>
        </p:grpSpPr>
        <p:sp>
          <p:nvSpPr>
            <p:cNvPr id="17" name="Freeform 16"/>
            <p:cNvSpPr>
              <a:spLocks noChangeArrowheads="1"/>
            </p:cNvSpPr>
            <p:nvPr/>
          </p:nvSpPr>
          <p:spPr bwMode="auto">
            <a:xfrm>
              <a:off x="4212344" y="3126236"/>
              <a:ext cx="938209" cy="838927"/>
            </a:xfrm>
            <a:custGeom>
              <a:avLst/>
              <a:gdLst>
                <a:gd name="T0" fmla="*/ 629 w 840"/>
                <a:gd name="T1" fmla="*/ 0 h 750"/>
                <a:gd name="T2" fmla="*/ 209 w 840"/>
                <a:gd name="T3" fmla="*/ 0 h 750"/>
                <a:gd name="T4" fmla="*/ 0 w 840"/>
                <a:gd name="T5" fmla="*/ 360 h 750"/>
                <a:gd name="T6" fmla="*/ 209 w 840"/>
                <a:gd name="T7" fmla="*/ 749 h 750"/>
                <a:gd name="T8" fmla="*/ 629 w 840"/>
                <a:gd name="T9" fmla="*/ 749 h 750"/>
                <a:gd name="T10" fmla="*/ 839 w 840"/>
                <a:gd name="T11" fmla="*/ 360 h 750"/>
                <a:gd name="T12" fmla="*/ 629 w 840"/>
                <a:gd name="T13" fmla="*/ 0 h 750"/>
              </a:gdLst>
              <a:ahLst/>
              <a:cxnLst>
                <a:cxn ang="0">
                  <a:pos x="T0" y="T1"/>
                </a:cxn>
                <a:cxn ang="0">
                  <a:pos x="T2" y="T3"/>
                </a:cxn>
                <a:cxn ang="0">
                  <a:pos x="T4" y="T5"/>
                </a:cxn>
                <a:cxn ang="0">
                  <a:pos x="T6" y="T7"/>
                </a:cxn>
                <a:cxn ang="0">
                  <a:pos x="T8" y="T9"/>
                </a:cxn>
                <a:cxn ang="0">
                  <a:pos x="T10" y="T11"/>
                </a:cxn>
                <a:cxn ang="0">
                  <a:pos x="T12" y="T13"/>
                </a:cxn>
              </a:cxnLst>
              <a:rect l="0" t="0" r="r" b="b"/>
              <a:pathLst>
                <a:path w="840" h="750">
                  <a:moveTo>
                    <a:pt x="629" y="0"/>
                  </a:moveTo>
                  <a:lnTo>
                    <a:pt x="209" y="0"/>
                  </a:lnTo>
                  <a:lnTo>
                    <a:pt x="0" y="360"/>
                  </a:lnTo>
                  <a:lnTo>
                    <a:pt x="209" y="749"/>
                  </a:lnTo>
                  <a:lnTo>
                    <a:pt x="629" y="749"/>
                  </a:lnTo>
                  <a:lnTo>
                    <a:pt x="839" y="360"/>
                  </a:lnTo>
                  <a:lnTo>
                    <a:pt x="629" y="0"/>
                  </a:lnTo>
                </a:path>
              </a:pathLst>
            </a:cu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1" name="Rectangle 40"/>
            <p:cNvSpPr/>
            <p:nvPr/>
          </p:nvSpPr>
          <p:spPr>
            <a:xfrm>
              <a:off x="4296277" y="3198693"/>
              <a:ext cx="805091" cy="723275"/>
            </a:xfrm>
            <a:prstGeom prst="rect">
              <a:avLst/>
            </a:prstGeom>
          </p:spPr>
          <p:txBody>
            <a:bodyPr wrap="square">
              <a:norm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E7E6E6">
                    <a:lumMod val="10000"/>
                  </a:srgbClr>
                </a:solidFill>
                <a:effectLst/>
                <a:uLnTx/>
                <a:uFillTx/>
                <a:latin typeface="Calibri" panose="020F0502020204030204"/>
                <a:ea typeface="+mn-ea"/>
                <a:cs typeface="+mn-cs"/>
              </a:endParaRPr>
            </a:p>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E7E6E6">
                      <a:lumMod val="10000"/>
                    </a:srgbClr>
                  </a:solidFill>
                  <a:effectLst/>
                  <a:uLnTx/>
                  <a:uFillTx/>
                  <a:latin typeface="Calibri" panose="020F0502020204030204"/>
                  <a:ea typeface="+mn-ea"/>
                  <a:cs typeface="+mn-cs"/>
                </a:rPr>
                <a:t>E</a:t>
              </a:r>
            </a:p>
          </p:txBody>
        </p:sp>
      </p:grpSp>
      <p:grpSp>
        <p:nvGrpSpPr>
          <p:cNvPr id="11" name="Group 10">
            <a:extLst>
              <a:ext uri="{FF2B5EF4-FFF2-40B4-BE49-F238E27FC236}">
                <a16:creationId xmlns:a16="http://schemas.microsoft.com/office/drawing/2014/main" id="{8AA67226-BC41-433C-9C10-42CA03893B2B}"/>
              </a:ext>
            </a:extLst>
          </p:cNvPr>
          <p:cNvGrpSpPr/>
          <p:nvPr/>
        </p:nvGrpSpPr>
        <p:grpSpPr>
          <a:xfrm>
            <a:off x="6347403" y="2520618"/>
            <a:ext cx="972958" cy="804179"/>
            <a:chOff x="5324295" y="2520618"/>
            <a:chExt cx="972958" cy="804179"/>
          </a:xfrm>
        </p:grpSpPr>
        <p:sp>
          <p:nvSpPr>
            <p:cNvPr id="24" name="Freeform 23"/>
            <p:cNvSpPr>
              <a:spLocks noChangeArrowheads="1"/>
            </p:cNvSpPr>
            <p:nvPr/>
          </p:nvSpPr>
          <p:spPr bwMode="auto">
            <a:xfrm>
              <a:off x="5324295" y="2520618"/>
              <a:ext cx="972958" cy="804179"/>
            </a:xfrm>
            <a:custGeom>
              <a:avLst/>
              <a:gdLst>
                <a:gd name="T0" fmla="*/ 210 w 870"/>
                <a:gd name="T1" fmla="*/ 0 h 720"/>
                <a:gd name="T2" fmla="*/ 629 w 870"/>
                <a:gd name="T3" fmla="*/ 0 h 720"/>
                <a:gd name="T4" fmla="*/ 869 w 870"/>
                <a:gd name="T5" fmla="*/ 359 h 720"/>
                <a:gd name="T6" fmla="*/ 629 w 870"/>
                <a:gd name="T7" fmla="*/ 719 h 720"/>
                <a:gd name="T8" fmla="*/ 210 w 870"/>
                <a:gd name="T9" fmla="*/ 719 h 720"/>
                <a:gd name="T10" fmla="*/ 0 w 870"/>
                <a:gd name="T11" fmla="*/ 359 h 720"/>
                <a:gd name="T12" fmla="*/ 210 w 870"/>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870" h="720">
                  <a:moveTo>
                    <a:pt x="210" y="0"/>
                  </a:moveTo>
                  <a:lnTo>
                    <a:pt x="629" y="0"/>
                  </a:lnTo>
                  <a:lnTo>
                    <a:pt x="869" y="359"/>
                  </a:lnTo>
                  <a:lnTo>
                    <a:pt x="629" y="719"/>
                  </a:lnTo>
                  <a:lnTo>
                    <a:pt x="210" y="719"/>
                  </a:lnTo>
                  <a:lnTo>
                    <a:pt x="0" y="359"/>
                  </a:lnTo>
                  <a:lnTo>
                    <a:pt x="210" y="0"/>
                  </a:lnTo>
                </a:path>
              </a:pathLst>
            </a:cu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Rectangle 43"/>
            <p:cNvSpPr/>
            <p:nvPr/>
          </p:nvSpPr>
          <p:spPr>
            <a:xfrm>
              <a:off x="5417693" y="2587606"/>
              <a:ext cx="805091" cy="723275"/>
            </a:xfrm>
            <a:prstGeom prst="rect">
              <a:avLst/>
            </a:prstGeom>
          </p:spPr>
          <p:txBody>
            <a:bodyPr wrap="square">
              <a:norm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E7E6E6">
                      <a:lumMod val="10000"/>
                    </a:srgbClr>
                  </a:solidFill>
                  <a:effectLst/>
                  <a:uLnTx/>
                  <a:uFillTx/>
                  <a:latin typeface="Calibri" panose="020F0502020204030204"/>
                  <a:ea typeface="+mn-ea"/>
                  <a:cs typeface="+mn-cs"/>
                </a:rPr>
                <a:t>D</a:t>
              </a:r>
            </a:p>
          </p:txBody>
        </p:sp>
      </p:grpSp>
      <p:grpSp>
        <p:nvGrpSpPr>
          <p:cNvPr id="5" name="Group 4">
            <a:extLst>
              <a:ext uri="{FF2B5EF4-FFF2-40B4-BE49-F238E27FC236}">
                <a16:creationId xmlns:a16="http://schemas.microsoft.com/office/drawing/2014/main" id="{208535A2-9D8E-4C8F-82A8-079A47359B31}"/>
              </a:ext>
            </a:extLst>
          </p:cNvPr>
          <p:cNvGrpSpPr/>
          <p:nvPr/>
        </p:nvGrpSpPr>
        <p:grpSpPr>
          <a:xfrm>
            <a:off x="6347403" y="1239888"/>
            <a:ext cx="972958" cy="840647"/>
            <a:chOff x="5324295" y="1239888"/>
            <a:chExt cx="972958" cy="840647"/>
          </a:xfrm>
        </p:grpSpPr>
        <p:sp>
          <p:nvSpPr>
            <p:cNvPr id="25" name="Freeform 24"/>
            <p:cNvSpPr>
              <a:spLocks noChangeArrowheads="1"/>
            </p:cNvSpPr>
            <p:nvPr/>
          </p:nvSpPr>
          <p:spPr bwMode="auto">
            <a:xfrm>
              <a:off x="5324295" y="1239888"/>
              <a:ext cx="972958" cy="838927"/>
            </a:xfrm>
            <a:custGeom>
              <a:avLst/>
              <a:gdLst>
                <a:gd name="T0" fmla="*/ 210 w 870"/>
                <a:gd name="T1" fmla="*/ 0 h 750"/>
                <a:gd name="T2" fmla="*/ 629 w 870"/>
                <a:gd name="T3" fmla="*/ 0 h 750"/>
                <a:gd name="T4" fmla="*/ 869 w 870"/>
                <a:gd name="T5" fmla="*/ 360 h 750"/>
                <a:gd name="T6" fmla="*/ 629 w 870"/>
                <a:gd name="T7" fmla="*/ 749 h 750"/>
                <a:gd name="T8" fmla="*/ 210 w 870"/>
                <a:gd name="T9" fmla="*/ 749 h 750"/>
                <a:gd name="T10" fmla="*/ 0 w 870"/>
                <a:gd name="T11" fmla="*/ 360 h 750"/>
                <a:gd name="T12" fmla="*/ 210 w 870"/>
                <a:gd name="T13" fmla="*/ 0 h 750"/>
              </a:gdLst>
              <a:ahLst/>
              <a:cxnLst>
                <a:cxn ang="0">
                  <a:pos x="T0" y="T1"/>
                </a:cxn>
                <a:cxn ang="0">
                  <a:pos x="T2" y="T3"/>
                </a:cxn>
                <a:cxn ang="0">
                  <a:pos x="T4" y="T5"/>
                </a:cxn>
                <a:cxn ang="0">
                  <a:pos x="T6" y="T7"/>
                </a:cxn>
                <a:cxn ang="0">
                  <a:pos x="T8" y="T9"/>
                </a:cxn>
                <a:cxn ang="0">
                  <a:pos x="T10" y="T11"/>
                </a:cxn>
                <a:cxn ang="0">
                  <a:pos x="T12" y="T13"/>
                </a:cxn>
              </a:cxnLst>
              <a:rect l="0" t="0" r="r" b="b"/>
              <a:pathLst>
                <a:path w="870" h="750">
                  <a:moveTo>
                    <a:pt x="210" y="0"/>
                  </a:moveTo>
                  <a:lnTo>
                    <a:pt x="629" y="0"/>
                  </a:lnTo>
                  <a:lnTo>
                    <a:pt x="869" y="360"/>
                  </a:lnTo>
                  <a:lnTo>
                    <a:pt x="629" y="749"/>
                  </a:lnTo>
                  <a:lnTo>
                    <a:pt x="210" y="749"/>
                  </a:lnTo>
                  <a:lnTo>
                    <a:pt x="0" y="360"/>
                  </a:lnTo>
                  <a:lnTo>
                    <a:pt x="210" y="0"/>
                  </a:lnTo>
                </a:path>
              </a:pathLst>
            </a:cu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5" name="Rectangle 44"/>
            <p:cNvSpPr/>
            <p:nvPr/>
          </p:nvSpPr>
          <p:spPr>
            <a:xfrm>
              <a:off x="5417693" y="1357260"/>
              <a:ext cx="805091" cy="723275"/>
            </a:xfrm>
            <a:prstGeom prst="rect">
              <a:avLst/>
            </a:prstGeom>
          </p:spPr>
          <p:txBody>
            <a:bodyPr wrap="square">
              <a:norm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E7E6E6">
                      <a:lumMod val="10000"/>
                    </a:srgbClr>
                  </a:solidFill>
                  <a:effectLst/>
                  <a:uLnTx/>
                  <a:uFillTx/>
                  <a:latin typeface="Calibri" panose="020F0502020204030204"/>
                  <a:ea typeface="+mn-ea"/>
                  <a:cs typeface="+mn-cs"/>
                </a:rPr>
                <a:t>B</a:t>
              </a:r>
            </a:p>
          </p:txBody>
        </p:sp>
      </p:grpSp>
      <p:grpSp>
        <p:nvGrpSpPr>
          <p:cNvPr id="9" name="Group 8">
            <a:extLst>
              <a:ext uri="{FF2B5EF4-FFF2-40B4-BE49-F238E27FC236}">
                <a16:creationId xmlns:a16="http://schemas.microsoft.com/office/drawing/2014/main" id="{69D8A609-6481-45FC-88FD-CF0BDD585778}"/>
              </a:ext>
            </a:extLst>
          </p:cNvPr>
          <p:cNvGrpSpPr/>
          <p:nvPr/>
        </p:nvGrpSpPr>
        <p:grpSpPr>
          <a:xfrm>
            <a:off x="4123500" y="2520618"/>
            <a:ext cx="938209" cy="804179"/>
            <a:chOff x="3100392" y="2520618"/>
            <a:chExt cx="938209" cy="804179"/>
          </a:xfrm>
        </p:grpSpPr>
        <p:sp>
          <p:nvSpPr>
            <p:cNvPr id="21" name="Freeform 20"/>
            <p:cNvSpPr>
              <a:spLocks noChangeArrowheads="1"/>
            </p:cNvSpPr>
            <p:nvPr/>
          </p:nvSpPr>
          <p:spPr bwMode="auto">
            <a:xfrm>
              <a:off x="3100392" y="2520618"/>
              <a:ext cx="938209" cy="804179"/>
            </a:xfrm>
            <a:custGeom>
              <a:avLst/>
              <a:gdLst>
                <a:gd name="T0" fmla="*/ 630 w 840"/>
                <a:gd name="T1" fmla="*/ 0 h 720"/>
                <a:gd name="T2" fmla="*/ 210 w 840"/>
                <a:gd name="T3" fmla="*/ 0 h 720"/>
                <a:gd name="T4" fmla="*/ 0 w 840"/>
                <a:gd name="T5" fmla="*/ 359 h 720"/>
                <a:gd name="T6" fmla="*/ 210 w 840"/>
                <a:gd name="T7" fmla="*/ 719 h 720"/>
                <a:gd name="T8" fmla="*/ 630 w 840"/>
                <a:gd name="T9" fmla="*/ 719 h 720"/>
                <a:gd name="T10" fmla="*/ 839 w 840"/>
                <a:gd name="T11" fmla="*/ 359 h 720"/>
                <a:gd name="T12" fmla="*/ 630 w 840"/>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840" h="720">
                  <a:moveTo>
                    <a:pt x="630" y="0"/>
                  </a:moveTo>
                  <a:lnTo>
                    <a:pt x="210" y="0"/>
                  </a:lnTo>
                  <a:lnTo>
                    <a:pt x="0" y="359"/>
                  </a:lnTo>
                  <a:lnTo>
                    <a:pt x="210" y="719"/>
                  </a:lnTo>
                  <a:lnTo>
                    <a:pt x="630" y="719"/>
                  </a:lnTo>
                  <a:lnTo>
                    <a:pt x="839" y="359"/>
                  </a:lnTo>
                  <a:lnTo>
                    <a:pt x="630" y="0"/>
                  </a:lnTo>
                </a:path>
              </a:pathLst>
            </a:cu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3" name="Rectangle 62"/>
            <p:cNvSpPr/>
            <p:nvPr/>
          </p:nvSpPr>
          <p:spPr>
            <a:xfrm>
              <a:off x="3170865" y="2587606"/>
              <a:ext cx="805091" cy="723275"/>
            </a:xfrm>
            <a:prstGeom prst="rect">
              <a:avLst/>
            </a:prstGeom>
          </p:spPr>
          <p:txBody>
            <a:bodyPr wrap="square">
              <a:norm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E7E6E6">
                      <a:lumMod val="10000"/>
                    </a:srgbClr>
                  </a:solidFill>
                  <a:effectLst/>
                  <a:uLnTx/>
                  <a:uFillTx/>
                  <a:latin typeface="Calibri" panose="020F0502020204030204"/>
                  <a:ea typeface="+mn-ea"/>
                  <a:cs typeface="+mn-cs"/>
                </a:rPr>
                <a:t>F</a:t>
              </a:r>
            </a:p>
          </p:txBody>
        </p:sp>
      </p:grpSp>
      <p:grpSp>
        <p:nvGrpSpPr>
          <p:cNvPr id="7" name="Group 6">
            <a:extLst>
              <a:ext uri="{FF2B5EF4-FFF2-40B4-BE49-F238E27FC236}">
                <a16:creationId xmlns:a16="http://schemas.microsoft.com/office/drawing/2014/main" id="{AA6CEBC4-B490-4D7B-B258-01CEE28F0618}"/>
              </a:ext>
            </a:extLst>
          </p:cNvPr>
          <p:cNvGrpSpPr/>
          <p:nvPr/>
        </p:nvGrpSpPr>
        <p:grpSpPr>
          <a:xfrm>
            <a:off x="4123500" y="1239888"/>
            <a:ext cx="938209" cy="840647"/>
            <a:chOff x="3100392" y="1239888"/>
            <a:chExt cx="938209" cy="840647"/>
          </a:xfrm>
        </p:grpSpPr>
        <p:sp>
          <p:nvSpPr>
            <p:cNvPr id="22" name="Freeform 21"/>
            <p:cNvSpPr>
              <a:spLocks noChangeArrowheads="1"/>
            </p:cNvSpPr>
            <p:nvPr/>
          </p:nvSpPr>
          <p:spPr bwMode="auto">
            <a:xfrm>
              <a:off x="3100392" y="1239888"/>
              <a:ext cx="938209" cy="838927"/>
            </a:xfrm>
            <a:custGeom>
              <a:avLst/>
              <a:gdLst>
                <a:gd name="T0" fmla="*/ 630 w 840"/>
                <a:gd name="T1" fmla="*/ 0 h 750"/>
                <a:gd name="T2" fmla="*/ 210 w 840"/>
                <a:gd name="T3" fmla="*/ 0 h 750"/>
                <a:gd name="T4" fmla="*/ 0 w 840"/>
                <a:gd name="T5" fmla="*/ 360 h 750"/>
                <a:gd name="T6" fmla="*/ 210 w 840"/>
                <a:gd name="T7" fmla="*/ 749 h 750"/>
                <a:gd name="T8" fmla="*/ 630 w 840"/>
                <a:gd name="T9" fmla="*/ 749 h 750"/>
                <a:gd name="T10" fmla="*/ 839 w 840"/>
                <a:gd name="T11" fmla="*/ 360 h 750"/>
                <a:gd name="T12" fmla="*/ 630 w 840"/>
                <a:gd name="T13" fmla="*/ 0 h 750"/>
              </a:gdLst>
              <a:ahLst/>
              <a:cxnLst>
                <a:cxn ang="0">
                  <a:pos x="T0" y="T1"/>
                </a:cxn>
                <a:cxn ang="0">
                  <a:pos x="T2" y="T3"/>
                </a:cxn>
                <a:cxn ang="0">
                  <a:pos x="T4" y="T5"/>
                </a:cxn>
                <a:cxn ang="0">
                  <a:pos x="T6" y="T7"/>
                </a:cxn>
                <a:cxn ang="0">
                  <a:pos x="T8" y="T9"/>
                </a:cxn>
                <a:cxn ang="0">
                  <a:pos x="T10" y="T11"/>
                </a:cxn>
                <a:cxn ang="0">
                  <a:pos x="T12" y="T13"/>
                </a:cxn>
              </a:cxnLst>
              <a:rect l="0" t="0" r="r" b="b"/>
              <a:pathLst>
                <a:path w="840" h="750">
                  <a:moveTo>
                    <a:pt x="630" y="0"/>
                  </a:moveTo>
                  <a:lnTo>
                    <a:pt x="210" y="0"/>
                  </a:lnTo>
                  <a:lnTo>
                    <a:pt x="0" y="360"/>
                  </a:lnTo>
                  <a:lnTo>
                    <a:pt x="210" y="749"/>
                  </a:lnTo>
                  <a:lnTo>
                    <a:pt x="630" y="749"/>
                  </a:lnTo>
                  <a:lnTo>
                    <a:pt x="839" y="360"/>
                  </a:lnTo>
                  <a:lnTo>
                    <a:pt x="630" y="0"/>
                  </a:ln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4" name="Rectangle 63"/>
            <p:cNvSpPr/>
            <p:nvPr/>
          </p:nvSpPr>
          <p:spPr>
            <a:xfrm>
              <a:off x="3170865" y="1357260"/>
              <a:ext cx="805091" cy="723275"/>
            </a:xfrm>
            <a:prstGeom prst="rect">
              <a:avLst/>
            </a:prstGeom>
          </p:spPr>
          <p:txBody>
            <a:bodyPr wrap="square">
              <a:norm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E7E6E6">
                      <a:lumMod val="10000"/>
                    </a:srgbClr>
                  </a:solidFill>
                  <a:effectLst/>
                  <a:uLnTx/>
                  <a:uFillTx/>
                  <a:latin typeface="Calibri" panose="020F0502020204030204"/>
                  <a:ea typeface="+mn-ea"/>
                  <a:cs typeface="+mn-cs"/>
                </a:rPr>
                <a:t>H</a:t>
              </a:r>
            </a:p>
          </p:txBody>
        </p:sp>
      </p:grpSp>
      <p:grpSp>
        <p:nvGrpSpPr>
          <p:cNvPr id="4" name="Group 3">
            <a:extLst>
              <a:ext uri="{FF2B5EF4-FFF2-40B4-BE49-F238E27FC236}">
                <a16:creationId xmlns:a16="http://schemas.microsoft.com/office/drawing/2014/main" id="{0C411430-3AAF-430F-B1CF-A164801A033B}"/>
              </a:ext>
            </a:extLst>
          </p:cNvPr>
          <p:cNvGrpSpPr/>
          <p:nvPr/>
        </p:nvGrpSpPr>
        <p:grpSpPr>
          <a:xfrm>
            <a:off x="7360073" y="1845505"/>
            <a:ext cx="972958" cy="838927"/>
            <a:chOff x="6336965" y="1845505"/>
            <a:chExt cx="972958" cy="838927"/>
          </a:xfrm>
        </p:grpSpPr>
        <p:sp>
          <p:nvSpPr>
            <p:cNvPr id="23" name="Freeform 22"/>
            <p:cNvSpPr>
              <a:spLocks noChangeArrowheads="1"/>
            </p:cNvSpPr>
            <p:nvPr/>
          </p:nvSpPr>
          <p:spPr bwMode="auto">
            <a:xfrm>
              <a:off x="6336965" y="1845505"/>
              <a:ext cx="972958" cy="838927"/>
            </a:xfrm>
            <a:custGeom>
              <a:avLst/>
              <a:gdLst>
                <a:gd name="T0" fmla="*/ 209 w 870"/>
                <a:gd name="T1" fmla="*/ 0 h 750"/>
                <a:gd name="T2" fmla="*/ 629 w 870"/>
                <a:gd name="T3" fmla="*/ 0 h 750"/>
                <a:gd name="T4" fmla="*/ 869 w 870"/>
                <a:gd name="T5" fmla="*/ 390 h 750"/>
                <a:gd name="T6" fmla="*/ 629 w 870"/>
                <a:gd name="T7" fmla="*/ 749 h 750"/>
                <a:gd name="T8" fmla="*/ 209 w 870"/>
                <a:gd name="T9" fmla="*/ 749 h 750"/>
                <a:gd name="T10" fmla="*/ 0 w 870"/>
                <a:gd name="T11" fmla="*/ 390 h 750"/>
                <a:gd name="T12" fmla="*/ 209 w 870"/>
                <a:gd name="T13" fmla="*/ 0 h 750"/>
              </a:gdLst>
              <a:ahLst/>
              <a:cxnLst>
                <a:cxn ang="0">
                  <a:pos x="T0" y="T1"/>
                </a:cxn>
                <a:cxn ang="0">
                  <a:pos x="T2" y="T3"/>
                </a:cxn>
                <a:cxn ang="0">
                  <a:pos x="T4" y="T5"/>
                </a:cxn>
                <a:cxn ang="0">
                  <a:pos x="T6" y="T7"/>
                </a:cxn>
                <a:cxn ang="0">
                  <a:pos x="T8" y="T9"/>
                </a:cxn>
                <a:cxn ang="0">
                  <a:pos x="T10" y="T11"/>
                </a:cxn>
                <a:cxn ang="0">
                  <a:pos x="T12" y="T13"/>
                </a:cxn>
              </a:cxnLst>
              <a:rect l="0" t="0" r="r" b="b"/>
              <a:pathLst>
                <a:path w="870" h="750">
                  <a:moveTo>
                    <a:pt x="209" y="0"/>
                  </a:moveTo>
                  <a:lnTo>
                    <a:pt x="629" y="0"/>
                  </a:lnTo>
                  <a:lnTo>
                    <a:pt x="869" y="390"/>
                  </a:lnTo>
                  <a:lnTo>
                    <a:pt x="629" y="749"/>
                  </a:lnTo>
                  <a:lnTo>
                    <a:pt x="209" y="749"/>
                  </a:lnTo>
                  <a:lnTo>
                    <a:pt x="0" y="390"/>
                  </a:lnTo>
                  <a:lnTo>
                    <a:pt x="209" y="0"/>
                  </a:lnTo>
                </a:path>
              </a:pathLst>
            </a:custGeom>
            <a:gradFill flip="none" rotWithShape="1">
              <a:gsLst>
                <a:gs pos="0">
                  <a:schemeClr val="accent5">
                    <a:lumMod val="60000"/>
                    <a:lumOff val="40000"/>
                  </a:schemeClr>
                </a:gs>
                <a:gs pos="48000">
                  <a:schemeClr val="tx2">
                    <a:lumMod val="60000"/>
                    <a:lumOff val="40000"/>
                  </a:schemeClr>
                </a:gs>
                <a:gs pos="100000">
                  <a:schemeClr val="accent5">
                    <a:lumMod val="20000"/>
                    <a:lumOff val="80000"/>
                  </a:schemeClr>
                </a:gs>
              </a:gsLst>
              <a:lin ang="16200000" scaled="1"/>
              <a:tileRect/>
            </a:grad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5" name="Rectangle 64"/>
            <p:cNvSpPr/>
            <p:nvPr/>
          </p:nvSpPr>
          <p:spPr>
            <a:xfrm>
              <a:off x="6430818" y="1906554"/>
              <a:ext cx="805091" cy="723275"/>
            </a:xfrm>
            <a:prstGeom prst="rect">
              <a:avLst/>
            </a:prstGeom>
          </p:spPr>
          <p:txBody>
            <a:bodyPr wrap="square">
              <a:norm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E7E6E6">
                      <a:lumMod val="10000"/>
                    </a:srgbClr>
                  </a:solidFill>
                  <a:effectLst/>
                  <a:uLnTx/>
                  <a:uFillTx/>
                  <a:latin typeface="Calibri" panose="020F0502020204030204"/>
                  <a:ea typeface="+mn-ea"/>
                  <a:cs typeface="+mn-cs"/>
                </a:rPr>
                <a:t>C</a:t>
              </a:r>
            </a:p>
          </p:txBody>
        </p:sp>
      </p:grpSp>
      <p:grpSp>
        <p:nvGrpSpPr>
          <p:cNvPr id="10" name="Group 9">
            <a:extLst>
              <a:ext uri="{FF2B5EF4-FFF2-40B4-BE49-F238E27FC236}">
                <a16:creationId xmlns:a16="http://schemas.microsoft.com/office/drawing/2014/main" id="{4A41CDF0-86A1-4FFA-8E94-8C67B14E14D2}"/>
              </a:ext>
            </a:extLst>
          </p:cNvPr>
          <p:cNvGrpSpPr/>
          <p:nvPr/>
        </p:nvGrpSpPr>
        <p:grpSpPr>
          <a:xfrm>
            <a:off x="3110830" y="1845505"/>
            <a:ext cx="938209" cy="838927"/>
            <a:chOff x="2087722" y="1845505"/>
            <a:chExt cx="938209" cy="838927"/>
          </a:xfrm>
        </p:grpSpPr>
        <p:sp>
          <p:nvSpPr>
            <p:cNvPr id="19" name="Freeform 18"/>
            <p:cNvSpPr>
              <a:spLocks noChangeArrowheads="1"/>
            </p:cNvSpPr>
            <p:nvPr/>
          </p:nvSpPr>
          <p:spPr bwMode="auto">
            <a:xfrm>
              <a:off x="2087722" y="1845505"/>
              <a:ext cx="938209" cy="838927"/>
            </a:xfrm>
            <a:custGeom>
              <a:avLst/>
              <a:gdLst>
                <a:gd name="T0" fmla="*/ 629 w 840"/>
                <a:gd name="T1" fmla="*/ 0 h 750"/>
                <a:gd name="T2" fmla="*/ 210 w 840"/>
                <a:gd name="T3" fmla="*/ 0 h 750"/>
                <a:gd name="T4" fmla="*/ 0 w 840"/>
                <a:gd name="T5" fmla="*/ 390 h 750"/>
                <a:gd name="T6" fmla="*/ 210 w 840"/>
                <a:gd name="T7" fmla="*/ 749 h 750"/>
                <a:gd name="T8" fmla="*/ 629 w 840"/>
                <a:gd name="T9" fmla="*/ 749 h 750"/>
                <a:gd name="T10" fmla="*/ 839 w 840"/>
                <a:gd name="T11" fmla="*/ 390 h 750"/>
                <a:gd name="T12" fmla="*/ 629 w 840"/>
                <a:gd name="T13" fmla="*/ 0 h 750"/>
              </a:gdLst>
              <a:ahLst/>
              <a:cxnLst>
                <a:cxn ang="0">
                  <a:pos x="T0" y="T1"/>
                </a:cxn>
                <a:cxn ang="0">
                  <a:pos x="T2" y="T3"/>
                </a:cxn>
                <a:cxn ang="0">
                  <a:pos x="T4" y="T5"/>
                </a:cxn>
                <a:cxn ang="0">
                  <a:pos x="T6" y="T7"/>
                </a:cxn>
                <a:cxn ang="0">
                  <a:pos x="T8" y="T9"/>
                </a:cxn>
                <a:cxn ang="0">
                  <a:pos x="T10" y="T11"/>
                </a:cxn>
                <a:cxn ang="0">
                  <a:pos x="T12" y="T13"/>
                </a:cxn>
              </a:cxnLst>
              <a:rect l="0" t="0" r="r" b="b"/>
              <a:pathLst>
                <a:path w="840" h="750">
                  <a:moveTo>
                    <a:pt x="629" y="0"/>
                  </a:moveTo>
                  <a:lnTo>
                    <a:pt x="210" y="0"/>
                  </a:lnTo>
                  <a:lnTo>
                    <a:pt x="0" y="390"/>
                  </a:lnTo>
                  <a:lnTo>
                    <a:pt x="210" y="749"/>
                  </a:lnTo>
                  <a:lnTo>
                    <a:pt x="629" y="749"/>
                  </a:lnTo>
                  <a:lnTo>
                    <a:pt x="839" y="390"/>
                  </a:lnTo>
                  <a:lnTo>
                    <a:pt x="629" y="0"/>
                  </a:lnTo>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6" name="Rectangle 65"/>
            <p:cNvSpPr/>
            <p:nvPr/>
          </p:nvSpPr>
          <p:spPr>
            <a:xfrm>
              <a:off x="2164409" y="1906554"/>
              <a:ext cx="805091" cy="723275"/>
            </a:xfrm>
            <a:prstGeom prst="rect">
              <a:avLst/>
            </a:prstGeom>
          </p:spPr>
          <p:txBody>
            <a:bodyPr wrap="square">
              <a:norm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E7E6E6">
                      <a:lumMod val="10000"/>
                    </a:srgbClr>
                  </a:solidFill>
                  <a:effectLst/>
                  <a:uLnTx/>
                  <a:uFillTx/>
                  <a:latin typeface="Calibri" panose="020F0502020204030204"/>
                  <a:ea typeface="+mn-ea"/>
                  <a:cs typeface="+mn-cs"/>
                </a:rPr>
                <a:t>G</a:t>
              </a:r>
            </a:p>
          </p:txBody>
        </p:sp>
      </p:grpSp>
      <p:sp>
        <p:nvSpPr>
          <p:cNvPr id="67" name="TextBox 66"/>
          <p:cNvSpPr txBox="1"/>
          <p:nvPr/>
        </p:nvSpPr>
        <p:spPr>
          <a:xfrm>
            <a:off x="365942" y="1116503"/>
            <a:ext cx="2374316" cy="3643565"/>
          </a:xfrm>
          <a:prstGeom prst="rect">
            <a:avLst/>
          </a:prstGeom>
          <a:noFill/>
        </p:spPr>
        <p:txBody>
          <a:bodyPr wrap="square" rtlCol="0">
            <a:no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30000" noProof="0" dirty="0">
                <a:ln>
                  <a:noFill/>
                </a:ln>
                <a:solidFill>
                  <a:schemeClr val="tx1">
                    <a:lumMod val="50000"/>
                    <a:lumOff val="50000"/>
                  </a:schemeClr>
                </a:solidFill>
                <a:effectLst/>
                <a:uLnTx/>
                <a:uFillTx/>
                <a:latin typeface="Calibri" panose="020F0502020204030204"/>
                <a:ea typeface="+mn-ea"/>
                <a:cs typeface="+mn-cs"/>
              </a:rPr>
              <a:t>A. The Enemy Assembles 1- 5</a:t>
            </a:r>
          </a:p>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30000" noProof="0" dirty="0">
              <a:ln>
                <a:noFill/>
              </a:ln>
              <a:solidFill>
                <a:schemeClr val="tx1">
                  <a:lumMod val="50000"/>
                  <a:lumOff val="50000"/>
                </a:schemeClr>
              </a:solidFill>
              <a:effectLst/>
              <a:uLnTx/>
              <a:uFillTx/>
              <a:latin typeface="Calibri" panose="020F0502020204030204"/>
              <a:ea typeface="+mn-ea"/>
              <a:cs typeface="+mn-cs"/>
            </a:endParaRPr>
          </a:p>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30000" noProof="0" dirty="0">
                <a:ln>
                  <a:noFill/>
                </a:ln>
                <a:solidFill>
                  <a:schemeClr val="tx1">
                    <a:lumMod val="50000"/>
                    <a:lumOff val="50000"/>
                  </a:schemeClr>
                </a:solidFill>
                <a:effectLst/>
                <a:uLnTx/>
                <a:uFillTx/>
                <a:latin typeface="Calibri" panose="020F0502020204030204"/>
                <a:ea typeface="+mn-ea"/>
                <a:cs typeface="+mn-cs"/>
              </a:rPr>
              <a:t>B. The Gibeonites Appeal 6</a:t>
            </a:r>
          </a:p>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30000" noProof="0" dirty="0">
              <a:ln>
                <a:noFill/>
              </a:ln>
              <a:solidFill>
                <a:schemeClr val="tx1">
                  <a:lumMod val="50000"/>
                  <a:lumOff val="50000"/>
                </a:schemeClr>
              </a:solidFill>
              <a:effectLst/>
              <a:uLnTx/>
              <a:uFillTx/>
              <a:latin typeface="Calibri" panose="020F0502020204030204"/>
              <a:ea typeface="+mn-ea"/>
              <a:cs typeface="+mn-cs"/>
            </a:endParaRPr>
          </a:p>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30000" noProof="0" dirty="0">
                <a:ln>
                  <a:noFill/>
                </a:ln>
                <a:solidFill>
                  <a:schemeClr val="tx1">
                    <a:lumMod val="50000"/>
                    <a:lumOff val="50000"/>
                  </a:schemeClr>
                </a:solidFill>
                <a:effectLst/>
                <a:uLnTx/>
                <a:uFillTx/>
                <a:latin typeface="Calibri" panose="020F0502020204030204"/>
                <a:ea typeface="+mn-ea"/>
                <a:cs typeface="+mn-cs"/>
              </a:rPr>
              <a:t>C. Joshua Ascends 7</a:t>
            </a:r>
          </a:p>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30000" noProof="0" dirty="0">
              <a:ln>
                <a:noFill/>
              </a:ln>
              <a:solidFill>
                <a:schemeClr val="tx1">
                  <a:lumMod val="50000"/>
                  <a:lumOff val="50000"/>
                </a:schemeClr>
              </a:solidFill>
              <a:effectLst/>
              <a:uLnTx/>
              <a:uFillTx/>
              <a:latin typeface="Calibri" panose="020F0502020204030204"/>
              <a:ea typeface="+mn-ea"/>
              <a:cs typeface="+mn-cs"/>
            </a:endParaRPr>
          </a:p>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30000" noProof="0" dirty="0">
                <a:ln>
                  <a:noFill/>
                </a:ln>
                <a:solidFill>
                  <a:schemeClr val="tx1">
                    <a:lumMod val="50000"/>
                    <a:lumOff val="50000"/>
                  </a:schemeClr>
                </a:solidFill>
                <a:effectLst/>
                <a:uLnTx/>
                <a:uFillTx/>
                <a:latin typeface="Calibri" panose="020F0502020204030204"/>
                <a:ea typeface="+mn-ea"/>
                <a:cs typeface="+mn-cs"/>
              </a:rPr>
              <a:t>D. The Lord Assures 8</a:t>
            </a:r>
          </a:p>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30000" noProof="0" dirty="0">
              <a:ln>
                <a:noFill/>
              </a:ln>
              <a:solidFill>
                <a:schemeClr val="tx1">
                  <a:lumMod val="50000"/>
                  <a:lumOff val="50000"/>
                </a:schemeClr>
              </a:solidFill>
              <a:effectLst/>
              <a:uLnTx/>
              <a:uFillTx/>
              <a:latin typeface="Calibri" panose="020F0502020204030204"/>
              <a:ea typeface="+mn-ea"/>
              <a:cs typeface="+mn-cs"/>
            </a:endParaRPr>
          </a:p>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30000" noProof="0" dirty="0">
                <a:ln>
                  <a:noFill/>
                </a:ln>
                <a:solidFill>
                  <a:schemeClr val="tx1">
                    <a:lumMod val="50000"/>
                    <a:lumOff val="50000"/>
                  </a:schemeClr>
                </a:solidFill>
                <a:effectLst/>
                <a:uLnTx/>
                <a:uFillTx/>
                <a:latin typeface="Calibri" panose="020F0502020204030204"/>
                <a:ea typeface="+mn-ea"/>
                <a:cs typeface="+mn-cs"/>
              </a:rPr>
              <a:t>E. The Battle Approaches 9</a:t>
            </a:r>
          </a:p>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30000" noProof="0" dirty="0">
              <a:ln>
                <a:noFill/>
              </a:ln>
              <a:solidFill>
                <a:srgbClr val="C00000"/>
              </a:solidFill>
              <a:effectLst/>
              <a:uLnTx/>
              <a:uFillTx/>
              <a:latin typeface="Calibri" panose="020F0502020204030204"/>
              <a:ea typeface="+mn-ea"/>
              <a:cs typeface="+mn-cs"/>
            </a:endParaRPr>
          </a:p>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30000" noProof="0" dirty="0">
                <a:ln>
                  <a:noFill/>
                </a:ln>
                <a:solidFill>
                  <a:srgbClr val="C00000"/>
                </a:solidFill>
                <a:effectLst/>
                <a:uLnTx/>
                <a:uFillTx/>
                <a:latin typeface="Calibri" panose="020F0502020204030204"/>
                <a:ea typeface="+mn-ea"/>
                <a:cs typeface="+mn-cs"/>
              </a:rPr>
              <a:t>F. The Lord Attacks 10-11</a:t>
            </a:r>
          </a:p>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30000" noProof="0" dirty="0">
              <a:ln>
                <a:noFill/>
              </a:ln>
              <a:solidFill>
                <a:srgbClr val="000000"/>
              </a:solidFill>
              <a:effectLst/>
              <a:uLnTx/>
              <a:uFillTx/>
              <a:latin typeface="Calibri" panose="020F0502020204030204"/>
              <a:ea typeface="+mn-ea"/>
              <a:cs typeface="+mn-cs"/>
            </a:endParaRPr>
          </a:p>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30000" noProof="0" dirty="0">
                <a:ln>
                  <a:noFill/>
                </a:ln>
                <a:solidFill>
                  <a:srgbClr val="000000"/>
                </a:solidFill>
                <a:effectLst/>
                <a:uLnTx/>
                <a:uFillTx/>
                <a:latin typeface="Calibri" panose="020F0502020204030204"/>
                <a:ea typeface="+mn-ea"/>
                <a:cs typeface="+mn-cs"/>
              </a:rPr>
              <a:t>G. Joshua Appropriates 12-14</a:t>
            </a:r>
          </a:p>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30000" noProof="0" dirty="0">
              <a:ln>
                <a:noFill/>
              </a:ln>
              <a:solidFill>
                <a:srgbClr val="000000"/>
              </a:solidFill>
              <a:effectLst/>
              <a:uLnTx/>
              <a:uFillTx/>
              <a:latin typeface="Calibri" panose="020F0502020204030204"/>
              <a:ea typeface="+mn-ea"/>
              <a:cs typeface="+mn-cs"/>
            </a:endParaRPr>
          </a:p>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30000" noProof="0" dirty="0">
                <a:ln>
                  <a:noFill/>
                </a:ln>
                <a:solidFill>
                  <a:srgbClr val="000000"/>
                </a:solidFill>
                <a:effectLst/>
                <a:uLnTx/>
                <a:uFillTx/>
                <a:latin typeface="Calibri" panose="020F0502020204030204"/>
                <a:ea typeface="+mn-ea"/>
                <a:cs typeface="+mn-cs"/>
              </a:rPr>
              <a:t>H. The Kings Evacuate 15-21</a:t>
            </a:r>
          </a:p>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30000" noProof="0" dirty="0">
              <a:ln>
                <a:noFill/>
              </a:ln>
              <a:solidFill>
                <a:srgbClr val="000000"/>
              </a:solidFill>
              <a:effectLst/>
              <a:uLnTx/>
              <a:uFillTx/>
              <a:latin typeface="Calibri" panose="020F0502020204030204"/>
              <a:ea typeface="+mn-ea"/>
              <a:cs typeface="+mn-cs"/>
            </a:endParaRPr>
          </a:p>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30000" noProof="0" dirty="0">
                <a:ln>
                  <a:noFill/>
                </a:ln>
                <a:solidFill>
                  <a:srgbClr val="000000"/>
                </a:solidFill>
                <a:effectLst/>
                <a:uLnTx/>
                <a:uFillTx/>
                <a:latin typeface="Calibri" panose="020F0502020204030204"/>
                <a:ea typeface="+mn-ea"/>
                <a:cs typeface="+mn-cs"/>
              </a:rPr>
              <a:t>I. The Elders Participate 22-25</a:t>
            </a:r>
            <a:endParaRPr kumimoji="0" lang="en-US" sz="1800" b="1" i="0" u="none" strike="noStrike" kern="1200" cap="none" spc="0" normalizeH="0" baseline="30000" noProof="0" dirty="0">
              <a:ln>
                <a:noFill/>
              </a:ln>
              <a:solidFill>
                <a:srgbClr val="E7E6E6">
                  <a:lumMod val="2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202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anim calcmode="lin" valueType="num">
                                      <p:cBhvr>
                                        <p:cTn id="22" dur="500" fill="hold"/>
                                        <p:tgtEl>
                                          <p:spTgt spid="5"/>
                                        </p:tgtEl>
                                        <p:attrNameLst>
                                          <p:attrName>ppt_x</p:attrName>
                                        </p:attrNameLst>
                                      </p:cBhvr>
                                      <p:tavLst>
                                        <p:tav tm="0">
                                          <p:val>
                                            <p:strVal val="#ppt_x"/>
                                          </p:val>
                                        </p:tav>
                                        <p:tav tm="100000">
                                          <p:val>
                                            <p:strVal val="#ppt_x"/>
                                          </p:val>
                                        </p:tav>
                                      </p:tavLst>
                                    </p:anim>
                                    <p:anim calcmode="lin" valueType="num">
                                      <p:cBhvr>
                                        <p:cTn id="23" dur="500" fill="hold"/>
                                        <p:tgtEl>
                                          <p:spTgt spid="5"/>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anim calcmode="lin" valueType="num">
                                      <p:cBhvr>
                                        <p:cTn id="34" dur="500" fill="hold"/>
                                        <p:tgtEl>
                                          <p:spTgt spid="11"/>
                                        </p:tgtEl>
                                        <p:attrNameLst>
                                          <p:attrName>ppt_x</p:attrName>
                                        </p:attrNameLst>
                                      </p:cBhvr>
                                      <p:tavLst>
                                        <p:tav tm="0">
                                          <p:val>
                                            <p:strVal val="#ppt_x"/>
                                          </p:val>
                                        </p:tav>
                                        <p:tav tm="100000">
                                          <p:val>
                                            <p:strVal val="#ppt_x"/>
                                          </p:val>
                                        </p:tav>
                                      </p:tavLst>
                                    </p:anim>
                                    <p:anim calcmode="lin" valueType="num">
                                      <p:cBhvr>
                                        <p:cTn id="35" dur="500" fill="hold"/>
                                        <p:tgtEl>
                                          <p:spTgt spid="11"/>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anim calcmode="lin" valueType="num">
                                      <p:cBhvr>
                                        <p:cTn id="40" dur="500" fill="hold"/>
                                        <p:tgtEl>
                                          <p:spTgt spid="8"/>
                                        </p:tgtEl>
                                        <p:attrNameLst>
                                          <p:attrName>ppt_x</p:attrName>
                                        </p:attrNameLst>
                                      </p:cBhvr>
                                      <p:tavLst>
                                        <p:tav tm="0">
                                          <p:val>
                                            <p:strVal val="#ppt_x"/>
                                          </p:val>
                                        </p:tav>
                                        <p:tav tm="100000">
                                          <p:val>
                                            <p:strVal val="#ppt_x"/>
                                          </p:val>
                                        </p:tav>
                                      </p:tavLst>
                                    </p:anim>
                                    <p:anim calcmode="lin" valueType="num">
                                      <p:cBhvr>
                                        <p:cTn id="41" dur="5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anim calcmode="lin" valueType="num">
                                      <p:cBhvr>
                                        <p:cTn id="46" dur="500" fill="hold"/>
                                        <p:tgtEl>
                                          <p:spTgt spid="9"/>
                                        </p:tgtEl>
                                        <p:attrNameLst>
                                          <p:attrName>ppt_x</p:attrName>
                                        </p:attrNameLst>
                                      </p:cBhvr>
                                      <p:tavLst>
                                        <p:tav tm="0">
                                          <p:val>
                                            <p:strVal val="#ppt_x"/>
                                          </p:val>
                                        </p:tav>
                                        <p:tav tm="100000">
                                          <p:val>
                                            <p:strVal val="#ppt_x"/>
                                          </p:val>
                                        </p:tav>
                                      </p:tavLst>
                                    </p:anim>
                                    <p:anim calcmode="lin" valueType="num">
                                      <p:cBhvr>
                                        <p:cTn id="47" dur="500" fill="hold"/>
                                        <p:tgtEl>
                                          <p:spTgt spid="9"/>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strVal val="#ppt_x"/>
                                          </p:val>
                                        </p:tav>
                                        <p:tav tm="100000">
                                          <p:val>
                                            <p:strVal val="#ppt_x"/>
                                          </p:val>
                                        </p:tav>
                                      </p:tavLst>
                                    </p:anim>
                                    <p:anim calcmode="lin" valueType="num">
                                      <p:cBhvr>
                                        <p:cTn id="53" dur="500" fill="hold"/>
                                        <p:tgtEl>
                                          <p:spTgt spid="10"/>
                                        </p:tgtEl>
                                        <p:attrNameLst>
                                          <p:attrName>ppt_y</p:attrName>
                                        </p:attrNameLst>
                                      </p:cBhvr>
                                      <p:tavLst>
                                        <p:tav tm="0">
                                          <p:val>
                                            <p:strVal val="#ppt_y+.1"/>
                                          </p:val>
                                        </p:tav>
                                        <p:tav tm="100000">
                                          <p:val>
                                            <p:strVal val="#ppt_y"/>
                                          </p:val>
                                        </p:tav>
                                      </p:tavLst>
                                    </p:anim>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anim calcmode="lin" valueType="num">
                                      <p:cBhvr>
                                        <p:cTn id="58" dur="500" fill="hold"/>
                                        <p:tgtEl>
                                          <p:spTgt spid="7"/>
                                        </p:tgtEl>
                                        <p:attrNameLst>
                                          <p:attrName>ppt_x</p:attrName>
                                        </p:attrNameLst>
                                      </p:cBhvr>
                                      <p:tavLst>
                                        <p:tav tm="0">
                                          <p:val>
                                            <p:strVal val="#ppt_x"/>
                                          </p:val>
                                        </p:tav>
                                        <p:tav tm="100000">
                                          <p:val>
                                            <p:strVal val="#ppt_x"/>
                                          </p:val>
                                        </p:tav>
                                      </p:tavLst>
                                    </p:anim>
                                    <p:anim calcmode="lin" valueType="num">
                                      <p:cBhvr>
                                        <p:cTn id="59" dur="500" fill="hold"/>
                                        <p:tgtEl>
                                          <p:spTgt spid="7"/>
                                        </p:tgtEl>
                                        <p:attrNameLst>
                                          <p:attrName>ppt_y</p:attrName>
                                        </p:attrNameLst>
                                      </p:cBhvr>
                                      <p:tavLst>
                                        <p:tav tm="0">
                                          <p:val>
                                            <p:strVal val="#ppt_y+.1"/>
                                          </p:val>
                                        </p:tav>
                                        <p:tav tm="100000">
                                          <p:val>
                                            <p:strVal val="#ppt_y"/>
                                          </p:val>
                                        </p:tav>
                                      </p:tavLst>
                                    </p:anim>
                                  </p:childTnLst>
                                </p:cTn>
                              </p:par>
                            </p:childTnLst>
                          </p:cTn>
                        </p:par>
                        <p:par>
                          <p:cTn id="60" fill="hold">
                            <p:stCondLst>
                              <p:cond delay="5000"/>
                            </p:stCondLst>
                            <p:childTnLst>
                              <p:par>
                                <p:cTn id="61" presetID="10" presetClass="entr" presetSubtype="0" fill="hold" nodeType="after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500"/>
                                        <p:tgtEl>
                                          <p:spTgt spid="3"/>
                                        </p:tgtEl>
                                      </p:cBhvr>
                                    </p:animEffect>
                                  </p:childTnLst>
                                </p:cTn>
                              </p:par>
                            </p:childTnLst>
                          </p:cTn>
                        </p:par>
                        <p:par>
                          <p:cTn id="64" fill="hold">
                            <p:stCondLst>
                              <p:cond delay="5500"/>
                            </p:stCondLst>
                            <p:childTnLst>
                              <p:par>
                                <p:cTn id="65" presetID="10" presetClass="entr" presetSubtype="0" fill="hold"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theme/theme1.xml><?xml version="1.0" encoding="utf-8"?>
<a:theme xmlns:a="http://schemas.openxmlformats.org/drawingml/2006/main" name="Office Theme">
  <a:themeElements>
    <a:clrScheme name="Science 2">
      <a:dk1>
        <a:srgbClr val="000000"/>
      </a:dk1>
      <a:lt1>
        <a:srgbClr val="FFFFFF"/>
      </a:lt1>
      <a:dk2>
        <a:srgbClr val="44546A"/>
      </a:dk2>
      <a:lt2>
        <a:srgbClr val="E7E6E6"/>
      </a:lt2>
      <a:accent1>
        <a:srgbClr val="7E2B7B"/>
      </a:accent1>
      <a:accent2>
        <a:srgbClr val="D72238"/>
      </a:accent2>
      <a:accent3>
        <a:srgbClr val="A5A5A5"/>
      </a:accent3>
      <a:accent4>
        <a:srgbClr val="FFC000"/>
      </a:accent4>
      <a:accent5>
        <a:srgbClr val="00A6DB"/>
      </a:accent5>
      <a:accent6>
        <a:srgbClr val="61B345"/>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2027</TotalTime>
  <Words>3229</Words>
  <Application>Microsoft Office PowerPoint</Application>
  <PresentationFormat>On-screen Show (16:9)</PresentationFormat>
  <Paragraphs>401</Paragraphs>
  <Slides>39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SESSION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Campaign Consummated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Now, about that animal in the room.</vt:lpstr>
      <vt:lpstr>Was this Genocide?</vt:lpstr>
      <vt:lpstr>Note the ethnic composition of Canaan and the surrounding area.  It is good to avoid calling this area Palestine.</vt:lpstr>
      <vt:lpstr>We must not charge God foolishly.</vt:lpstr>
      <vt:lpstr>God Knows the End from the Beginning</vt:lpstr>
      <vt:lpstr>God does not play by our rules.</vt:lpstr>
      <vt:lpstr>PowerPoint Presentation</vt:lpstr>
      <vt:lpstr>We have found the elephant, and it is us.</vt:lpstr>
      <vt:lpstr>END OF SESSION 2 – JOSHUA 10b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Steel</dc:creator>
  <cp:lastModifiedBy>James Steel</cp:lastModifiedBy>
  <cp:revision>63</cp:revision>
  <dcterms:created xsi:type="dcterms:W3CDTF">2020-04-25T20:08:50Z</dcterms:created>
  <dcterms:modified xsi:type="dcterms:W3CDTF">2020-05-02T17:19:40Z</dcterms:modified>
</cp:coreProperties>
</file>